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0C8"/>
    <a:srgbClr val="D1D9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229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7244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</a:t>
            </a:r>
            <a:r>
              <a:rPr lang="ar-EG" sz="2800" b="1" dirty="0" smtClean="0">
                <a:solidFill>
                  <a:srgbClr val="FF0000"/>
                </a:solidFill>
              </a:rPr>
              <a:t>السادسة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صابر اميم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solidFill>
            <a:schemeClr val="accent3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>
              <a:buNone/>
            </a:pPr>
            <a:endParaRPr lang="ar-EG" b="1" u="sng" dirty="0" smtClean="0"/>
          </a:p>
          <a:p>
            <a:pPr algn="r" rtl="1">
              <a:buNone/>
            </a:pPr>
            <a:r>
              <a:rPr lang="ar-EG" b="1" u="sng" dirty="0" smtClean="0"/>
              <a:t>1-النشاط </a:t>
            </a:r>
            <a:r>
              <a:rPr lang="ar-EG" b="1" u="sng" dirty="0" smtClean="0"/>
              <a:t>البركاني القديم </a:t>
            </a:r>
          </a:p>
          <a:p>
            <a:pPr algn="r" rtl="1">
              <a:lnSpc>
                <a:spcPct val="200000"/>
              </a:lnSpc>
              <a:buFontTx/>
              <a:buChar char="-"/>
            </a:pPr>
            <a:r>
              <a:rPr lang="ar-EG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يتمثل </a:t>
            </a:r>
            <a:r>
              <a:rPr lang="ar-EG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النشاط البركاني القديم </a:t>
            </a:r>
            <a:r>
              <a:rPr lang="ar-EG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فى (الحقب </a:t>
            </a:r>
            <a:r>
              <a:rPr lang="ar-EG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الجيولوجي </a:t>
            </a:r>
            <a:r>
              <a:rPr lang="ar-EG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الأول) ويتمثل في فى بعض </a:t>
            </a:r>
            <a:r>
              <a:rPr lang="ar-EG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المناطق التي تعرضت للحركة </a:t>
            </a:r>
            <a:r>
              <a:rPr lang="ar-EG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الكاليدونية مثال ذلك</a:t>
            </a:r>
            <a:endParaRPr lang="ar-EG" sz="26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715963" indent="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2600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ar-EG" sz="2800" b="1" dirty="0" smtClean="0">
                <a:solidFill>
                  <a:srgbClr val="FF0000"/>
                </a:solidFill>
              </a:rPr>
              <a:t>كتلة </a:t>
            </a:r>
            <a:r>
              <a:rPr lang="ar-EG" sz="2800" b="1" dirty="0" smtClean="0">
                <a:solidFill>
                  <a:srgbClr val="FF0000"/>
                </a:solidFill>
              </a:rPr>
              <a:t>تبستي والتي </a:t>
            </a:r>
            <a:r>
              <a:rPr lang="ar-EG" sz="2800" b="1" dirty="0" smtClean="0">
                <a:solidFill>
                  <a:srgbClr val="FF0000"/>
                </a:solidFill>
              </a:rPr>
              <a:t>تظهر </a:t>
            </a:r>
            <a:r>
              <a:rPr lang="ar-EG" sz="2800" b="1" dirty="0" smtClean="0">
                <a:solidFill>
                  <a:srgbClr val="FF0000"/>
                </a:solidFill>
              </a:rPr>
              <a:t>فوق سطحها بعض القمم البركانية الخامدة</a:t>
            </a: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</a:rPr>
              <a:t>، </a:t>
            </a:r>
            <a:endParaRPr lang="ar-EG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  <a:solidFill>
            <a:schemeClr val="bg2"/>
          </a:solidFill>
          <a:ln w="34925"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algn="r" rtl="1">
              <a:buNone/>
            </a:pPr>
            <a:r>
              <a:rPr lang="ar-EG" sz="8000" b="1" u="sng" dirty="0" smtClean="0"/>
              <a:t>2- النشاط </a:t>
            </a:r>
            <a:r>
              <a:rPr lang="ar-EG" sz="8000" b="1" u="sng" dirty="0" smtClean="0"/>
              <a:t>البركاني الأحدث </a:t>
            </a:r>
          </a:p>
          <a:p>
            <a:pPr algn="r" rtl="1">
              <a:lnSpc>
                <a:spcPct val="220000"/>
              </a:lnSpc>
              <a:buNone/>
            </a:pPr>
            <a:r>
              <a:rPr lang="ar-EG" sz="7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حدث النشاط البركانى الحديث خلال( </a:t>
            </a:r>
            <a:r>
              <a:rPr lang="ar-EG" sz="7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الحقب الجيولوجي </a:t>
            </a:r>
            <a:r>
              <a:rPr lang="ar-EG" sz="7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الثالث) داخل الأراضي العربية وكان مصاحبا للحركة الالبية .</a:t>
            </a:r>
            <a:endParaRPr lang="ar-EG" sz="72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220000"/>
              </a:lnSpc>
              <a:buNone/>
            </a:pPr>
            <a:r>
              <a:rPr lang="ar-EG" sz="7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وقد اتخذ عدة أشكال هي كما يلي</a:t>
            </a:r>
            <a:r>
              <a:rPr lang="ar-EG" sz="7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endParaRPr lang="en-US" sz="74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r" rtl="1">
              <a:lnSpc>
                <a:spcPct val="160000"/>
              </a:lnSpc>
              <a:buFont typeface="Wingdings" pitchFamily="2" charset="2"/>
              <a:buChar char="q"/>
            </a:pPr>
            <a:r>
              <a:rPr lang="ar-EG" sz="6200" b="1" dirty="0" smtClean="0">
                <a:solidFill>
                  <a:srgbClr val="FF0000"/>
                </a:solidFill>
              </a:rPr>
              <a:t> </a:t>
            </a:r>
            <a:r>
              <a:rPr lang="ar-EG" sz="6200" b="1" dirty="0" smtClean="0">
                <a:solidFill>
                  <a:srgbClr val="FF0000"/>
                </a:solidFill>
              </a:rPr>
              <a:t>- القمم البركانية المرتفعة.</a:t>
            </a:r>
            <a:endParaRPr lang="en-US" sz="6200" b="1" dirty="0" smtClean="0">
              <a:solidFill>
                <a:srgbClr val="FF0000"/>
              </a:solidFill>
            </a:endParaRPr>
          </a:p>
          <a:p>
            <a:pPr algn="r" rtl="1">
              <a:lnSpc>
                <a:spcPct val="160000"/>
              </a:lnSpc>
              <a:buNone/>
            </a:pPr>
            <a:r>
              <a:rPr lang="ar-EG" sz="6200" b="1" dirty="0" smtClean="0">
                <a:solidFill>
                  <a:srgbClr val="FF0000"/>
                </a:solidFill>
              </a:rPr>
              <a:t>مثال</a:t>
            </a:r>
            <a:r>
              <a:rPr lang="ar-EG" sz="6200" b="1" dirty="0" smtClean="0"/>
              <a:t> قمة </a:t>
            </a:r>
            <a:r>
              <a:rPr lang="ar-EG" sz="6200" b="1" dirty="0" smtClean="0"/>
              <a:t>جبل النبي شعيب جنوب غرب صنعاء باليمن، والتي يبلغ </a:t>
            </a:r>
            <a:r>
              <a:rPr lang="ar-EG" sz="6200" b="1" dirty="0" smtClean="0"/>
              <a:t>منسوبهاأ4100 </a:t>
            </a:r>
            <a:r>
              <a:rPr lang="ar-EG" sz="6200" b="1" dirty="0" smtClean="0"/>
              <a:t>متراً فوق منسوب سطح البحر</a:t>
            </a:r>
            <a:r>
              <a:rPr lang="ar-EG" sz="6200" dirty="0" smtClean="0"/>
              <a:t>.</a:t>
            </a:r>
            <a:endParaRPr lang="en-US" sz="6200" dirty="0" smtClean="0"/>
          </a:p>
          <a:p>
            <a:pPr lvl="0" algn="r" rtl="1">
              <a:lnSpc>
                <a:spcPct val="160000"/>
              </a:lnSpc>
              <a:buFont typeface="Wingdings" pitchFamily="2" charset="2"/>
              <a:buChar char="q"/>
            </a:pPr>
            <a:r>
              <a:rPr lang="ar-EG" sz="6200" dirty="0" smtClean="0">
                <a:solidFill>
                  <a:srgbClr val="FF0000"/>
                </a:solidFill>
              </a:rPr>
              <a:t>- </a:t>
            </a:r>
            <a:r>
              <a:rPr lang="ar-EG" sz="6200" b="1" dirty="0" smtClean="0">
                <a:solidFill>
                  <a:srgbClr val="FF0000"/>
                </a:solidFill>
              </a:rPr>
              <a:t>القباب البركانية.</a:t>
            </a:r>
            <a:endParaRPr lang="en-US" sz="6200" b="1" dirty="0" smtClean="0">
              <a:solidFill>
                <a:srgbClr val="FF0000"/>
              </a:solidFill>
            </a:endParaRPr>
          </a:p>
          <a:p>
            <a:pPr algn="r" rtl="1">
              <a:lnSpc>
                <a:spcPct val="160000"/>
              </a:lnSpc>
              <a:buNone/>
            </a:pPr>
            <a:r>
              <a:rPr lang="ar-EG" sz="6200" b="1" dirty="0" smtClean="0">
                <a:solidFill>
                  <a:srgbClr val="FF0000"/>
                </a:solidFill>
              </a:rPr>
              <a:t>مثال</a:t>
            </a:r>
            <a:r>
              <a:rPr lang="ar-EG" sz="6200" dirty="0" smtClean="0"/>
              <a:t> </a:t>
            </a:r>
            <a:r>
              <a:rPr lang="ar-EG" sz="6200" b="1" dirty="0" smtClean="0"/>
              <a:t>قبة </a:t>
            </a:r>
            <a:r>
              <a:rPr lang="ar-EG" sz="6200" b="1" dirty="0" smtClean="0"/>
              <a:t>جبل الدروز جنوبي دمشق، والتي يبلغ منسوبها أكثر من 2185 متراً فوق منسوب سطح البحر.</a:t>
            </a:r>
            <a:endParaRPr lang="en-US" sz="6200" b="1" dirty="0" smtClean="0"/>
          </a:p>
          <a:p>
            <a:pPr rtl="1">
              <a:lnSpc>
                <a:spcPct val="160000"/>
              </a:lnSpc>
              <a:buNone/>
            </a:pPr>
            <a:r>
              <a:rPr lang="ar-EG" dirty="0" smtClean="0"/>
              <a:t> </a:t>
            </a:r>
            <a:endParaRPr lang="en-US" dirty="0" smtClean="0"/>
          </a:p>
          <a:p>
            <a:pPr algn="r" rtl="1"/>
            <a:endParaRPr lang="ar-E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1"/>
            <a:ext cx="8458200" cy="5638800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q"/>
            </a:pPr>
            <a:r>
              <a:rPr lang="ar-EG" sz="2800" b="1" dirty="0" smtClean="0">
                <a:solidFill>
                  <a:srgbClr val="FF0000"/>
                </a:solidFill>
              </a:rPr>
              <a:t>الحرات</a:t>
            </a:r>
            <a:r>
              <a:rPr lang="ar-EG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عبارة عن اللافا البركانية التي انسابت على سطح الأرض وغطت مساحة واسعة لتشكل سطحاً متضرساً مرتفعاً </a:t>
            </a: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ليس له قمة.</a:t>
            </a:r>
            <a:endParaRPr lang="ar-EG" sz="23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EG" sz="23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من أمثلتها </a:t>
            </a: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(حرة خيبرة) فى السعودية. </a:t>
            </a:r>
            <a:endParaRPr lang="ar-EG" sz="23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rgbClr val="FF0000"/>
                </a:solidFill>
              </a:rPr>
              <a:t>التدفقات البركانية</a:t>
            </a:r>
            <a:endParaRPr lang="ar-EG" sz="18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تغطي التدفقات البركانية </a:t>
            </a:r>
            <a:r>
              <a:rPr lang="ar-EG" sz="2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مساحات واسعة من اليمن وسوريا والأردن وأجزاء متفرقة من مصر</a:t>
            </a:r>
            <a:endParaRPr lang="ar-EG" sz="23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5791200"/>
            <a:ext cx="69342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انتهى االباب الثانى---الى اللقاء فى المحاضره السابعة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82000" cy="685799"/>
          </a:xfr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lvl="0"/>
            <a:r>
              <a:rPr lang="ar-EG" b="1" dirty="0" smtClean="0"/>
              <a:t>ثانيا البنية </a:t>
            </a:r>
            <a:r>
              <a:rPr lang="ar-EG" b="1" dirty="0" smtClean="0"/>
              <a:t>الجيولوجية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534400" cy="5334000"/>
          </a:xfrm>
          <a:solidFill>
            <a:schemeClr val="accent5"/>
          </a:solidFill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r" rtl="1"/>
            <a:endParaRPr lang="ar-EG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EG" sz="38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يوجد </a:t>
            </a:r>
            <a:r>
              <a:rPr lang="ar-EG" sz="38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عاملين رئيسيين يؤثران في بنية الوطن العربي هما</a:t>
            </a:r>
            <a:r>
              <a:rPr lang="ar-EG" sz="3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endParaRPr lang="en-US" sz="3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  <a:buFontTx/>
              <a:buChar char="-"/>
            </a:pPr>
            <a:r>
              <a:rPr lang="ar-EG" b="1" u="sng" dirty="0" smtClean="0">
                <a:solidFill>
                  <a:schemeClr val="tx1"/>
                </a:solidFill>
              </a:rPr>
              <a:t>الكتل </a:t>
            </a:r>
            <a:r>
              <a:rPr lang="ar-EG" b="1" u="sng" dirty="0" smtClean="0">
                <a:solidFill>
                  <a:schemeClr val="tx1"/>
                </a:solidFill>
              </a:rPr>
              <a:t>الصلبة القديمة </a:t>
            </a:r>
            <a:r>
              <a:rPr lang="ar-EG" b="1" u="sng" dirty="0" smtClean="0">
                <a:solidFill>
                  <a:schemeClr val="tx1"/>
                </a:solidFill>
              </a:rPr>
              <a:t> </a:t>
            </a:r>
          </a:p>
          <a:p>
            <a:pPr lvl="0" algn="r" rtl="1">
              <a:lnSpc>
                <a:spcPct val="150000"/>
              </a:lnSpc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والتى تتمثل  فى </a:t>
            </a:r>
            <a:r>
              <a:rPr lang="ar-EG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كتلة جندوانا لاند </a:t>
            </a: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والتى تعد الاساس الذى بنى عليه الوطن العربي.</a:t>
            </a:r>
            <a:endParaRPr lang="en-US" sz="26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35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بحر </a:t>
            </a:r>
            <a:r>
              <a:rPr lang="ar-EG" sz="35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تيشس </a:t>
            </a:r>
            <a:endParaRPr lang="ar-EG" sz="35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وهو عبارة عن </a:t>
            </a:r>
            <a:r>
              <a:rPr lang="ar-EG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منحفض بحري </a:t>
            </a:r>
            <a:r>
              <a:rPr lang="ar-EG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كبير( البحر المتوسط قديما)</a:t>
            </a: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يتميز بدفئ مياهه وغناه بالحياه البحرية ويحده من الشمال الكتلة السيبرية والكتلة البلطية، ومن الجنوب كتلة جندوانا لاند.</a:t>
            </a:r>
            <a:endParaRPr lang="ar-EG" sz="26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EG" sz="3800" b="1" u="sng" dirty="0" smtClean="0">
                <a:solidFill>
                  <a:srgbClr val="FF0000"/>
                </a:solidFill>
              </a:rPr>
              <a:t>1- الكتل </a:t>
            </a:r>
            <a:r>
              <a:rPr lang="ar-EG" sz="3800" b="1" u="sng" dirty="0" smtClean="0">
                <a:solidFill>
                  <a:srgbClr val="FF0000"/>
                </a:solidFill>
              </a:rPr>
              <a:t>الصلبة القديمة</a:t>
            </a: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400" b="1" dirty="0" smtClean="0">
                <a:latin typeface="Simplified Arabic" pitchFamily="18" charset="-78"/>
                <a:cs typeface="Simplified Arabic" pitchFamily="18" charset="-78"/>
              </a:rPr>
              <a:t>تنتمي معظم الأراضي العربية إلى كتلة جندوانا لاند</a:t>
            </a:r>
            <a:endParaRPr lang="ar-EG" sz="4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400" b="1" dirty="0" smtClean="0">
                <a:latin typeface="Simplified Arabic" pitchFamily="18" charset="-78"/>
                <a:cs typeface="Simplified Arabic" pitchFamily="18" charset="-78"/>
              </a:rPr>
              <a:t>تتكون من </a:t>
            </a:r>
            <a:r>
              <a:rPr lang="ar-EG" sz="3400" b="1" dirty="0" smtClean="0">
                <a:latin typeface="Simplified Arabic" pitchFamily="18" charset="-78"/>
                <a:cs typeface="Simplified Arabic" pitchFamily="18" charset="-78"/>
              </a:rPr>
              <a:t>الصخور </a:t>
            </a:r>
            <a:r>
              <a:rPr lang="ar-EG" sz="3400" b="1" dirty="0" smtClean="0">
                <a:latin typeface="Simplified Arabic" pitchFamily="18" charset="-78"/>
                <a:cs typeface="Simplified Arabic" pitchFamily="18" charset="-78"/>
              </a:rPr>
              <a:t>شديدة </a:t>
            </a:r>
            <a:r>
              <a:rPr lang="ar-EG" sz="3400" b="1" dirty="0" smtClean="0">
                <a:latin typeface="Simplified Arabic" pitchFamily="18" charset="-78"/>
                <a:cs typeface="Simplified Arabic" pitchFamily="18" charset="-78"/>
              </a:rPr>
              <a:t>الصلابة( نارية- متحوله).</a:t>
            </a: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400" b="1" dirty="0" smtClean="0">
                <a:latin typeface="Simplified Arabic" pitchFamily="18" charset="-78"/>
                <a:cs typeface="Simplified Arabic" pitchFamily="18" charset="-78"/>
              </a:rPr>
              <a:t>تتمثل الكتله الصلبه بين :- </a:t>
            </a:r>
            <a:r>
              <a:rPr lang="ar-EG" sz="3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indent="465138" algn="r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هضبة 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الصحراء الكبرى في افريقيا، </a:t>
            </a:r>
            <a:endParaRPr lang="ar-EG" b="1" dirty="0" smtClean="0">
              <a:latin typeface="Simplified Arabic" pitchFamily="18" charset="-78"/>
              <a:cs typeface="Simplified Arabic" pitchFamily="18" charset="-78"/>
            </a:endParaRPr>
          </a:p>
          <a:p>
            <a:pPr indent="465138" algn="r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ومنطقة 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الدرع العربي 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شبه الجزيرة العربية</a:t>
            </a:r>
          </a:p>
          <a:p>
            <a:pPr algn="ctr" rtl="1">
              <a:lnSpc>
                <a:spcPct val="170000"/>
              </a:lnSpc>
              <a:buNone/>
            </a:pP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وهما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من بقايا قارة جندوانا لاند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الأركية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. </a:t>
            </a:r>
          </a:p>
          <a:p>
            <a:pPr algn="r" rtl="1">
              <a:lnSpc>
                <a:spcPct val="170000"/>
              </a:lnSpc>
              <a:buNone/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- استطاعت 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الكتله الاركيه مقاومة الحركات 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الالتوائية، 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ولكنها لم تفلح في مقاومة حركات </a:t>
            </a: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التصدع وكان من نتيجة ذلك                    </a:t>
            </a:r>
            <a:r>
              <a:rPr lang="ar-E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تكوين الاخدود الإفريقي العظيم.</a:t>
            </a:r>
            <a:endParaRPr lang="en-US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70000"/>
              </a:lnSpc>
              <a:buNone/>
            </a:pPr>
            <a:endParaRPr lang="ar-EG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EG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77000" y="4191000"/>
            <a:ext cx="1371600" cy="0"/>
          </a:xfrm>
          <a:prstGeom prst="straightConnector1">
            <a:avLst/>
          </a:prstGeom>
          <a:ln w="412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114800" y="5257800"/>
            <a:ext cx="1371600" cy="0"/>
          </a:xfrm>
          <a:prstGeom prst="straightConnector1">
            <a:avLst/>
          </a:prstGeom>
          <a:ln w="412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  <a:solidFill>
            <a:srgbClr val="D1D9FD"/>
          </a:solidFill>
          <a:ln w="285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r" rtl="1">
              <a:lnSpc>
                <a:spcPct val="130000"/>
              </a:lnSpc>
              <a:buNone/>
            </a:pPr>
            <a:r>
              <a:rPr lang="ar-EG" sz="12800" b="1" u="sng" dirty="0" smtClean="0">
                <a:solidFill>
                  <a:srgbClr val="FF0000"/>
                </a:solidFill>
              </a:rPr>
              <a:t>2- بحر التيشس </a:t>
            </a:r>
            <a:endParaRPr lang="ar-EG" sz="12800" b="1" u="sng" dirty="0" smtClean="0">
              <a:solidFill>
                <a:srgbClr val="FF0000"/>
              </a:solidFill>
            </a:endParaRP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8400" b="1" dirty="0" smtClean="0">
                <a:latin typeface="Simplified Arabic" pitchFamily="18" charset="-78"/>
                <a:cs typeface="Simplified Arabic" pitchFamily="18" charset="-78"/>
              </a:rPr>
              <a:t>يتمثل تأثير بحر التيشس فى طغيانه على معظم اراضى الوطن العربي خلال العصور الجيولوجية حيث كان يغطى :-</a:t>
            </a:r>
          </a:p>
          <a:p>
            <a:pPr marL="625475" indent="182563" algn="r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EG" sz="8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داخل قارة  اسيا </a:t>
            </a: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----أراضي </a:t>
            </a: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العراق وسوريا ولبنان وفلسطين </a:t>
            </a: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والأردن</a:t>
            </a:r>
          </a:p>
          <a:p>
            <a:pPr marL="625475" indent="182563" algn="r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8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داخل قارة افريقيا </a:t>
            </a: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-----اراضى شمال </a:t>
            </a: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مصر وليبيا وبلاد المغرب العربي. </a:t>
            </a: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فى افريقيا</a:t>
            </a:r>
            <a:endParaRPr lang="ar-EG" sz="8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كانت مياهه تطغى على اليابس ثم تتراجع مخلفة ورائها رواسب سميكة من الحجر الجيري والطباشيري</a:t>
            </a: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تعرضت تلك الرواسب السميكة البحرية للحركات الأرضية الالتوائية، فتكونت الجبال الألتوائية الحديثة </a:t>
            </a:r>
            <a:r>
              <a:rPr lang="ar-EG" sz="8000" b="1" dirty="0" smtClean="0">
                <a:latin typeface="Simplified Arabic" pitchFamily="18" charset="-78"/>
                <a:cs typeface="Simplified Arabic" pitchFamily="18" charset="-78"/>
              </a:rPr>
              <a:t>مثال:-</a:t>
            </a:r>
            <a:endParaRPr lang="ar-EG" sz="8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625475" indent="182563" algn="r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EG" sz="8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جبال أطلس في الشمال الغربي من الوطن العربي،</a:t>
            </a:r>
          </a:p>
          <a:p>
            <a:pPr marL="625475" indent="182563" algn="r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EG" sz="8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وجبال زاجروس في الجزء الشمالي الشرقي منه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ar-EG" sz="4000" b="1" dirty="0" smtClean="0"/>
              <a:t>التى تعرض لها الوطن العربي</a:t>
            </a:r>
            <a:r>
              <a:rPr lang="en-US" sz="4000" b="1" dirty="0" smtClean="0"/>
              <a:t> </a:t>
            </a:r>
            <a:r>
              <a:rPr lang="ar-EG" sz="4000" b="1" dirty="0" smtClean="0"/>
              <a:t>ثالثا :الحركات التكتونية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تعرضت الأراضي العربية خلال تاريخها الجيولوجي الطويل لحركات تكتونية تمثلت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فيما يلى:- </a:t>
            </a:r>
            <a:endParaRPr lang="ar-EG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1965325" indent="-441325" algn="r" rtl="1">
              <a:buFont typeface="Wingdings" pitchFamily="2" charset="2"/>
              <a:buChar char="§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حركات الإلتواء</a:t>
            </a:r>
          </a:p>
          <a:p>
            <a:pPr marL="1965325" indent="-441325" algn="r" rtl="1">
              <a:buFont typeface="Wingdings" pitchFamily="2" charset="2"/>
              <a:buChar char="§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وحركات التصدع</a:t>
            </a:r>
          </a:p>
          <a:p>
            <a:pPr marL="1965325" indent="-441325" algn="r" rtl="1">
              <a:buFont typeface="Wingdings" pitchFamily="2" charset="2"/>
              <a:buChar char="§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النشاط </a:t>
            </a: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البركاني</a:t>
            </a:r>
          </a:p>
          <a:p>
            <a:pPr marL="1965325" indent="-441325" algn="r" rtl="1">
              <a:buFont typeface="Wingdings" pitchFamily="2" charset="2"/>
              <a:buChar char="§"/>
            </a:pPr>
            <a:endParaRPr lang="ar-EG" sz="28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وكان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لهذه الحركات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دوراً مهماً في تكوين تضاريس الأراضي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العربية،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وفيما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يلي عرض لهذه الحركات التكتونية:-</a:t>
            </a:r>
            <a:endParaRPr lang="en-US" sz="2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172200"/>
          </a:xfrm>
          <a:solidFill>
            <a:srgbClr val="FCE0C8"/>
          </a:solidFill>
          <a:ln w="254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514350" lvl="0" indent="-514350" algn="ctr" rtl="1">
              <a:buAutoNum type="arabic1Minus"/>
            </a:pPr>
            <a:r>
              <a:rPr lang="ar-EG" sz="4200" b="1" u="sng" dirty="0" smtClean="0">
                <a:solidFill>
                  <a:schemeClr val="tx2">
                    <a:lumMod val="75000"/>
                  </a:schemeClr>
                </a:solidFill>
              </a:rPr>
              <a:t>حركات </a:t>
            </a:r>
            <a:r>
              <a:rPr lang="ar-EG" sz="4200" b="1" u="sng" dirty="0" smtClean="0">
                <a:solidFill>
                  <a:schemeClr val="tx2">
                    <a:lumMod val="75000"/>
                  </a:schemeClr>
                </a:solidFill>
              </a:rPr>
              <a:t>الالتواء</a:t>
            </a:r>
            <a:r>
              <a:rPr lang="ar-EG" sz="4200" b="1" u="sng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514350" lvl="0" indent="-514350" algn="r" rtl="1">
              <a:buNone/>
            </a:pPr>
            <a:r>
              <a:rPr lang="ar-EG" b="1" u="sng" dirty="0" smtClean="0"/>
              <a:t>تنقسم الحركات الالتوائية  الى الى :- </a:t>
            </a:r>
          </a:p>
          <a:p>
            <a:pPr marL="1965325" lvl="0" indent="-441325" algn="r" rtl="1">
              <a:buFont typeface="Wingdings" pitchFamily="2" charset="2"/>
              <a:buChar char="§"/>
            </a:pPr>
            <a:r>
              <a:rPr lang="ar-EG" sz="3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الحركة الكاليدونية    الزمن الاول</a:t>
            </a:r>
          </a:p>
          <a:p>
            <a:pPr marL="1965325" lvl="0" indent="-441325" algn="r" rtl="1">
              <a:buFont typeface="Wingdings" pitchFamily="2" charset="2"/>
              <a:buChar char="§"/>
            </a:pPr>
            <a:r>
              <a:rPr lang="ar-EG" sz="3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الحركة الالبية  </a:t>
            </a:r>
            <a:r>
              <a:rPr lang="ar-EG" sz="3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    الزمن الثالث</a:t>
            </a:r>
          </a:p>
          <a:p>
            <a:pPr marL="1965325" lvl="0" indent="-441325" algn="r" rtl="1">
              <a:buNone/>
            </a:pPr>
            <a:endParaRPr lang="ar-EG" sz="33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965325" lvl="0" indent="-1600200" algn="r" rtl="1">
              <a:buNone/>
            </a:pPr>
            <a:r>
              <a:rPr lang="ar-EG" sz="33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1- الحركة الكاليدونية</a:t>
            </a:r>
            <a:endParaRPr lang="en-US" sz="33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تأثرت الأراضي العربية خلال الحقب الجيولوجي الأول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بالحركة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الكاليدونية التي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أدت الى التواء الواسب البحرية الى اعلى مما ادى الى ارتفاعها الى اعلى </a:t>
            </a:r>
            <a:r>
              <a:rPr lang="ar-EG" sz="24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ويتمثل ذلك داخل الوطن العربي فى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24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فى بعض المناطق مثل : -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جبال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دارفور والعوينات، وتبستي وتاسيلي والأحجار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تعرضت تلك الجبال سالفة الذكر الى تأثير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عوامل التعرية لفترة زمنية طويلة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خلال العصور الجيولوجية المتتالية ( الزمن الاول – وحتى الوقت الحاضر) وهذا ادى الى تضاءل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مناسيبها وأحجامها، ولذلك قد يكون من الأفضل </a:t>
            </a:r>
            <a:r>
              <a:rPr lang="ar-EG" sz="24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أن نطلق عليها كتل جبلية وليس </a:t>
            </a:r>
            <a:r>
              <a:rPr lang="ar-EG" sz="24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مرتفعات مثال كتلة الاحجار</a:t>
            </a:r>
            <a:endParaRPr lang="ar-EG" sz="2400" b="1" u="sng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lvl="0" algn="r" rtl="1">
              <a:lnSpc>
                <a:spcPct val="150000"/>
              </a:lnSpc>
              <a:buNone/>
            </a:pPr>
            <a:r>
              <a:rPr lang="ar-EG" sz="41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2- </a:t>
            </a:r>
            <a:r>
              <a:rPr lang="ar-EG" sz="41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الحركة </a:t>
            </a:r>
            <a:r>
              <a:rPr lang="ar-EG" sz="41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الالبية</a:t>
            </a:r>
            <a:endParaRPr lang="en-US" sz="41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تعرضت الأراضي العربية </a:t>
            </a: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أيضا ًخلال </a:t>
            </a: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الزمن الجيولوجي الثالث للحركة الألبية </a:t>
            </a: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والتى تمثلت فى حدوث </a:t>
            </a:r>
            <a:r>
              <a:rPr lang="ar-EG" sz="31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ضغوط من كتلة جندوانا لاند </a:t>
            </a: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صوب الشمال، </a:t>
            </a: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وضغوط من </a:t>
            </a:r>
            <a:r>
              <a:rPr lang="ar-EG" sz="31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كتلة </a:t>
            </a:r>
            <a:r>
              <a:rPr lang="ar-EG" sz="31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لوراسيا </a:t>
            </a: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صوب الجنوب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وقد ترتب على هذه الضغوط التواء </a:t>
            </a: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رواسب بحر تيثس وظهورها فوق سطح الماء </a:t>
            </a:r>
            <a:r>
              <a:rPr lang="ar-EG" sz="3100" b="1" dirty="0" smtClean="0">
                <a:latin typeface="Simplified Arabic" pitchFamily="18" charset="-78"/>
                <a:cs typeface="Simplified Arabic" pitchFamily="18" charset="-78"/>
              </a:rPr>
              <a:t> فى شكل مرتفعات ألبية تتمثل فى:-</a:t>
            </a:r>
            <a:endParaRPr lang="ar-EG" sz="3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533400" indent="182563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dirty="0" smtClean="0"/>
              <a:t> </a:t>
            </a:r>
            <a:r>
              <a:rPr lang="ar-EG" b="1" dirty="0" smtClean="0">
                <a:solidFill>
                  <a:schemeClr val="tx2"/>
                </a:solidFill>
              </a:rPr>
              <a:t>جبال أطلس </a:t>
            </a:r>
            <a:endParaRPr lang="ar-EG" b="1" dirty="0" smtClean="0">
              <a:solidFill>
                <a:schemeClr val="tx2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EG" b="1" dirty="0" smtClean="0">
                <a:solidFill>
                  <a:srgbClr val="FF0000"/>
                </a:solidFill>
              </a:rPr>
              <a:t>    وتمتد فى </a:t>
            </a:r>
            <a:r>
              <a:rPr lang="ar-EG" b="1" dirty="0" smtClean="0">
                <a:solidFill>
                  <a:srgbClr val="FF0000"/>
                </a:solidFill>
              </a:rPr>
              <a:t>بلاد المغرب في الجزء الشمالي الغربي من الوطن العربي</a:t>
            </a:r>
          </a:p>
          <a:p>
            <a:pPr marL="533400" indent="182563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tx2"/>
                </a:solidFill>
              </a:rPr>
              <a:t>جبال </a:t>
            </a:r>
            <a:r>
              <a:rPr lang="ar-EG" b="1" dirty="0" smtClean="0">
                <a:solidFill>
                  <a:schemeClr val="tx2"/>
                </a:solidFill>
              </a:rPr>
              <a:t>طوروس وزاجروس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b="1" dirty="0" smtClean="0">
                <a:solidFill>
                  <a:srgbClr val="FF0000"/>
                </a:solidFill>
              </a:rPr>
              <a:t> </a:t>
            </a:r>
            <a:r>
              <a:rPr lang="ar-EG" b="1" dirty="0" smtClean="0">
                <a:solidFill>
                  <a:srgbClr val="FF0000"/>
                </a:solidFill>
              </a:rPr>
              <a:t>  وتمتد</a:t>
            </a:r>
            <a:r>
              <a:rPr lang="ar-EG" b="1" dirty="0" smtClean="0">
                <a:solidFill>
                  <a:schemeClr val="tx2"/>
                </a:solidFill>
              </a:rPr>
              <a:t> </a:t>
            </a:r>
            <a:r>
              <a:rPr lang="ar-EG" b="1" dirty="0" smtClean="0">
                <a:solidFill>
                  <a:srgbClr val="FF0000"/>
                </a:solidFill>
              </a:rPr>
              <a:t>فى الجزء الشمالي الشرقي </a:t>
            </a:r>
            <a:r>
              <a:rPr lang="ar-EG" b="1" dirty="0" smtClean="0">
                <a:solidFill>
                  <a:srgbClr val="FF0000"/>
                </a:solidFill>
              </a:rPr>
              <a:t>من الوطن العربي</a:t>
            </a:r>
            <a:r>
              <a:rPr lang="ar-EG" dirty="0" smtClean="0">
                <a:solidFill>
                  <a:srgbClr val="FF0000"/>
                </a:solidFill>
              </a:rPr>
              <a:t>.   </a:t>
            </a:r>
            <a:endParaRPr lang="en-US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019800"/>
          </a:xfr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 rtl="1">
              <a:lnSpc>
                <a:spcPct val="140000"/>
              </a:lnSpc>
              <a:buNone/>
            </a:pPr>
            <a:r>
              <a:rPr lang="ar-EG" sz="4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ب- حركات التصدع.</a:t>
            </a:r>
            <a:endParaRPr lang="en-US" sz="46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EG" sz="3400" b="1" dirty="0" smtClean="0">
                <a:solidFill>
                  <a:srgbClr val="FF0000"/>
                </a:solidFill>
              </a:rPr>
              <a:t>الحركة الاولى </a:t>
            </a:r>
          </a:p>
          <a:p>
            <a:pPr algn="r" rtl="1">
              <a:buNone/>
            </a:pP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 حدثت حركة انكسارية(تصدع) من نهاية العصر الكريتاسي واستمرت خلال الزمن الثالث</a:t>
            </a:r>
          </a:p>
          <a:p>
            <a:pPr algn="r" rtl="1">
              <a:buNone/>
            </a:pPr>
            <a:r>
              <a:rPr lang="ar-EG" sz="3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نتائج الحركة:-</a:t>
            </a:r>
            <a:endParaRPr lang="ar-EG" sz="34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 rtl="1">
              <a:buFontTx/>
              <a:buChar char="-"/>
            </a:pP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تكوين </a:t>
            </a: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الأخدود الإفريقي العظيم والذي </a:t>
            </a: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يشمل كلا من:- </a:t>
            </a:r>
            <a:endParaRPr lang="ar-EG" sz="3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58875" indent="-260350" algn="r" rtl="1">
              <a:buFont typeface="Wingdings" pitchFamily="2" charset="2"/>
              <a:buChar char="§"/>
            </a:pP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خليج العقبة، وغور الأردن (البحر الميت وبحيرة طبرية)،</a:t>
            </a:r>
          </a:p>
          <a:p>
            <a:pPr marL="1158875" indent="-260350" algn="r" rtl="1">
              <a:buFont typeface="Wingdings" pitchFamily="2" charset="2"/>
              <a:buChar char="§"/>
            </a:pP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 وسهل البقاع</a:t>
            </a:r>
          </a:p>
          <a:p>
            <a:pPr marL="1158875" indent="-260350" algn="r" rtl="1">
              <a:buFont typeface="Wingdings" pitchFamily="2" charset="2"/>
              <a:buChar char="§"/>
            </a:pP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أجزاء وادي نهر العاصي</a:t>
            </a:r>
          </a:p>
          <a:p>
            <a:pPr marL="1158875" indent="-260350" algn="r" rtl="1">
              <a:buFont typeface="Wingdings" pitchFamily="2" charset="2"/>
              <a:buChar char="§"/>
            </a:pP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ينتهي الأخدود عند مقدمات جبال طوروس شمالي سوريا. </a:t>
            </a:r>
            <a:endParaRPr lang="ar-EG" sz="3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EG" sz="3400" b="1" dirty="0" smtClean="0">
                <a:solidFill>
                  <a:srgbClr val="FF0000"/>
                </a:solidFill>
              </a:rPr>
              <a:t>الحركة الثانية</a:t>
            </a:r>
            <a:endParaRPr lang="ar-EG" sz="3400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حدثت </a:t>
            </a: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حركات </a:t>
            </a: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انكسارية (تصدع )خلال </a:t>
            </a: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عصري الميوسين والبليوسين </a:t>
            </a: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كان من </a:t>
            </a:r>
          </a:p>
          <a:p>
            <a:pPr marL="0" indent="0" algn="r" rtl="1">
              <a:buNone/>
            </a:pPr>
            <a:r>
              <a:rPr lang="ar-EG" sz="3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نتائج </a:t>
            </a:r>
            <a:r>
              <a:rPr lang="ar-EG" sz="3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الحركة :-</a:t>
            </a:r>
          </a:p>
          <a:p>
            <a:pPr marL="1158875" indent="-260350" algn="r" rtl="1">
              <a:buFont typeface="Wingdings" pitchFamily="2" charset="2"/>
              <a:buChar char="§"/>
            </a:pP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اتصال البحر الأحمر بالمحيط الهندي عن طريق باب المندب</a:t>
            </a:r>
          </a:p>
          <a:p>
            <a:pPr marL="1158875" indent="-260350" algn="r" rtl="1">
              <a:buFont typeface="Wingdings" pitchFamily="2" charset="2"/>
              <a:buChar char="§"/>
            </a:pPr>
            <a:r>
              <a:rPr lang="ar-EG" sz="3400" b="1" dirty="0" smtClean="0">
                <a:solidFill>
                  <a:schemeClr val="tx2">
                    <a:lumMod val="75000"/>
                  </a:schemeClr>
                </a:solidFill>
              </a:rPr>
              <a:t>اتصال الخليج العربي بالمحيط الهندي (خليج عمان) عن طريق مضيق هرمز. </a:t>
            </a:r>
            <a:endParaRPr lang="en-US" sz="3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endParaRPr lang="ar-EG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txBody>
          <a:bodyPr/>
          <a:lstStyle/>
          <a:p>
            <a:pPr lvl="0" algn="ctr" rtl="1">
              <a:lnSpc>
                <a:spcPct val="120000"/>
              </a:lnSpc>
              <a:buNone/>
            </a:pPr>
            <a:r>
              <a:rPr lang="ar-EG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ج- النشاط </a:t>
            </a:r>
            <a:r>
              <a:rPr lang="ar-EG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البركاني.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</a:rPr>
              <a:t>- صاحب الحركات التكتونية </a:t>
            </a: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</a:rPr>
              <a:t>سالفة </a:t>
            </a: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</a:rPr>
              <a:t>الذكر نشاط بركاني أدى إلى تدفق تكوينات اللافا فوق السطح في بعض الأجزاء من الوطن العربي. </a:t>
            </a:r>
            <a:endParaRPr lang="ar-EG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ينقسم النشاط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البركانى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الى نوعين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:- </a:t>
            </a:r>
            <a:endParaRPr lang="ar-EG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1431925" indent="-3492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نشاطاً بركانياً قديماً </a:t>
            </a:r>
          </a:p>
          <a:p>
            <a:pPr marL="1431925" indent="-3492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نشاطاً بركانياً حديثاً.</a:t>
            </a:r>
            <a:endParaRPr lang="en-US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812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ثانيا البنية الجيولوجية </vt:lpstr>
      <vt:lpstr>Slide 3</vt:lpstr>
      <vt:lpstr>Slide 4</vt:lpstr>
      <vt:lpstr>التى تعرض لها الوطن العربي ثالثا :الحركات التكتونية 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البنية الجيولوجية </dc:title>
  <dc:creator/>
  <cp:lastModifiedBy>mosalama</cp:lastModifiedBy>
  <cp:revision>14</cp:revision>
  <dcterms:created xsi:type="dcterms:W3CDTF">2006-08-16T00:00:00Z</dcterms:created>
  <dcterms:modified xsi:type="dcterms:W3CDTF">2020-03-24T13:28:34Z</dcterms:modified>
</cp:coreProperties>
</file>