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1E8"/>
    <a:srgbClr val="97DBD8"/>
    <a:srgbClr val="3333CC"/>
    <a:srgbClr val="E0F8E1"/>
    <a:srgbClr val="9FD3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sxsrf=ALeKk03T7w2yIUNZsKWdQvFU4ff8-wtO1g:1585010496579&amp;q=%D8%A8%D8%AD%D8%B1+%D8%A7%D9%84%D8%AA%D9%8A%D8%B4&amp;spell=1&amp;sa=X&amp;ved=2ahUKEwjBn_Sc8LHoAhXQEcAKHeitCMEQkeECKAB6BAgKEC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sxsrf=ALeKk03T7w2yIUNZsKWdQvFU4ff8-wtO1g:1585010496579&amp;q=%D8%A8%D8%AD%D8%B1+%D8%A7%D9%84%D8%AA%D9%8A%D8%B4&amp;spell=1&amp;sa=X&amp;ved=2ahUKEwjBn_Sc8LHoAhXQEcAKHeitCMEQkeECKAB6BAgKEC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229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24400" y="30480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الخامسة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صابر اميم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77200" cy="1219200"/>
          </a:xfrm>
          <a:solidFill>
            <a:srgbClr val="9FD3E1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ar-EG" sz="4000" b="1" dirty="0" smtClean="0">
                <a:solidFill>
                  <a:srgbClr val="FF0000"/>
                </a:solidFill>
              </a:rPr>
              <a:t>تابع الزمن الجيولوجى الثانى فى الوطن العربي</a:t>
            </a:r>
            <a:br>
              <a:rPr lang="ar-EG" sz="4000" b="1" dirty="0" smtClean="0">
                <a:solidFill>
                  <a:srgbClr val="FF0000"/>
                </a:solidFill>
              </a:rPr>
            </a:br>
            <a:endParaRPr lang="ar-EG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229600" cy="4495800"/>
          </a:xfr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lvl="0" rtl="1"/>
            <a:endParaRPr lang="ar-EG" sz="5900" dirty="0" smtClean="0">
              <a:solidFill>
                <a:srgbClr val="FF0000"/>
              </a:solidFill>
            </a:endParaRPr>
          </a:p>
          <a:p>
            <a:pPr lvl="0" rtl="1"/>
            <a:r>
              <a:rPr lang="ar-EG" sz="1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انواع التكوينات الجيولوجية فى الزمن الثانى</a:t>
            </a:r>
          </a:p>
          <a:p>
            <a:pPr lvl="0" rtl="1"/>
            <a:endParaRPr lang="ar-EG" sz="5900" b="1" u="sng" dirty="0" smtClean="0">
              <a:solidFill>
                <a:srgbClr val="FF0000"/>
              </a:solidFill>
            </a:endParaRPr>
          </a:p>
          <a:p>
            <a:pPr lvl="0" rtl="1"/>
            <a:r>
              <a:rPr lang="ar-EG" sz="8600" b="1" u="sng" dirty="0" smtClean="0">
                <a:solidFill>
                  <a:schemeClr val="tx2"/>
                </a:solidFill>
              </a:rPr>
              <a:t>تنقسم التكوينات الجيولوجية فى الزمن الثانى الى :-</a:t>
            </a:r>
          </a:p>
          <a:p>
            <a:pPr lvl="0" rtl="1"/>
            <a:endParaRPr lang="ar-EG" sz="5900" b="1" u="sng" dirty="0" smtClean="0">
              <a:solidFill>
                <a:srgbClr val="FF0000"/>
              </a:solidFill>
            </a:endParaRPr>
          </a:p>
          <a:p>
            <a:pPr lvl="0" rtl="1">
              <a:buFont typeface="Wingdings" pitchFamily="2" charset="2"/>
              <a:buChar char="§"/>
            </a:pPr>
            <a:r>
              <a:rPr lang="ar-EG" sz="7400" b="1" dirty="0" smtClean="0">
                <a:solidFill>
                  <a:srgbClr val="FF0000"/>
                </a:solidFill>
              </a:rPr>
              <a:t>تكوينات بحرية</a:t>
            </a:r>
          </a:p>
          <a:p>
            <a:pPr lvl="0" rtl="1">
              <a:buFont typeface="Wingdings" pitchFamily="2" charset="2"/>
              <a:buChar char="§"/>
            </a:pPr>
            <a:r>
              <a:rPr lang="ar-EG" sz="7400" b="1" dirty="0" smtClean="0">
                <a:solidFill>
                  <a:srgbClr val="FF0000"/>
                </a:solidFill>
              </a:rPr>
              <a:t>تكوينات قارية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rgbClr val="E0F8E1"/>
          </a:solidFill>
          <a:ln w="254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lvl="0" algn="r" rtl="1">
              <a:buNone/>
            </a:pPr>
            <a:endParaRPr lang="ar-EG" sz="35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r" rtl="1">
              <a:buNone/>
            </a:pPr>
            <a:r>
              <a:rPr lang="ar-EG" sz="4600" b="1" u="sng" dirty="0" smtClean="0">
                <a:solidFill>
                  <a:schemeClr val="accent2">
                    <a:lumMod val="75000"/>
                  </a:schemeClr>
                </a:solidFill>
              </a:rPr>
              <a:t>التكوينات البحرية.</a:t>
            </a:r>
            <a:endParaRPr lang="en-US" sz="46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algn="r" rtl="1">
              <a:lnSpc>
                <a:spcPct val="120000"/>
              </a:lnSpc>
              <a:buFont typeface="+mj-lt"/>
              <a:buAutoNum type="alphaUcPeriod"/>
            </a:pPr>
            <a:r>
              <a:rPr lang="ar-EG" b="1" dirty="0" smtClean="0">
                <a:solidFill>
                  <a:schemeClr val="bg2">
                    <a:lumMod val="25000"/>
                  </a:schemeClr>
                </a:solidFill>
              </a:rPr>
              <a:t>تتألف هذه التكوينات من الحجر الجيري والطفل</a:t>
            </a:r>
          </a:p>
          <a:p>
            <a:pPr marL="514350" indent="-514350" algn="r" rtl="1">
              <a:lnSpc>
                <a:spcPct val="120000"/>
              </a:lnSpc>
              <a:buFont typeface="+mj-lt"/>
              <a:buAutoNum type="alphaUcPeriod"/>
            </a:pPr>
            <a:r>
              <a:rPr lang="ar-EG" b="1" dirty="0" smtClean="0">
                <a:solidFill>
                  <a:schemeClr val="bg2">
                    <a:lumMod val="25000"/>
                  </a:schemeClr>
                </a:solidFill>
              </a:rPr>
              <a:t>غنى هذه التكوينات بالحفريات ذات الأصل البحري </a:t>
            </a:r>
          </a:p>
          <a:p>
            <a:pPr marL="514350" indent="-514350" algn="r" rtl="1">
              <a:lnSpc>
                <a:spcPct val="120000"/>
              </a:lnSpc>
              <a:buFont typeface="+mj-lt"/>
              <a:buAutoNum type="alphaUcPeriod"/>
            </a:pPr>
            <a:r>
              <a:rPr lang="ar-EG" b="1" dirty="0" smtClean="0">
                <a:solidFill>
                  <a:schemeClr val="bg2">
                    <a:lumMod val="25000"/>
                  </a:schemeClr>
                </a:solidFill>
              </a:rPr>
              <a:t>ترسبت فوق قاع بحر عميق، ثم ظهرت على السطح فى شكل هضاب  بعد تراجع مياه البحر </a:t>
            </a:r>
          </a:p>
          <a:p>
            <a:pPr marL="514350" indent="-514350" algn="r" rtl="1">
              <a:lnSpc>
                <a:spcPct val="120000"/>
              </a:lnSpc>
              <a:buFont typeface="+mj-lt"/>
              <a:buAutoNum type="alphaUcPeriod"/>
            </a:pPr>
            <a:r>
              <a:rPr lang="ar-EG" b="1" dirty="0" smtClean="0">
                <a:solidFill>
                  <a:schemeClr val="bg2">
                    <a:lumMod val="25000"/>
                  </a:schemeClr>
                </a:solidFill>
              </a:rPr>
              <a:t>بدأت عوامل التعرية في إزالة بعض من هذه الهضاب ذات الاصل البحرى.</a:t>
            </a:r>
          </a:p>
          <a:p>
            <a:pPr marL="742950" indent="-742950" algn="r" rtl="1">
              <a:lnSpc>
                <a:spcPct val="120000"/>
              </a:lnSpc>
              <a:buFont typeface="+mj-lt"/>
              <a:buAutoNum type="alphaUcPeriod"/>
            </a:pPr>
            <a:r>
              <a:rPr lang="ar-EG" sz="3600" b="1" u="sng" dirty="0" smtClean="0">
                <a:solidFill>
                  <a:schemeClr val="accent2">
                    <a:lumMod val="75000"/>
                  </a:schemeClr>
                </a:solidFill>
              </a:rPr>
              <a:t>تتمثل هذه التكوينات البحرية فى </a:t>
            </a:r>
          </a:p>
          <a:p>
            <a:pPr marL="808038" indent="-274638" algn="r" rtl="1">
              <a:lnSpc>
                <a:spcPct val="12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في مصر وليبيا وتونس والجزائر والمغرب </a:t>
            </a:r>
            <a:r>
              <a:rPr lang="ar-EG" b="1" dirty="0" smtClean="0">
                <a:solidFill>
                  <a:srgbClr val="FF0000"/>
                </a:solidFill>
              </a:rPr>
              <a:t>حيث تحتوي تلك تكوينات على رواسب الفوسفات .</a:t>
            </a:r>
          </a:p>
          <a:p>
            <a:pPr marL="808038" indent="-274638" algn="r" rtl="1">
              <a:lnSpc>
                <a:spcPct val="12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غربي سوريا ولبنان وفلسطين والأردن وشرقي شبه الجزيرة العربية </a:t>
            </a:r>
            <a:r>
              <a:rPr lang="ar-EG" b="1" dirty="0" smtClean="0">
                <a:solidFill>
                  <a:srgbClr val="FF0000"/>
                </a:solidFill>
              </a:rPr>
              <a:t>حيث تحتوي تلك التكوينات على مصايد البترول.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  <a:solidFill>
            <a:schemeClr val="accent5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r" rtl="1">
              <a:lnSpc>
                <a:spcPct val="80000"/>
              </a:lnSpc>
              <a:buNone/>
            </a:pPr>
            <a:endParaRPr lang="ar-EG" sz="36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rtl="1">
              <a:lnSpc>
                <a:spcPct val="80000"/>
              </a:lnSpc>
              <a:buNone/>
            </a:pPr>
            <a:r>
              <a:rPr lang="ar-EG" sz="3800" b="1" u="sng" dirty="0" smtClean="0">
                <a:solidFill>
                  <a:schemeClr val="accent2">
                    <a:lumMod val="75000"/>
                  </a:schemeClr>
                </a:solidFill>
              </a:rPr>
              <a:t>التكوينات القارية.</a:t>
            </a:r>
            <a:endParaRPr lang="en-US" sz="3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r" rtl="1">
              <a:lnSpc>
                <a:spcPct val="220000"/>
              </a:lnSpc>
              <a:buFont typeface="+mj-lt"/>
              <a:buAutoNum type="alphaUcPeriod"/>
            </a:pP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نتجت هذه التكوينات القارية عن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تفتت الصخور النارية القديمة (الزمن الاركى) بفعل عمليات التجوية وعوامل التعرية</a:t>
            </a: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وقد تم أرساب تلك الرواسب عند شواطئ البحر الكريتاسي غير العميق</a:t>
            </a:r>
          </a:p>
          <a:p>
            <a:pPr marL="514350" indent="-514350" algn="r" rtl="1">
              <a:lnSpc>
                <a:spcPct val="220000"/>
              </a:lnSpc>
              <a:buFont typeface="+mj-lt"/>
              <a:buAutoNum type="alphaUcPeriod"/>
            </a:pPr>
            <a:r>
              <a:rPr lang="ar-EG" sz="38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تتمثل تكوينات الرواسب القارية فى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الحجر الرملي النوبي </a:t>
            </a: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الذي ينتشر على نطاق واسع </a:t>
            </a:r>
          </a:p>
          <a:p>
            <a:pPr marL="898525" indent="184150" algn="r" rtl="1">
              <a:lnSpc>
                <a:spcPct val="22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جنوب كل من مصر وليبيا والجزائر </a:t>
            </a:r>
          </a:p>
          <a:p>
            <a:pPr marL="898525" indent="184150" algn="r" rtl="1">
              <a:lnSpc>
                <a:spcPct val="22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شمال السودان</a:t>
            </a:r>
          </a:p>
          <a:p>
            <a:pPr marL="898525" indent="184150" algn="r" rtl="1">
              <a:lnSpc>
                <a:spcPct val="22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bg2">
                    <a:lumMod val="1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شمالى السعودية وفلسطين ولبنان.</a:t>
            </a:r>
          </a:p>
          <a:p>
            <a:pPr marL="457200" indent="-457200" algn="ctr" rtl="1">
              <a:lnSpc>
                <a:spcPct val="220000"/>
              </a:lnSpc>
              <a:buNone/>
            </a:pPr>
            <a:r>
              <a:rPr lang="ar-EG" sz="3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تتمثل القيمة الاقتصادية للحجر الرملي النوبي في أنه يشكل خزاناً ضخماً للمياه الجوفية، إلى جانب احتوائه على خامات الحديد</a:t>
            </a:r>
            <a:r>
              <a:rPr lang="ar-EG" sz="2100" b="1" dirty="0" smtClean="0">
                <a:solidFill>
                  <a:schemeClr val="bg2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100" b="1" dirty="0" smtClean="0">
              <a:solidFill>
                <a:schemeClr val="bg2">
                  <a:lumMod val="2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ar-EG" b="1" dirty="0" smtClean="0">
                <a:solidFill>
                  <a:schemeClr val="bg1"/>
                </a:solidFill>
              </a:rPr>
              <a:t>د- تكوينات الحقب الجيولوجي الحديث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  <a:solidFill>
            <a:schemeClr val="accent5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r" rtl="1">
              <a:buNone/>
            </a:pPr>
            <a:r>
              <a:rPr lang="ar-EG" sz="4500" b="1" u="sng" dirty="0" smtClean="0">
                <a:solidFill>
                  <a:schemeClr val="accent6">
                    <a:lumMod val="50000"/>
                  </a:schemeClr>
                </a:solidFill>
              </a:rPr>
              <a:t>يتمثل الحقب الجيولوجي الحديث داخل الوطن العربي فى زمانين هما</a:t>
            </a:r>
            <a:r>
              <a:rPr lang="ar-EG" sz="4500" b="1" dirty="0" smtClean="0"/>
              <a:t>:</a:t>
            </a:r>
          </a:p>
          <a:p>
            <a:pPr algn="r" rtl="1">
              <a:buNone/>
            </a:pPr>
            <a:r>
              <a:rPr lang="ar-EG" b="1" u="sng" dirty="0" smtClean="0"/>
              <a:t>1 - </a:t>
            </a:r>
            <a:r>
              <a:rPr lang="ar-EG" sz="4500" b="1" u="sng" dirty="0" smtClean="0"/>
              <a:t>الزمن الثالث : وينقسم الى:-</a:t>
            </a:r>
            <a:endParaRPr lang="en-US" sz="4500" b="1" u="sng" dirty="0" smtClean="0"/>
          </a:p>
          <a:p>
            <a:pPr algn="r" rtl="1">
              <a:buNone/>
            </a:pPr>
            <a:r>
              <a:rPr lang="ar-EG" sz="4500" dirty="0" smtClean="0"/>
              <a:t>  </a:t>
            </a:r>
            <a:r>
              <a:rPr lang="ar-EG" sz="4500" b="1" u="sng" dirty="0" smtClean="0"/>
              <a:t>عصر الأيوسين</a:t>
            </a:r>
            <a:endParaRPr lang="en-US" sz="4500" b="1" u="sng" dirty="0" smtClean="0"/>
          </a:p>
          <a:p>
            <a:pPr marL="514350" indent="-514350" algn="r" rtl="1">
              <a:lnSpc>
                <a:spcPct val="170000"/>
              </a:lnSpc>
              <a:buFont typeface="+mj-cs"/>
              <a:buAutoNum type="arabic2Minus"/>
            </a:pPr>
            <a:r>
              <a:rPr lang="ar-EG" b="1" dirty="0" smtClean="0"/>
              <a:t>تعرضت الأراضي العربية </a:t>
            </a:r>
            <a:r>
              <a:rPr lang="ar-EG" b="1" dirty="0" smtClean="0">
                <a:solidFill>
                  <a:srgbClr val="FF0000"/>
                </a:solidFill>
              </a:rPr>
              <a:t>لحركة هبوط حادة مع بداية عصر الأيوسين- </a:t>
            </a:r>
            <a:r>
              <a:rPr lang="ar-EG" b="1" dirty="0" smtClean="0"/>
              <a:t>ثاني عصور الزمن الثالث </a:t>
            </a:r>
            <a:r>
              <a:rPr lang="ar-EG" b="1" u="sng" dirty="0" smtClean="0">
                <a:solidFill>
                  <a:srgbClr val="FF0000"/>
                </a:solidFill>
              </a:rPr>
              <a:t>وهذا ادى الى  </a:t>
            </a:r>
            <a:r>
              <a:rPr lang="ar-EG" b="1" dirty="0" smtClean="0"/>
              <a:t>طغيان مياه بحر </a:t>
            </a:r>
            <a:r>
              <a:rPr lang="ar-EG" b="1" dirty="0" smtClean="0">
                <a:hlinkClick r:id="rId2"/>
              </a:rPr>
              <a:t> التيش</a:t>
            </a:r>
            <a:r>
              <a:rPr lang="ar-EG" b="1" dirty="0" smtClean="0"/>
              <a:t>  حيث غمرت مساحات واسعة من الوطن العربي وكان ذلك فى بداية العصر.</a:t>
            </a:r>
          </a:p>
          <a:p>
            <a:pPr marL="514350" indent="-514350" algn="r" rtl="1">
              <a:lnSpc>
                <a:spcPct val="170000"/>
              </a:lnSpc>
              <a:buFont typeface="+mj-cs"/>
              <a:buAutoNum type="arabic2Minus"/>
            </a:pPr>
            <a:r>
              <a:rPr lang="ar-EG" b="1" dirty="0" smtClean="0">
                <a:solidFill>
                  <a:srgbClr val="FF0000"/>
                </a:solidFill>
              </a:rPr>
              <a:t>حدوث حركة رفع </a:t>
            </a:r>
            <a:r>
              <a:rPr lang="ar-EG" b="1" u="sng" dirty="0" smtClean="0"/>
              <a:t>في نهاية عصر الإيوسين واستمرت ذلك خلال عصر الاوليجوسين </a:t>
            </a:r>
            <a:r>
              <a:rPr lang="ar-EG" b="1" dirty="0" smtClean="0"/>
              <a:t>مما ادى إلى انحسار مياه البحر.</a:t>
            </a:r>
          </a:p>
          <a:p>
            <a:pPr marL="514350" indent="-514350" algn="r" rtl="1">
              <a:lnSpc>
                <a:spcPct val="170000"/>
              </a:lnSpc>
              <a:buFont typeface="+mj-cs"/>
              <a:buAutoNum type="arabic2Minus"/>
            </a:pPr>
            <a:r>
              <a:rPr lang="ar-EG" b="1" dirty="0" smtClean="0">
                <a:solidFill>
                  <a:srgbClr val="FF0000"/>
                </a:solidFill>
              </a:rPr>
              <a:t>ادى انحسار وتراجع مياه البحر</a:t>
            </a:r>
            <a:r>
              <a:rPr lang="ar-EG" b="1" dirty="0" smtClean="0"/>
              <a:t> الى ظهور تكوينات الإيوسين من الحجر الجيري والطفل في أماكن متعددة من الأراضي العربية ومنها</a:t>
            </a:r>
          </a:p>
          <a:p>
            <a:pPr marL="990600" indent="0" algn="r" rtl="1">
              <a:buFont typeface="Wingdings" pitchFamily="2" charset="2"/>
              <a:buChar char="q"/>
            </a:pPr>
            <a:r>
              <a:rPr lang="ar-EG" dirty="0" smtClean="0"/>
              <a:t> </a:t>
            </a:r>
            <a:r>
              <a:rPr lang="ar-EG" b="1" dirty="0" smtClean="0">
                <a:solidFill>
                  <a:srgbClr val="FF0000"/>
                </a:solidFill>
              </a:rPr>
              <a:t>هضبة المعازة فى الصحراء الشرقية</a:t>
            </a:r>
          </a:p>
          <a:p>
            <a:pPr marL="990600" indent="0" algn="r" rtl="1">
              <a:buFont typeface="Wingdings" pitchFamily="2" charset="2"/>
              <a:buChar char="q"/>
            </a:pPr>
            <a:r>
              <a:rPr lang="ar-EG" b="1" dirty="0" smtClean="0">
                <a:solidFill>
                  <a:srgbClr val="FF0000"/>
                </a:solidFill>
              </a:rPr>
              <a:t>الهضبة الوسطى من الصحراء الغربية في مصر.</a:t>
            </a:r>
          </a:p>
          <a:p>
            <a:pPr marL="990600" lvl="2" indent="0" algn="r" rtl="1">
              <a:buFont typeface="Wingdings" pitchFamily="2" charset="2"/>
              <a:buChar char="q"/>
            </a:pPr>
            <a:r>
              <a:rPr lang="ar-EG" sz="3200" b="1" dirty="0" smtClean="0">
                <a:solidFill>
                  <a:srgbClr val="FF0000"/>
                </a:solidFill>
              </a:rPr>
              <a:t>كما توجد في ليبيا وفي الأجزاء الشرقية والجنوبية من شبه الجزيرة</a:t>
            </a:r>
          </a:p>
          <a:p>
            <a:pPr algn="r" rtl="1">
              <a:buFontTx/>
              <a:buChar char="-"/>
            </a:pP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  <a:solidFill>
            <a:schemeClr val="accent6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514350" indent="-514350" algn="r" rtl="1">
              <a:lnSpc>
                <a:spcPct val="150000"/>
              </a:lnSpc>
              <a:buNone/>
            </a:pPr>
            <a:endParaRPr lang="ar-EG" sz="24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lnSpc>
                <a:spcPct val="150000"/>
              </a:lnSpc>
              <a:buNone/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د- بلغ سمك تكوينات عصر الايوسين 700 متر، وهذا السمك الكبير يفسر ما يلى :- </a:t>
            </a:r>
            <a:endParaRPr lang="en-US" sz="24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indent="22225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dirty="0" smtClean="0">
                <a:solidFill>
                  <a:srgbClr val="3333CC"/>
                </a:solidFill>
                <a:latin typeface="Simplified Arabic" pitchFamily="18" charset="-78"/>
                <a:cs typeface="Simplified Arabic" pitchFamily="18" charset="-78"/>
              </a:rPr>
              <a:t>غني هذه التكوينات بحفريات الكائنات البحرية.</a:t>
            </a:r>
            <a:endParaRPr lang="en-US" sz="2400" dirty="0" smtClean="0">
              <a:solidFill>
                <a:srgbClr val="3333CC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indent="22225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dirty="0" smtClean="0">
                <a:solidFill>
                  <a:srgbClr val="3333CC"/>
                </a:solidFill>
                <a:latin typeface="Simplified Arabic" pitchFamily="18" charset="-78"/>
                <a:cs typeface="Simplified Arabic" pitchFamily="18" charset="-78"/>
              </a:rPr>
              <a:t>عمق مياه البحر الإيوسيني الكبير الذى غمرالأراضي العربية</a:t>
            </a:r>
            <a:endParaRPr lang="en-US" sz="2400" dirty="0" smtClean="0">
              <a:solidFill>
                <a:srgbClr val="3333CC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indent="22225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dirty="0" smtClean="0">
                <a:solidFill>
                  <a:srgbClr val="3333CC"/>
                </a:solidFill>
                <a:latin typeface="Simplified Arabic" pitchFamily="18" charset="-78"/>
                <a:cs typeface="Simplified Arabic" pitchFamily="18" charset="-78"/>
              </a:rPr>
              <a:t>طول الفترة الزمنية التي استغرقها الطوفان البحري الإيوسيني للأراضي العربية</a:t>
            </a:r>
            <a:endParaRPr lang="ar-EG" sz="2400" dirty="0">
              <a:solidFill>
                <a:srgbClr val="3333CC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rgbClr val="97DBD8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EG" sz="2800" b="1" u="sng" dirty="0" smtClean="0">
                <a:solidFill>
                  <a:schemeClr val="accent4"/>
                </a:solidFill>
              </a:rPr>
              <a:t>عصري الميوسين والبليوسين</a:t>
            </a:r>
          </a:p>
          <a:p>
            <a:pPr algn="r" rtl="1">
              <a:buNone/>
            </a:pPr>
            <a:r>
              <a:rPr lang="ar-EG" dirty="0" smtClean="0"/>
              <a:t>-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غمرت مياه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  <a:hlinkClick r:id="rId2"/>
              </a:rPr>
              <a:t>بحر التيش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خلال عصري الميوسين والبليوسين مساحات واسعة من الأراضي العربية عدة مرات</a:t>
            </a:r>
          </a:p>
          <a:p>
            <a:pPr algn="r" rtl="1">
              <a:buFontTx/>
              <a:buChar char="-"/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ادى هذا الغمر البحرى إلى ظهور تكوينات العصرين ( الميوسين – البليوسين ) في </a:t>
            </a:r>
          </a:p>
          <a:p>
            <a:pPr marL="533400" indent="92075" algn="r" rtl="1">
              <a:buFont typeface="Wingdings" pitchFamily="2" charset="2"/>
              <a:buChar char="§"/>
            </a:pPr>
            <a:r>
              <a:rPr lang="ar-EG" sz="2400" dirty="0" smtClean="0">
                <a:solidFill>
                  <a:srgbClr val="3333CC"/>
                </a:solidFill>
                <a:latin typeface="Simplified Arabic" pitchFamily="18" charset="-78"/>
                <a:cs typeface="Simplified Arabic" pitchFamily="18" charset="-78"/>
              </a:rPr>
              <a:t>  شمال غرب مصر (هضبة الدفة)</a:t>
            </a:r>
          </a:p>
          <a:p>
            <a:pPr marL="533400" indent="92075" algn="r" rtl="1">
              <a:buFont typeface="Wingdings" pitchFamily="2" charset="2"/>
              <a:buChar char="§"/>
            </a:pPr>
            <a:r>
              <a:rPr lang="ar-EG" sz="2400" dirty="0" smtClean="0">
                <a:solidFill>
                  <a:srgbClr val="3333CC"/>
                </a:solidFill>
                <a:latin typeface="Simplified Arabic" pitchFamily="18" charset="-78"/>
                <a:cs typeface="Simplified Arabic" pitchFamily="18" charset="-78"/>
              </a:rPr>
              <a:t>  النطاق الشمالي من ليبيا والجزائر</a:t>
            </a:r>
          </a:p>
          <a:p>
            <a:pPr marL="533400" indent="92075" algn="r" rtl="1">
              <a:buFont typeface="Wingdings" pitchFamily="2" charset="2"/>
              <a:buChar char="§"/>
            </a:pPr>
            <a:r>
              <a:rPr lang="ar-EG" sz="2400" dirty="0" smtClean="0">
                <a:solidFill>
                  <a:srgbClr val="3333CC"/>
                </a:solidFill>
                <a:latin typeface="Simplified Arabic" pitchFamily="18" charset="-78"/>
                <a:cs typeface="Simplified Arabic" pitchFamily="18" charset="-78"/>
              </a:rPr>
              <a:t> جنوب موريتانيا</a:t>
            </a:r>
          </a:p>
          <a:p>
            <a:pPr marL="533400" indent="92075" algn="r" rtl="1">
              <a:buFont typeface="Wingdings" pitchFamily="2" charset="2"/>
              <a:buChar char="§"/>
            </a:pPr>
            <a:r>
              <a:rPr lang="ar-EG" sz="2400" dirty="0" smtClean="0">
                <a:solidFill>
                  <a:srgbClr val="3333CC"/>
                </a:solidFill>
                <a:latin typeface="Simplified Arabic" pitchFamily="18" charset="-78"/>
                <a:cs typeface="Simplified Arabic" pitchFamily="18" charset="-78"/>
              </a:rPr>
              <a:t>شمالي وشرقي الكويت </a:t>
            </a:r>
          </a:p>
          <a:p>
            <a:pPr marL="533400" indent="92075" algn="r" rtl="1">
              <a:buFont typeface="Wingdings" pitchFamily="2" charset="2"/>
              <a:buChar char="§"/>
            </a:pPr>
            <a:r>
              <a:rPr lang="ar-EG" sz="2400" dirty="0" smtClean="0">
                <a:solidFill>
                  <a:srgbClr val="3333CC"/>
                </a:solidFill>
                <a:latin typeface="Simplified Arabic" pitchFamily="18" charset="-78"/>
                <a:cs typeface="Simplified Arabic" pitchFamily="18" charset="-78"/>
              </a:rPr>
              <a:t>شرقي السعودية.  </a:t>
            </a:r>
            <a:endParaRPr lang="en-US" sz="2400" dirty="0" smtClean="0">
              <a:solidFill>
                <a:srgbClr val="3333CC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ar-EG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096000"/>
          </a:xfrm>
          <a:solidFill>
            <a:schemeClr val="accent5">
              <a:lumMod val="20000"/>
              <a:lumOff val="80000"/>
            </a:schemeClr>
          </a:solidFill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EG" sz="3500" b="1" u="sng" dirty="0" smtClean="0">
                <a:solidFill>
                  <a:schemeClr val="accent4"/>
                </a:solidFill>
              </a:rPr>
              <a:t>2 - الزمن الرابع.</a:t>
            </a:r>
          </a:p>
          <a:p>
            <a:pPr lvl="0" algn="r" rtl="1">
              <a:buNone/>
            </a:pPr>
            <a:r>
              <a:rPr lang="ar-EG" sz="3500" b="1" u="sng" dirty="0" smtClean="0">
                <a:solidFill>
                  <a:srgbClr val="FF0000"/>
                </a:solidFill>
              </a:rPr>
              <a:t>عصر البليستوسين</a:t>
            </a:r>
            <a:endParaRPr lang="en-US" sz="3500" b="1" u="sng" dirty="0" smtClean="0">
              <a:solidFill>
                <a:srgbClr val="FF0000"/>
              </a:solidFill>
            </a:endParaRPr>
          </a:p>
          <a:p>
            <a:pPr algn="r" rtl="1">
              <a:buFontTx/>
              <a:buChar char="-"/>
            </a:pPr>
            <a:r>
              <a:rPr lang="ar-EG" sz="2200" b="1" dirty="0" smtClean="0">
                <a:latin typeface="Simplified Arabic" pitchFamily="18" charset="-78"/>
                <a:cs typeface="Simplified Arabic" pitchFamily="18" charset="-78"/>
              </a:rPr>
              <a:t>انحسرت مياه البحر خلال هذا الزمن عن الأراضي العربية</a:t>
            </a:r>
          </a:p>
          <a:p>
            <a:pPr algn="r" rtl="1">
              <a:buFontTx/>
              <a:buChar char="-"/>
            </a:pPr>
            <a:r>
              <a:rPr lang="ar-EG" sz="2200" b="1" dirty="0" smtClean="0">
                <a:latin typeface="Simplified Arabic" pitchFamily="18" charset="-78"/>
                <a:cs typeface="Simplified Arabic" pitchFamily="18" charset="-78"/>
              </a:rPr>
              <a:t>احسار المياه كان سببه تعرض يابس الوطن العربي  لحركة رفع ، فظهرت فوق سطح الماء معظم الأراضي العربية التي نعرفها اليوم.</a:t>
            </a:r>
          </a:p>
          <a:p>
            <a:pPr algn="r" rtl="1">
              <a:buFontTx/>
              <a:buChar char="-"/>
            </a:pPr>
            <a:r>
              <a:rPr lang="ar-EG" b="1" u="sng" dirty="0" smtClean="0">
                <a:solidFill>
                  <a:schemeClr val="tx2"/>
                </a:solidFill>
              </a:rPr>
              <a:t>الاحداث الجيولوجية فى البلايستوسين </a:t>
            </a:r>
          </a:p>
          <a:p>
            <a:pPr algn="r" rtl="1">
              <a:lnSpc>
                <a:spcPct val="160000"/>
              </a:lnSpc>
              <a:buFontTx/>
              <a:buChar char="-"/>
            </a:pPr>
            <a:r>
              <a:rPr lang="ar-EG" sz="2000" b="1" dirty="0" smtClean="0">
                <a:latin typeface="Simplified Arabic" pitchFamily="18" charset="-78"/>
                <a:cs typeface="Simplified Arabic" pitchFamily="18" charset="-78"/>
              </a:rPr>
              <a:t>استمرار حركات الإلتواء والتصدع والثورانات البركانية مما ادى الى زيادة ارتفاع الجبال الإلتوائية</a:t>
            </a:r>
          </a:p>
          <a:p>
            <a:pPr algn="r" rtl="1">
              <a:lnSpc>
                <a:spcPct val="160000"/>
              </a:lnSpc>
              <a:buFontTx/>
              <a:buChar char="-"/>
            </a:pPr>
            <a:r>
              <a:rPr lang="ar-EG" sz="2000" b="1" dirty="0" smtClean="0">
                <a:latin typeface="Simplified Arabic" pitchFamily="18" charset="-78"/>
                <a:cs typeface="Simplified Arabic" pitchFamily="18" charset="-78"/>
              </a:rPr>
              <a:t>    زيادة عمق الأخاديد نتيجة لحركات التكتونية</a:t>
            </a:r>
          </a:p>
          <a:p>
            <a:pPr algn="r" rtl="1">
              <a:lnSpc>
                <a:spcPct val="160000"/>
              </a:lnSpc>
              <a:buFontTx/>
              <a:buChar char="-"/>
            </a:pPr>
            <a:r>
              <a:rPr lang="ar-EG" sz="2000" b="1" dirty="0" smtClean="0">
                <a:latin typeface="Simplified Arabic" pitchFamily="18" charset="-78"/>
                <a:cs typeface="Simplified Arabic" pitchFamily="18" charset="-78"/>
              </a:rPr>
              <a:t>انتشار الطفوح البركانية وخاصة في بلاد المغرب</a:t>
            </a:r>
          </a:p>
          <a:p>
            <a:pPr algn="r" rtl="1">
              <a:lnSpc>
                <a:spcPct val="160000"/>
              </a:lnSpc>
              <a:buFontTx/>
              <a:buChar char="-"/>
            </a:pPr>
            <a:r>
              <a:rPr lang="ar-EG" sz="2000" b="1" dirty="0" smtClean="0">
                <a:latin typeface="Simplified Arabic" pitchFamily="18" charset="-78"/>
                <a:cs typeface="Simplified Arabic" pitchFamily="18" charset="-78"/>
              </a:rPr>
              <a:t>تعرضت أجزاء كثيرة من الوطن العربي وهي الأجزاء الصحراوية اليوم لجو رطب وأمطار غزيرة وذلك في عصر البليستوسين الذي سمي بالعصر المطير</a:t>
            </a:r>
            <a:endParaRPr lang="ar-EG" sz="20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91200"/>
          </a:xfrm>
          <a:solidFill>
            <a:srgbClr val="2AD1E8"/>
          </a:solidFill>
          <a:ln w="444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20000"/>
              </a:lnSpc>
              <a:buNone/>
            </a:pPr>
            <a:r>
              <a:rPr lang="ar-EG" sz="3600" u="sng" dirty="0" smtClean="0">
                <a:solidFill>
                  <a:srgbClr val="FF0000"/>
                </a:solidFill>
              </a:rPr>
              <a:t>النتائج المترتبة على الاحداث الجيولوجية خلال عصر البلايستوسين :-</a:t>
            </a:r>
          </a:p>
          <a:p>
            <a:pPr algn="r" rtl="1">
              <a:lnSpc>
                <a:spcPct val="120000"/>
              </a:lnSpc>
              <a:buNone/>
            </a:pPr>
            <a:r>
              <a:rPr lang="ar-EG" sz="3400" dirty="0" smtClean="0"/>
              <a:t>- نشاط دور المياه الجارية والتعرية الرياحية</a:t>
            </a:r>
          </a:p>
          <a:p>
            <a:pPr algn="r" rtl="1">
              <a:lnSpc>
                <a:spcPct val="120000"/>
              </a:lnSpc>
              <a:buNone/>
            </a:pPr>
            <a:r>
              <a:rPr lang="ar-EG" sz="3400" dirty="0" smtClean="0"/>
              <a:t>-  قيام الأنهاروالرياح بنقل كميات هائلة من المفتتات وألقت بها في الأجزاء المنخفضة </a:t>
            </a:r>
            <a:r>
              <a:rPr lang="ar-EG" sz="3400" u="sng" dirty="0" smtClean="0">
                <a:solidFill>
                  <a:srgbClr val="FF0000"/>
                </a:solidFill>
              </a:rPr>
              <a:t>مشكلة الرواسب التالية:</a:t>
            </a:r>
            <a:endParaRPr lang="en-US" sz="3400" u="sng" dirty="0" smtClean="0">
              <a:solidFill>
                <a:srgbClr val="FF0000"/>
              </a:solidFill>
            </a:endParaRPr>
          </a:p>
          <a:p>
            <a:pPr marL="715963" lvl="0" indent="-533400" algn="r" rtl="1">
              <a:lnSpc>
                <a:spcPct val="120000"/>
              </a:lnSpc>
              <a:buNone/>
            </a:pPr>
            <a:r>
              <a:rPr lang="ar-EG" sz="3400" dirty="0" smtClean="0"/>
              <a:t> 1 - </a:t>
            </a:r>
            <a:r>
              <a:rPr lang="ar-EG" sz="3400" dirty="0" smtClean="0">
                <a:solidFill>
                  <a:srgbClr val="FF0000"/>
                </a:solidFill>
              </a:rPr>
              <a:t>الرواسب الفيضية </a:t>
            </a:r>
            <a:r>
              <a:rPr lang="ar-EG" sz="3400" dirty="0" smtClean="0"/>
              <a:t>في أودية الأنهار الكبرى مثل النيل ودجلة والفرات.</a:t>
            </a:r>
            <a:endParaRPr lang="en-US" sz="3400" dirty="0" smtClean="0"/>
          </a:p>
          <a:p>
            <a:pPr marL="715963" lvl="0" indent="-533400" algn="r" rtl="1">
              <a:lnSpc>
                <a:spcPct val="120000"/>
              </a:lnSpc>
              <a:buNone/>
            </a:pPr>
            <a:r>
              <a:rPr lang="ar-EG" sz="3400" dirty="0" smtClean="0"/>
              <a:t>2 -  </a:t>
            </a:r>
            <a:r>
              <a:rPr lang="ar-EG" sz="3400" dirty="0" smtClean="0">
                <a:solidFill>
                  <a:srgbClr val="FF0000"/>
                </a:solidFill>
              </a:rPr>
              <a:t>رواسب السهول الساحلية </a:t>
            </a:r>
            <a:r>
              <a:rPr lang="ar-EG" sz="3400" dirty="0" smtClean="0"/>
              <a:t>سواء كانت ذات أصل بحري فيضي مثل سهول المغرب وسوريا ولبنان وفلسطين.</a:t>
            </a:r>
            <a:endParaRPr lang="en-US" sz="3400" dirty="0" smtClean="0"/>
          </a:p>
          <a:p>
            <a:pPr marL="715963" lvl="0" indent="-533400" algn="r" rtl="1">
              <a:lnSpc>
                <a:spcPct val="120000"/>
              </a:lnSpc>
              <a:buNone/>
            </a:pPr>
            <a:r>
              <a:rPr lang="ar-EG" sz="3400" dirty="0" smtClean="0"/>
              <a:t> 3 - </a:t>
            </a:r>
            <a:r>
              <a:rPr lang="ar-EG" sz="3400" dirty="0" smtClean="0">
                <a:solidFill>
                  <a:srgbClr val="FF0000"/>
                </a:solidFill>
              </a:rPr>
              <a:t>الرواسب البحيرية </a:t>
            </a:r>
            <a:r>
              <a:rPr lang="ar-EG" sz="3400" dirty="0" smtClean="0"/>
              <a:t>مثل رواسب بحيرة السد القديمة في السودان، والرواسب البحيرية في وادي فيران في جنوب سيناء.</a:t>
            </a:r>
            <a:endParaRPr lang="en-US" sz="3400" dirty="0" smtClean="0"/>
          </a:p>
          <a:p>
            <a:pPr marL="715963" lvl="0" indent="-533400" algn="r" rtl="1">
              <a:lnSpc>
                <a:spcPct val="120000"/>
              </a:lnSpc>
              <a:buNone/>
            </a:pPr>
            <a:r>
              <a:rPr lang="ar-EG" sz="3400" dirty="0" smtClean="0"/>
              <a:t> 4 - </a:t>
            </a:r>
            <a:r>
              <a:rPr lang="ar-EG" sz="3400" dirty="0" smtClean="0">
                <a:solidFill>
                  <a:srgbClr val="FF0000"/>
                </a:solidFill>
              </a:rPr>
              <a:t>الرواسب الرملية </a:t>
            </a:r>
            <a:r>
              <a:rPr lang="ar-EG" sz="3400" dirty="0" smtClean="0"/>
              <a:t>التي تشكل بحار وحقول الرمال في الوطن العربي. مثل الربع الخالى – وبحر الرمال العظيم</a:t>
            </a:r>
            <a:endParaRPr lang="en-US" sz="3400" dirty="0" smtClean="0"/>
          </a:p>
          <a:p>
            <a:pPr marL="715963" lvl="0" indent="-533400" algn="r" rtl="1">
              <a:lnSpc>
                <a:spcPct val="120000"/>
              </a:lnSpc>
              <a:buNone/>
            </a:pPr>
            <a:r>
              <a:rPr lang="ar-EG" sz="3400" dirty="0" smtClean="0"/>
              <a:t>5 -  </a:t>
            </a:r>
            <a:r>
              <a:rPr lang="ar-EG" sz="3400" dirty="0" smtClean="0">
                <a:solidFill>
                  <a:srgbClr val="FF0000"/>
                </a:solidFill>
              </a:rPr>
              <a:t>الشعاب المرجانية </a:t>
            </a:r>
            <a:r>
              <a:rPr lang="ar-EG" sz="3400" dirty="0" smtClean="0"/>
              <a:t>على جانبي البحر الأحمر</a:t>
            </a:r>
            <a:r>
              <a:rPr lang="ar-EG" dirty="0" smtClean="0"/>
              <a:t>.</a:t>
            </a:r>
            <a:endParaRPr lang="en-US" dirty="0" smtClean="0"/>
          </a:p>
          <a:p>
            <a:pPr algn="r" rtl="1"/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1219200" y="5867400"/>
            <a:ext cx="69342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</a:rPr>
              <a:t>البقية فى المحاضره </a:t>
            </a:r>
            <a:r>
              <a:rPr lang="ar-EG" sz="3200" b="1" dirty="0" smtClean="0">
                <a:solidFill>
                  <a:schemeClr val="tx1"/>
                </a:solidFill>
              </a:rPr>
              <a:t>السادسة </a:t>
            </a:r>
            <a:endParaRPr lang="ar-EG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514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تابع الزمن الجيولوجى الثانى فى الوطن العربي </vt:lpstr>
      <vt:lpstr>Slide 3</vt:lpstr>
      <vt:lpstr>Slide 4</vt:lpstr>
      <vt:lpstr>د- تكوينات الحقب الجيولوجي الحديث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التكوينات الجيولوجية فى الزمن الثانى</dc:title>
  <dc:creator/>
  <cp:lastModifiedBy>mosalama</cp:lastModifiedBy>
  <cp:revision>16</cp:revision>
  <dcterms:created xsi:type="dcterms:W3CDTF">2006-08-16T00:00:00Z</dcterms:created>
  <dcterms:modified xsi:type="dcterms:W3CDTF">2020-03-24T01:58:22Z</dcterms:modified>
</cp:coreProperties>
</file>