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3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:\Users\mosalama\Desktop\2db8e288-82a2-47b6-a052-ef9452c59ff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8229600" cy="6096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609600"/>
            <a:ext cx="1781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800600" y="3048000"/>
            <a:ext cx="3962400" cy="2667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د اسلام سلامه محمد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ar-EG" sz="2000" b="1" dirty="0" smtClean="0">
                <a:solidFill>
                  <a:schemeClr val="bg1"/>
                </a:solidFill>
              </a:rPr>
              <a:t>اعداد /</a:t>
            </a: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كلية التربية 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شعبة تاريخ عام</a:t>
            </a: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الفرقة الثالثة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ar-EG" sz="2800" b="1" dirty="0" smtClean="0">
                <a:solidFill>
                  <a:srgbClr val="FF0000"/>
                </a:solidFill>
              </a:rPr>
              <a:t>المحاضرة </a:t>
            </a:r>
            <a:r>
              <a:rPr lang="ar-EG" sz="2800" b="1" dirty="0" smtClean="0">
                <a:solidFill>
                  <a:srgbClr val="FF0000"/>
                </a:solidFill>
              </a:rPr>
              <a:t>الثانية</a:t>
            </a:r>
            <a:endParaRPr lang="ar-EG" sz="2000" b="1" dirty="0" smtClean="0">
              <a:solidFill>
                <a:srgbClr val="FF0000"/>
              </a:solidFill>
            </a:endParaRP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مادة جغرافية  الوطن العربي</a:t>
            </a:r>
            <a:endParaRPr lang="ar-EG" sz="20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3124200"/>
            <a:ext cx="3962400" cy="2667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ar-EG" sz="2800" b="1" dirty="0" smtClean="0">
                <a:solidFill>
                  <a:schemeClr val="tx1"/>
                </a:solidFill>
              </a:rPr>
              <a:t>المصدر الوطن العربي </a:t>
            </a:r>
          </a:p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 </a:t>
            </a:r>
            <a:r>
              <a:rPr lang="ar-EG" sz="2400" b="1" dirty="0" smtClean="0">
                <a:solidFill>
                  <a:srgbClr val="FF0000"/>
                </a:solidFill>
              </a:rPr>
              <a:t>ا.د.م/ هبه صابر امين دسوقى</a:t>
            </a:r>
          </a:p>
          <a:p>
            <a:pPr algn="ctr"/>
            <a:r>
              <a:rPr lang="ar-EG" sz="2400" b="1" dirty="0" smtClean="0">
                <a:solidFill>
                  <a:srgbClr val="FF0000"/>
                </a:solidFill>
              </a:rPr>
              <a:t>د/ اسلام صابر اميم دسوقى</a:t>
            </a:r>
          </a:p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كلية الاداب جامعة -بنها</a:t>
            </a:r>
            <a:endParaRPr lang="ar-EG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1"/>
            <a:ext cx="8229600" cy="1523999"/>
          </a:xfr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/>
          <a:lstStyle/>
          <a:p>
            <a:r>
              <a:rPr lang="ar-EG" b="1" dirty="0" smtClean="0">
                <a:solidFill>
                  <a:srgbClr val="FF0000"/>
                </a:solidFill>
              </a:rPr>
              <a:t>المسطحات </a:t>
            </a:r>
            <a:r>
              <a:rPr lang="ar-EG" b="1" dirty="0" smtClean="0">
                <a:solidFill>
                  <a:srgbClr val="FF0000"/>
                </a:solidFill>
              </a:rPr>
              <a:t>المائية </a:t>
            </a:r>
            <a:r>
              <a:rPr lang="ar-EG" b="1" dirty="0" smtClean="0">
                <a:solidFill>
                  <a:srgbClr val="FF0000"/>
                </a:solidFill>
              </a:rPr>
              <a:t>افي </a:t>
            </a:r>
            <a:r>
              <a:rPr lang="ar-EG" b="1" dirty="0" smtClean="0">
                <a:solidFill>
                  <a:srgbClr val="FF0000"/>
                </a:solidFill>
              </a:rPr>
              <a:t>الوطن العربي </a:t>
            </a:r>
            <a:endParaRPr lang="ar-EG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057400"/>
            <a:ext cx="8229600" cy="4343400"/>
          </a:xfr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lvl="0" algn="r" rtl="1"/>
            <a:r>
              <a:rPr lang="ar-EG" sz="5100" b="1" u="sng" dirty="0" smtClean="0">
                <a:solidFill>
                  <a:schemeClr val="accent2">
                    <a:lumMod val="50000"/>
                  </a:schemeClr>
                </a:solidFill>
              </a:rPr>
              <a:t>البحر المتوسط </a:t>
            </a:r>
            <a:r>
              <a:rPr lang="ar-EG" sz="5100" b="1" dirty="0" smtClean="0"/>
              <a:t>.</a:t>
            </a:r>
            <a:endParaRPr lang="en-US" sz="5100" dirty="0" smtClean="0"/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ar-EG" sz="31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يمتد البحر المتوسط من غرب الوطن العربي حتي مشرقه </a:t>
            </a:r>
            <a:endParaRPr lang="ar-EG" sz="3100" b="1" dirty="0" smtClean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ar-EG" sz="31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يتصل </a:t>
            </a:r>
            <a:r>
              <a:rPr lang="ar-EG" sz="31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بالمحيط الأطلنطي عن طريق مضيق جبل طارق </a:t>
            </a:r>
            <a:endParaRPr lang="ar-EG" sz="3100" b="1" dirty="0" smtClean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ar-EG" sz="31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يشرف على الوطن </a:t>
            </a:r>
            <a:r>
              <a:rPr lang="ar-EG" sz="31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العربي بسواحل طويلة تمتد من </a:t>
            </a:r>
            <a:r>
              <a:rPr lang="ar-EG" sz="31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المغرب </a:t>
            </a:r>
            <a:r>
              <a:rPr lang="ar-EG" sz="31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غرباً حتى سواحل الشام شرقاً.</a:t>
            </a: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ar-EG" sz="31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يعد أهم </a:t>
            </a:r>
            <a:r>
              <a:rPr lang="ar-EG" sz="31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بحار العالم تجارياً وحضارياً وعسكرياً ، </a:t>
            </a:r>
            <a:endParaRPr lang="ar-EG" sz="3100" b="1" dirty="0" smtClean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ar-EG" sz="31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يعتبر </a:t>
            </a:r>
            <a:r>
              <a:rPr lang="ar-EG" sz="31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بحراً مثالياً للملاحة البحرية بسبب هدوء مياهه معظم أيام السنة وبسبب انتشار الجزر الكبيرة والصغيرة به ، والتي يمكن أن تمثل علامات مميزة للملاحين </a:t>
            </a:r>
            <a:endParaRPr lang="ar-EG" sz="3100" b="1" dirty="0">
              <a:solidFill>
                <a:srgbClr val="00206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5668963"/>
          </a:xfrm>
          <a:solidFill>
            <a:schemeClr val="accent2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txBody>
          <a:bodyPr anchor="ctr">
            <a:normAutofit fontScale="70000" lnSpcReduction="20000"/>
          </a:bodyPr>
          <a:lstStyle/>
          <a:p>
            <a:pPr marL="0" indent="0" algn="ctr" rtl="1">
              <a:lnSpc>
                <a:spcPct val="80000"/>
              </a:lnSpc>
              <a:buNone/>
            </a:pPr>
            <a:endParaRPr lang="ar-EG" b="1" u="sng" dirty="0" smtClean="0">
              <a:solidFill>
                <a:schemeClr val="accent2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ctr" rtl="1">
              <a:lnSpc>
                <a:spcPct val="80000"/>
              </a:lnSpc>
              <a:buNone/>
            </a:pPr>
            <a:endParaRPr lang="ar-EG" b="1" u="sng" dirty="0" smtClean="0">
              <a:solidFill>
                <a:schemeClr val="accent2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ctr" rtl="1">
              <a:lnSpc>
                <a:spcPct val="80000"/>
              </a:lnSpc>
              <a:buNone/>
            </a:pPr>
            <a:endParaRPr lang="ar-EG" sz="4600" b="1" u="sng" dirty="0" smtClean="0">
              <a:solidFill>
                <a:schemeClr val="accent2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ctr" rtl="1">
              <a:lnSpc>
                <a:spcPct val="80000"/>
              </a:lnSpc>
              <a:buNone/>
            </a:pPr>
            <a:r>
              <a:rPr lang="ar-EG" sz="5700" b="1" u="sng" dirty="0" smtClean="0">
                <a:solidFill>
                  <a:schemeClr val="accent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البحر </a:t>
            </a:r>
            <a:r>
              <a:rPr lang="ar-EG" sz="5700" b="1" u="sng" dirty="0" smtClean="0">
                <a:solidFill>
                  <a:schemeClr val="accent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الأحمر</a:t>
            </a:r>
            <a:r>
              <a:rPr lang="ar-EG" sz="5100" b="1" u="sng" dirty="0" smtClean="0">
                <a:solidFill>
                  <a:schemeClr val="accent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marL="514350" indent="-514350" algn="r" rtl="1">
              <a:lnSpc>
                <a:spcPct val="180000"/>
              </a:lnSpc>
              <a:buFont typeface="+mj-lt"/>
              <a:buAutoNum type="arabicPeriod"/>
            </a:pPr>
            <a:r>
              <a:rPr lang="ar-EG" sz="28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يمتد البحر الأحمر من الجنوب الشرقي إلى الشمال الغربي فيما بين دائرة عرض 10ᵒ و 30ᵒ شمالاً </a:t>
            </a:r>
            <a:r>
              <a:rPr lang="ar-EG" sz="28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بطول يصل إلى 2000كم تقريباً </a:t>
            </a:r>
          </a:p>
          <a:p>
            <a:pPr marL="514350" indent="-514350" algn="r" rtl="1">
              <a:lnSpc>
                <a:spcPct val="180000"/>
              </a:lnSpc>
              <a:buFont typeface="+mj-lt"/>
              <a:buAutoNum type="arabicPeriod"/>
            </a:pPr>
            <a:r>
              <a:rPr lang="ar-EG" sz="29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يتصل بالمحيط الهندي عن طريق </a:t>
            </a:r>
            <a:r>
              <a:rPr lang="ar-EG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مضيق باب المندب </a:t>
            </a:r>
          </a:p>
          <a:p>
            <a:pPr marL="514350" indent="-514350" algn="r" rtl="1">
              <a:lnSpc>
                <a:spcPct val="180000"/>
              </a:lnSpc>
              <a:buFont typeface="+mj-lt"/>
              <a:buAutoNum type="arabicPeriod"/>
            </a:pPr>
            <a:r>
              <a:rPr lang="ar-EG" sz="28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يتصل بالبحر المتوسط عن </a:t>
            </a:r>
            <a:r>
              <a:rPr lang="ar-EG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طريق قناة السويس </a:t>
            </a:r>
            <a:r>
              <a:rPr lang="ar-EG" dirty="0" smtClean="0"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marL="514350" indent="-514350" algn="r" rtl="1">
              <a:lnSpc>
                <a:spcPct val="220000"/>
              </a:lnSpc>
              <a:buFont typeface="+mj-lt"/>
              <a:buAutoNum type="arabicParenR" startAt="4"/>
            </a:pPr>
            <a:r>
              <a:rPr lang="ar-EG" sz="28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يمثل ممراً مائياً يصل </a:t>
            </a:r>
            <a:r>
              <a:rPr lang="ar-EG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عالم المحيط الهندي بعالم البحر المتوسط </a:t>
            </a:r>
            <a:r>
              <a:rPr lang="ar-EG" sz="28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marL="514350" indent="-514350" algn="r" rtl="1">
              <a:lnSpc>
                <a:spcPct val="220000"/>
              </a:lnSpc>
              <a:buFont typeface="+mj-lt"/>
              <a:buAutoNum type="arabicParenR" startAt="4"/>
            </a:pPr>
            <a:r>
              <a:rPr lang="ar-EG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تتحكم اليمن وجيبوتي </a:t>
            </a:r>
            <a:r>
              <a:rPr lang="ar-EG" sz="28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في مضيق باب المندب جنوباً </a:t>
            </a:r>
            <a:r>
              <a:rPr lang="ar-EG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وتتحكم </a:t>
            </a:r>
            <a:r>
              <a:rPr lang="ar-EG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مصر </a:t>
            </a:r>
            <a:r>
              <a:rPr lang="ar-EG" sz="28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في قناة السويس شمالاً </a:t>
            </a:r>
            <a:r>
              <a:rPr lang="ar-EG" sz="28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، وهذا جعل البحر الأحمر </a:t>
            </a:r>
            <a:r>
              <a:rPr lang="ar-EG" sz="28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بحراً عربياً خالصاً خصوصاً وأن معظم سواحله عربية</a:t>
            </a:r>
          </a:p>
          <a:p>
            <a:pPr marL="514350" indent="-514350" algn="r" rtl="1">
              <a:lnSpc>
                <a:spcPct val="180000"/>
              </a:lnSpc>
              <a:buFont typeface="+mj-lt"/>
              <a:buAutoNum type="arabicPeriod"/>
            </a:pPr>
            <a:endParaRPr lang="ar-EG" sz="28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0" indent="0" algn="ctr" rtl="1">
              <a:lnSpc>
                <a:spcPct val="80000"/>
              </a:lnSpc>
              <a:buNone/>
            </a:pPr>
            <a:endParaRPr lang="ar-EG" b="1" u="sng" dirty="0" smtClean="0">
              <a:solidFill>
                <a:schemeClr val="accent2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ctr" rtl="1">
              <a:lnSpc>
                <a:spcPct val="80000"/>
              </a:lnSpc>
              <a:buNone/>
            </a:pPr>
            <a:endParaRPr lang="en-US" b="1" u="sng" dirty="0" smtClean="0">
              <a:solidFill>
                <a:schemeClr val="accent2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82000" cy="5821363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marL="0" indent="0" algn="ctr" rtl="1">
              <a:lnSpc>
                <a:spcPct val="60000"/>
              </a:lnSpc>
              <a:buNone/>
            </a:pPr>
            <a:endParaRPr lang="ar-EG" sz="4000" b="1" u="sng" dirty="0" smtClean="0">
              <a:solidFill>
                <a:schemeClr val="accent2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ctr" rtl="1">
              <a:lnSpc>
                <a:spcPct val="60000"/>
              </a:lnSpc>
              <a:buNone/>
            </a:pPr>
            <a:r>
              <a:rPr lang="ar-EG" sz="4000" b="1" u="sng" dirty="0" smtClean="0">
                <a:solidFill>
                  <a:schemeClr val="accent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الخليج </a:t>
            </a:r>
            <a:r>
              <a:rPr lang="ar-EG" sz="4000" b="1" u="sng" dirty="0" smtClean="0">
                <a:solidFill>
                  <a:schemeClr val="accent2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العربي . </a:t>
            </a:r>
            <a:endParaRPr lang="ar-EG" sz="4000" b="1" u="sng" dirty="0" smtClean="0">
              <a:solidFill>
                <a:schemeClr val="accent2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ar-EG" dirty="0" smtClean="0"/>
          </a:p>
          <a:p>
            <a:pPr marL="533400" lvl="1" indent="-350838" algn="r" rtl="1">
              <a:lnSpc>
                <a:spcPct val="200000"/>
              </a:lnSpc>
              <a:buNone/>
            </a:pPr>
            <a:r>
              <a:rPr lang="ar-EG" sz="2000" b="1" dirty="0" smtClean="0">
                <a:solidFill>
                  <a:srgbClr val="002060"/>
                </a:solidFill>
                <a:latin typeface="Simplified Arabic" pitchFamily="18" charset="-78"/>
                <a:cs typeface="Simplified Arabic" pitchFamily="18" charset="-78"/>
              </a:rPr>
              <a:t>1- </a:t>
            </a:r>
            <a:r>
              <a:rPr lang="ar-EG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يمتد </a:t>
            </a:r>
            <a:r>
              <a:rPr lang="ar-EG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الخليج العربي </a:t>
            </a:r>
            <a:r>
              <a:rPr lang="ar-EG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من الشمال الغربي إلى الجنوب الشرقي </a:t>
            </a:r>
            <a:r>
              <a:rPr lang="ar-EG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marL="533400" lvl="1" indent="-350838" algn="r" rtl="1">
              <a:lnSpc>
                <a:spcPct val="200000"/>
              </a:lnSpc>
              <a:buNone/>
            </a:pPr>
            <a:r>
              <a:rPr lang="ar-EG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2-  </a:t>
            </a:r>
            <a:r>
              <a:rPr lang="ar-EG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يعتبر المنفذ المائي الوحيد </a:t>
            </a:r>
            <a:r>
              <a:rPr lang="ar-EG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لبعض الدول العربية مثل الكويت والبحرين والعراق والإمارات وقطر </a:t>
            </a:r>
            <a:r>
              <a:rPr lang="ar-EG" sz="3600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marL="533400" indent="-350838" algn="r" rtl="1">
              <a:lnSpc>
                <a:spcPct val="200000"/>
              </a:lnSpc>
              <a:buNone/>
            </a:pPr>
            <a:r>
              <a:rPr lang="ar-EG" sz="28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3- يتصل </a:t>
            </a:r>
            <a:r>
              <a:rPr lang="ar-EG" sz="28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بخليج عُمان عن طريق </a:t>
            </a:r>
            <a:r>
              <a:rPr lang="ar-EG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مضيق هرمز .</a:t>
            </a:r>
            <a:endParaRPr lang="ar-EG" sz="2800" b="1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533400" indent="-350838" algn="r" rtl="1">
              <a:lnSpc>
                <a:spcPct val="200000"/>
              </a:lnSpc>
              <a:buNone/>
            </a:pPr>
            <a:r>
              <a:rPr lang="ar-EG" sz="28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4-  </a:t>
            </a:r>
            <a:r>
              <a:rPr lang="ar-EG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يمثل </a:t>
            </a:r>
            <a:r>
              <a:rPr lang="ar-EG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ممر مائي هام خاصة بعد ظهور البترول </a:t>
            </a:r>
            <a:r>
              <a:rPr lang="ar-EG" sz="28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وتصديره إلى الدول الصناعية </a:t>
            </a:r>
          </a:p>
          <a:p>
            <a:pPr lvl="0" algn="r" rt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  <a:solidFill>
            <a:schemeClr val="accent2">
              <a:lumMod val="40000"/>
              <a:lumOff val="60000"/>
            </a:schemeClr>
          </a:solidFill>
          <a:ln w="317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ar-EG" b="1" dirty="0" smtClean="0">
                <a:solidFill>
                  <a:schemeClr val="accent6">
                    <a:lumMod val="50000"/>
                  </a:schemeClr>
                </a:solidFill>
              </a:rPr>
              <a:t>مضايق </a:t>
            </a:r>
            <a:r>
              <a:rPr lang="ar-EG" b="1" dirty="0" smtClean="0">
                <a:solidFill>
                  <a:schemeClr val="accent6">
                    <a:lumMod val="50000"/>
                  </a:schemeClr>
                </a:solidFill>
              </a:rPr>
              <a:t>الوطن العربي</a:t>
            </a:r>
            <a:endParaRPr lang="ar-EG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 algn="ctr" rtl="1">
              <a:buNone/>
            </a:pPr>
            <a:r>
              <a:rPr lang="ar-EG" sz="5700" b="1" u="sng" dirty="0" smtClean="0"/>
              <a:t>مضيق </a:t>
            </a:r>
            <a:r>
              <a:rPr lang="ar-EG" sz="5700" b="1" u="sng" dirty="0" smtClean="0"/>
              <a:t>باب </a:t>
            </a:r>
            <a:r>
              <a:rPr lang="ar-EG" sz="5700" b="1" u="sng" dirty="0" smtClean="0"/>
              <a:t>المندب</a:t>
            </a:r>
            <a:endParaRPr lang="en-US" sz="5700" u="sng" dirty="0" smtClean="0"/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يصل مضيق باب المندب </a:t>
            </a: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بين </a:t>
            </a:r>
            <a:r>
              <a:rPr lang="ar-EG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البحر </a:t>
            </a:r>
            <a:r>
              <a:rPr lang="ar-EG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الأحمر بالمحيط الهندي </a:t>
            </a: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يبلغ متوسط عمقه 35م ، </a:t>
            </a:r>
            <a:endParaRPr lang="ar-EG" sz="24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يبلغ </a:t>
            </a: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متوسط </a:t>
            </a: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عرضه 50 ميلاً بحرياً </a:t>
            </a:r>
            <a:r>
              <a:rPr lang="ar-EG" sz="1800" b="1" dirty="0" smtClean="0"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marL="514350" indent="-514350" algn="r" rtl="1">
              <a:lnSpc>
                <a:spcPct val="200000"/>
              </a:lnSpc>
              <a:buNone/>
            </a:pPr>
            <a:endParaRPr lang="ar-EG" sz="46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solidFill>
            <a:schemeClr val="accent5"/>
          </a:solidFill>
          <a:ln w="28575">
            <a:solidFill>
              <a:schemeClr val="tx1"/>
            </a:solidFill>
          </a:ln>
        </p:spPr>
        <p:txBody>
          <a:bodyPr>
            <a:normAutofit fontScale="40000" lnSpcReduction="20000"/>
          </a:bodyPr>
          <a:lstStyle/>
          <a:p>
            <a:pPr marL="514350" indent="-514350" algn="r" rtl="1">
              <a:lnSpc>
                <a:spcPct val="200000"/>
              </a:lnSpc>
              <a:buNone/>
            </a:pPr>
            <a:r>
              <a:rPr lang="ar-EG" sz="6000" b="1" u="sng" dirty="0" smtClean="0">
                <a:latin typeface="Simplified Arabic" pitchFamily="18" charset="-78"/>
                <a:cs typeface="Simplified Arabic" pitchFamily="18" charset="-78"/>
              </a:rPr>
              <a:t>ينقسم </a:t>
            </a:r>
            <a:r>
              <a:rPr lang="ar-EG" sz="6000" b="1" u="sng" dirty="0" smtClean="0">
                <a:latin typeface="Simplified Arabic" pitchFamily="18" charset="-78"/>
                <a:cs typeface="Simplified Arabic" pitchFamily="18" charset="-78"/>
              </a:rPr>
              <a:t>مضيق باب المندب </a:t>
            </a:r>
            <a:r>
              <a:rPr lang="ar-EG" sz="6000" b="1" u="sng" dirty="0" smtClean="0">
                <a:latin typeface="Simplified Arabic" pitchFamily="18" charset="-78"/>
                <a:cs typeface="Simplified Arabic" pitchFamily="18" charset="-78"/>
              </a:rPr>
              <a:t>إلى ممرين بواسطة جزيرة بريم </a:t>
            </a:r>
            <a:r>
              <a:rPr lang="ar-EG" sz="2000" b="1" u="sng" dirty="0" smtClean="0"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marL="514350" indent="-514350" algn="r" rtl="1">
              <a:lnSpc>
                <a:spcPct val="200000"/>
              </a:lnSpc>
              <a:buFont typeface="Wingdings" pitchFamily="2" charset="2"/>
              <a:buChar char="Ø"/>
            </a:pPr>
            <a:r>
              <a:rPr lang="ar-EG" sz="51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الممر الشرقي  </a:t>
            </a:r>
          </a:p>
          <a:p>
            <a:pPr marL="1616075" indent="-184150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EG" sz="4200" b="1" dirty="0" smtClean="0">
                <a:latin typeface="Simplified Arabic" pitchFamily="18" charset="-78"/>
                <a:cs typeface="Simplified Arabic" pitchFamily="18" charset="-78"/>
              </a:rPr>
              <a:t>وهو قليل الأهمية </a:t>
            </a:r>
          </a:p>
          <a:p>
            <a:pPr marL="1616075" indent="-184150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EG" sz="4200" b="1" dirty="0" smtClean="0">
                <a:latin typeface="Simplified Arabic" pitchFamily="18" charset="-78"/>
                <a:cs typeface="Simplified Arabic" pitchFamily="18" charset="-78"/>
              </a:rPr>
              <a:t>يبلغ متوسط عمقه 26م ،</a:t>
            </a:r>
          </a:p>
          <a:p>
            <a:pPr marL="1616075" indent="-184150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EG" sz="4200" b="1" dirty="0" smtClean="0">
                <a:latin typeface="Simplified Arabic" pitchFamily="18" charset="-78"/>
                <a:cs typeface="Simplified Arabic" pitchFamily="18" charset="-78"/>
              </a:rPr>
              <a:t> ويتراوح اتساعه بين 2 و 3كم.</a:t>
            </a:r>
            <a:endParaRPr lang="ar-EG" sz="34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514350" indent="-514350" algn="r" rtl="1">
              <a:lnSpc>
                <a:spcPct val="200000"/>
              </a:lnSpc>
              <a:buFont typeface="Wingdings" pitchFamily="2" charset="2"/>
              <a:buChar char="Ø"/>
            </a:pPr>
            <a:r>
              <a:rPr lang="ar-EG" sz="50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الممر الغربي</a:t>
            </a:r>
            <a:endParaRPr lang="ar-EG" sz="50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1616075" indent="-184150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EG" sz="4400" b="1" dirty="0" smtClean="0">
                <a:latin typeface="Simplified Arabic" pitchFamily="18" charset="-78"/>
                <a:cs typeface="Simplified Arabic" pitchFamily="18" charset="-78"/>
              </a:rPr>
              <a:t>هو الأهم بالنسبة للملاحة البحرية </a:t>
            </a:r>
          </a:p>
          <a:p>
            <a:pPr marL="1616075" indent="-184150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EG" sz="4400" b="1" dirty="0" smtClean="0">
                <a:latin typeface="Simplified Arabic" pitchFamily="18" charset="-78"/>
                <a:cs typeface="Simplified Arabic" pitchFamily="18" charset="-78"/>
              </a:rPr>
              <a:t>يبلغ عمقه 300م تقريباً ،</a:t>
            </a:r>
          </a:p>
          <a:p>
            <a:pPr marL="1616075" indent="-184150" algn="r" rtl="1">
              <a:lnSpc>
                <a:spcPct val="200000"/>
              </a:lnSpc>
              <a:buFont typeface="Wingdings" pitchFamily="2" charset="2"/>
              <a:buChar char="§"/>
            </a:pPr>
            <a:r>
              <a:rPr lang="ar-EG" sz="4400" b="1" dirty="0" smtClean="0">
                <a:latin typeface="Simplified Arabic" pitchFamily="18" charset="-78"/>
                <a:cs typeface="Simplified Arabic" pitchFamily="18" charset="-78"/>
              </a:rPr>
              <a:t> ويبلغ اتساعه حوالي 16كم تقريباً</a:t>
            </a:r>
            <a:endParaRPr lang="ar-EG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  <a:solidFill>
            <a:schemeClr val="accent3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 rtl="1">
              <a:lnSpc>
                <a:spcPct val="80000"/>
              </a:lnSpc>
              <a:buNone/>
            </a:pPr>
            <a:r>
              <a:rPr lang="ar-EG" sz="3600" b="1" u="sng" dirty="0" smtClean="0"/>
              <a:t>مضيق هرمز</a:t>
            </a:r>
            <a:r>
              <a:rPr lang="ar-EG" sz="3600" b="1" u="sng" dirty="0" smtClean="0"/>
              <a:t>.</a:t>
            </a:r>
          </a:p>
          <a:p>
            <a:pPr algn="ctr" rtl="1">
              <a:lnSpc>
                <a:spcPct val="80000"/>
              </a:lnSpc>
              <a:buNone/>
            </a:pPr>
            <a:endParaRPr lang="en-US" sz="2800" b="1" u="sng" dirty="0" smtClean="0"/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ar-EG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يصل </a:t>
            </a: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مضيق هرمز الخليج العربي بخليج عُمان</a:t>
            </a: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ar-EG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يبلغ عمقه </a:t>
            </a: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حوالي 100م تقريباً </a:t>
            </a: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ar-EG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يبلغ اتساعه </a:t>
            </a: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حوالي 10كم </a:t>
            </a: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ترجع أهمية مضيق هرمز </a:t>
            </a:r>
            <a:r>
              <a:rPr lang="ar-EG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بعد ظهور البترول في منطقة الخليج العربي </a:t>
            </a:r>
            <a:r>
              <a:rPr lang="ar-EG" sz="2400" b="1" dirty="0" smtClean="0">
                <a:latin typeface="Simplified Arabic" pitchFamily="18" charset="-78"/>
                <a:cs typeface="Simplified Arabic" pitchFamily="18" charset="-78"/>
              </a:rPr>
              <a:t>وتصديره إلى المناطق الصناعية الكبرى في أوروبا وأمريكا واليابان </a:t>
            </a:r>
            <a:r>
              <a:rPr lang="ar-EG" sz="3600" dirty="0" smtClean="0"/>
              <a:t>.</a:t>
            </a:r>
            <a:endParaRPr lang="ar-EG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668963"/>
          </a:xfrm>
          <a:solidFill>
            <a:schemeClr val="accent6">
              <a:lumMod val="20000"/>
              <a:lumOff val="80000"/>
            </a:schemeClr>
          </a:solidFill>
          <a:ln w="349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 algn="ctr" rtl="1">
              <a:lnSpc>
                <a:spcPct val="80000"/>
              </a:lnSpc>
              <a:buNone/>
            </a:pPr>
            <a:r>
              <a:rPr lang="ar-EG" sz="3600" b="1" u="sng" dirty="0" smtClean="0"/>
              <a:t>مضيق جبل طارق .</a:t>
            </a:r>
            <a:endParaRPr lang="en-US" sz="3600" b="1" u="sng" dirty="0" smtClean="0"/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ar-EG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يصل </a:t>
            </a:r>
            <a:r>
              <a:rPr lang="ar-EG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مضيق جبل طارق</a:t>
            </a:r>
            <a:r>
              <a:rPr lang="ar-EG" sz="24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 البحر </a:t>
            </a:r>
            <a:r>
              <a:rPr lang="ar-EG" sz="24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المتوسط بالمحيط الأطلنطي. </a:t>
            </a:r>
            <a:endParaRPr lang="ar-EG" sz="2400" b="1" dirty="0" smtClean="0">
              <a:solidFill>
                <a:schemeClr val="tx2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ar-EG" sz="24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يصل </a:t>
            </a:r>
            <a:r>
              <a:rPr lang="ar-EG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اتساعه </a:t>
            </a:r>
            <a:r>
              <a:rPr lang="ar-EG" sz="24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حوالي 360م تقريباً . </a:t>
            </a: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ar-EG" sz="24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يعد </a:t>
            </a:r>
            <a:r>
              <a:rPr lang="ar-EG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أقرب نقطة اتصال </a:t>
            </a:r>
            <a:r>
              <a:rPr lang="ar-EG" sz="24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بين الجناح الإفريقي للوطن العربي وقارة أوربا </a:t>
            </a: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ar-EG" sz="24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دفع بعض الدول الصناعية في أوربا إلى التفكير في </a:t>
            </a:r>
            <a:r>
              <a:rPr lang="ar-EG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حفر نفق </a:t>
            </a:r>
            <a:r>
              <a:rPr lang="ar-EG" sz="24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يربط إفريقيا بأوربا عبر هذا المضيق أو إقامة </a:t>
            </a:r>
            <a:r>
              <a:rPr lang="ar-EG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كوبرى </a:t>
            </a:r>
            <a:r>
              <a:rPr lang="ar-EG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علوي </a:t>
            </a:r>
            <a:r>
              <a:rPr lang="ar-EG" sz="24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لربط المغرب بأسبانيا لتسهيل حركة النقل والمواصلات بينهما </a:t>
            </a:r>
            <a:endParaRPr lang="ar-EG" sz="2400" b="1" dirty="0">
              <a:solidFill>
                <a:schemeClr val="tx2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8229600" cy="5105400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 algn="ctr" rtl="1">
              <a:buNone/>
            </a:pPr>
            <a:r>
              <a:rPr lang="ar-EG" sz="3600" b="1" u="sng" dirty="0" smtClean="0"/>
              <a:t>مضيق تيران .</a:t>
            </a:r>
          </a:p>
          <a:p>
            <a:pPr lvl="0" algn="r" rtl="1">
              <a:buNone/>
            </a:pPr>
            <a:endParaRPr lang="en-US" dirty="0" smtClean="0"/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ar-EG" sz="24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يعد </a:t>
            </a:r>
            <a:r>
              <a:rPr lang="ar-EG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أقرب </a:t>
            </a:r>
            <a:r>
              <a:rPr lang="ar-EG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نقطة إتصال بحرية </a:t>
            </a:r>
            <a:r>
              <a:rPr lang="ar-EG" sz="24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بين الجناح الأسيوي  والجناح الأفريقي للوطن العربي</a:t>
            </a: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ar-EG" sz="24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يبلغ </a:t>
            </a:r>
            <a:r>
              <a:rPr lang="ar-EG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اتساعه</a:t>
            </a:r>
            <a:r>
              <a:rPr lang="ar-EG" sz="24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حوالي 10كم تقريباً. </a:t>
            </a:r>
          </a:p>
          <a:p>
            <a:pPr marL="514350" indent="-514350" algn="r" rtl="1">
              <a:lnSpc>
                <a:spcPct val="200000"/>
              </a:lnSpc>
              <a:buFont typeface="+mj-lt"/>
              <a:buAutoNum type="arabicPeriod"/>
            </a:pPr>
            <a:r>
              <a:rPr lang="ar-EG" sz="24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دفع البعض للتفكير في </a:t>
            </a:r>
            <a:r>
              <a:rPr lang="ar-EG" sz="24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إنشاء جسر بحري </a:t>
            </a:r>
            <a:r>
              <a:rPr lang="ar-EG" sz="24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عبر هذا المضيق لربط قسمي الوطن العربي ،وهذه الفكرة </a:t>
            </a:r>
            <a:r>
              <a:rPr lang="ar-EG" sz="24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لم </a:t>
            </a:r>
            <a:r>
              <a:rPr lang="ar-EG" sz="24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يتم تنفيذها حتى الوقت الراهن .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ar-EG" dirty="0"/>
          </a:p>
        </p:txBody>
      </p:sp>
      <p:sp>
        <p:nvSpPr>
          <p:cNvPr id="4" name="Rectangle 3"/>
          <p:cNvSpPr/>
          <p:nvPr/>
        </p:nvSpPr>
        <p:spPr>
          <a:xfrm>
            <a:off x="2057400" y="5715000"/>
            <a:ext cx="5105400" cy="838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200" b="1" dirty="0" smtClean="0">
                <a:solidFill>
                  <a:schemeClr val="tx1"/>
                </a:solidFill>
              </a:rPr>
              <a:t>باقى الموضوع فى المحاضرة الثانية</a:t>
            </a:r>
            <a:endParaRPr lang="ar-EG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466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المسطحات المائية افي الوطن العربي </vt:lpstr>
      <vt:lpstr>Slide 3</vt:lpstr>
      <vt:lpstr>Slide 4</vt:lpstr>
      <vt:lpstr>مضايق الوطن العربي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لأهم المسطحات المائية الموجودة في الوطن العربي </dc:title>
  <dc:creator/>
  <cp:lastModifiedBy>mosalama</cp:lastModifiedBy>
  <cp:revision>13</cp:revision>
  <dcterms:created xsi:type="dcterms:W3CDTF">2006-08-16T00:00:00Z</dcterms:created>
  <dcterms:modified xsi:type="dcterms:W3CDTF">2020-03-21T22:53:42Z</dcterms:modified>
</cp:coreProperties>
</file>