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D3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mosalama\Desktop\2db8e288-82a2-47b6-a052-ef9452c59ff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8229600" cy="6096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609600"/>
            <a:ext cx="17811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00600" y="3048000"/>
            <a:ext cx="3962400" cy="26670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د اسلام سلامه محمد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ar-EG" sz="2000" b="1" dirty="0" smtClean="0">
                <a:solidFill>
                  <a:schemeClr val="bg1"/>
                </a:solidFill>
              </a:rPr>
              <a:t>اعداد /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كلية التربية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شعبة تاريخ عام</a:t>
            </a: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الفرقة الثالثة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المحاضرة </a:t>
            </a:r>
            <a:r>
              <a:rPr lang="ar-EG" sz="2800" b="1" dirty="0" smtClean="0">
                <a:solidFill>
                  <a:srgbClr val="FF0000"/>
                </a:solidFill>
              </a:rPr>
              <a:t>الثالثة</a:t>
            </a:r>
            <a:endParaRPr lang="ar-EG" sz="2000" b="1" dirty="0" smtClean="0">
              <a:solidFill>
                <a:srgbClr val="FF0000"/>
              </a:solidFill>
            </a:endParaRPr>
          </a:p>
          <a:p>
            <a:pPr algn="ctr"/>
            <a:r>
              <a:rPr lang="ar-EG" sz="2000" b="1" dirty="0" smtClean="0">
                <a:solidFill>
                  <a:schemeClr val="bg1"/>
                </a:solidFill>
              </a:rPr>
              <a:t>مادة جغرافية  الوطن العربي</a:t>
            </a:r>
            <a:endParaRPr lang="ar-EG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3962400" cy="27432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ar-EG" sz="2800" b="1" dirty="0" smtClean="0">
                <a:solidFill>
                  <a:schemeClr val="tx1"/>
                </a:solidFill>
              </a:rPr>
              <a:t>المصدر الوطن العربي 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 </a:t>
            </a:r>
            <a:r>
              <a:rPr lang="ar-EG" sz="2400" b="1" dirty="0" smtClean="0">
                <a:solidFill>
                  <a:srgbClr val="FF0000"/>
                </a:solidFill>
              </a:rPr>
              <a:t>ا.د.م/ هبه صابر امين دسوقى</a:t>
            </a:r>
          </a:p>
          <a:p>
            <a:pPr algn="ctr"/>
            <a:r>
              <a:rPr lang="ar-EG" sz="2400" b="1" dirty="0" smtClean="0">
                <a:solidFill>
                  <a:srgbClr val="FF0000"/>
                </a:solidFill>
              </a:rPr>
              <a:t>د/ اسلام صابر اميم دسوقى</a:t>
            </a:r>
          </a:p>
          <a:p>
            <a:pPr algn="ctr"/>
            <a:r>
              <a:rPr lang="ar-EG" sz="2800" b="1" dirty="0" smtClean="0">
                <a:solidFill>
                  <a:schemeClr val="tx1"/>
                </a:solidFill>
              </a:rPr>
              <a:t>كلية الاداب جامعة -بنها</a:t>
            </a:r>
            <a:endParaRPr lang="ar-EG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066799"/>
          </a:xfr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ar-EG" b="1" dirty="0" smtClean="0"/>
              <a:t>أهمية موقع الوطن العربي 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ar-EG" sz="3000" b="1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يوجد العديد من العوامل التي ساعدت منذ القدم على أن يصبح الوطن العربي منطقة اتصال والتقاء وانتشار في العالم القديم، </a:t>
            </a:r>
            <a:r>
              <a:rPr lang="ar-EG" sz="3000" b="1" u="sng" dirty="0" smtClean="0">
                <a:solidFill>
                  <a:schemeClr val="accent1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منها ما يلي :</a:t>
            </a:r>
            <a:endParaRPr lang="en-US" sz="3000" b="1" u="sng" dirty="0" smtClean="0">
              <a:solidFill>
                <a:schemeClr val="accent1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lvl="0" indent="-514350" algn="r" rtl="1">
              <a:lnSpc>
                <a:spcPct val="150000"/>
              </a:lnSpc>
            </a:pP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1- ساهم </a:t>
            </a: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الخليج العربي لفترة طويلة بدور فعال في </a:t>
            </a:r>
            <a:endParaRPr lang="ar-EG" sz="30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lvl="0" indent="-239713"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  نقل </a:t>
            </a: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الحضارة والتجارة الشرقية إلى منطقة البحر المتوسط وأوروبا حتى حفر قناة السويس . </a:t>
            </a:r>
          </a:p>
          <a:p>
            <a:pPr marL="514350" lvl="0" indent="-514350" algn="r" rtl="1">
              <a:lnSpc>
                <a:spcPct val="150000"/>
              </a:lnSpc>
            </a:pP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2- يمثل الوطن العربى </a:t>
            </a: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بثرواته </a:t>
            </a: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المختلفة من سمك ولؤلؤ ومرجان</a:t>
            </a: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 مصدر رزق لسكان سواحل شبه الجزيرة العربية اللذين اتجهوا نحو البحر للعمل في صيد الأسماك والملاحة البحرية ونقل التجارة .</a:t>
            </a:r>
          </a:p>
          <a:p>
            <a:pPr marL="514350" lvl="0" indent="-514350" algn="r" rtl="1">
              <a:lnSpc>
                <a:spcPct val="150000"/>
              </a:lnSpc>
            </a:pP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3- كان </a:t>
            </a: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أهل عمان وحضرموت </a:t>
            </a:r>
            <a:r>
              <a:rPr lang="ar-EG" sz="30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وسطاء تجارة وبحارة من الدرجة الأولى منذ العصور القديمة </a:t>
            </a:r>
            <a:r>
              <a:rPr lang="ar-EG" sz="30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0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ar-EG" sz="3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rgbClr val="3FD3D3"/>
          </a:solidFill>
          <a:ln w="28575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514350" indent="-514350" algn="r" rtl="1">
              <a:lnSpc>
                <a:spcPct val="170000"/>
              </a:lnSpc>
              <a:buNone/>
            </a:pPr>
            <a:r>
              <a:rPr lang="ar-EG" dirty="0" smtClean="0">
                <a:solidFill>
                  <a:schemeClr val="tx2">
                    <a:lumMod val="50000"/>
                  </a:schemeClr>
                </a:solidFill>
              </a:rPr>
              <a:t>4-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ساعد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امتداد البحر المتوسط من أقصي غرب الوطن العربي حتى مشرقه في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الاتصالات بين الجناح العربي الآسيوي والجناح العربي الإفريقي ، بسبب هدوء مياهه معظم أيام السنة وكثرة الجزر به .</a:t>
            </a:r>
            <a:endParaRPr lang="ar-EG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170000"/>
              </a:lnSpc>
              <a:buNone/>
            </a:pP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5-  </a:t>
            </a:r>
            <a:r>
              <a:rPr lang="ar-EG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ترجع صلة الجناح العربي الآسيوي بالجناح العربي الإفريقي إلى الألف الثانية قبل الميلاد </a:t>
            </a:r>
            <a:endParaRPr lang="ar-EG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514350" indent="-514350"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فقد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وصل الفينقيون إلى المغرب العربي من الشام وأقاموا العديد من المراكز التجارية وعلموا السكان المحليين الزراعة والتجارة </a:t>
            </a:r>
          </a:p>
          <a:p>
            <a:pPr marL="514350" indent="-514350" algn="r" rtl="1">
              <a:lnSpc>
                <a:spcPct val="170000"/>
              </a:lnSpc>
              <a:buFont typeface="Wingdings" pitchFamily="2" charset="2"/>
              <a:buChar char="Ø"/>
            </a:pP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كما كان قدماء المصريين يجلبون جذوع أشجار الأرز من لبنان لاستخدامها في بناء السفن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745163"/>
          </a:xfr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  <a:buNone/>
            </a:pPr>
            <a:endParaRPr lang="ar-EG" dirty="0" smtClean="0"/>
          </a:p>
          <a:p>
            <a:pPr algn="r" rtl="1">
              <a:lnSpc>
                <a:spcPct val="150000"/>
              </a:lnSpc>
              <a:buNone/>
            </a:pP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6- ساهم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اختراق البحر الأحمر للوطن العربي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بقدر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كبير في أن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يكون ممراً مائياً يصل عالم المحيط الهندي بعالم البحر المتوسط . </a:t>
            </a:r>
            <a:endParaRPr lang="ar-EG" sz="27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7-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حفر قناة السويس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خفض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المسافة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بين الموانئ الأوربية وموانئ الهند وأندونيسيا إلى ما يقرب من النصف.</a:t>
            </a:r>
            <a:endParaRPr lang="ar-EG" sz="27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50000"/>
              </a:lnSpc>
              <a:buNone/>
            </a:pP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8 -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زاد من أهمية قناة السويس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اكتشاف البترول في شبه الجزيرة العربية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وتصديره إلى الدول الصناعية الكبرى في أوروبا وأمريكا </a:t>
            </a:r>
            <a:endParaRPr lang="ar-EG" sz="2700" b="1" dirty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6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/>
          <a:lstStyle/>
          <a:p>
            <a:pPr algn="r" rtl="1">
              <a:lnSpc>
                <a:spcPct val="200000"/>
              </a:lnSpc>
              <a:buNone/>
            </a:pP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9- يعد الوطن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العربي مهداً لجميع الديانات السماوية وجميع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الأنبياء:-</a:t>
            </a:r>
            <a:endParaRPr lang="ar-EG" sz="2700" b="1" dirty="0" smtClean="0">
              <a:solidFill>
                <a:schemeClr val="tx2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90600" indent="-9207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توجد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على أرضه مقدسات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الاديان الثلاثة.</a:t>
            </a:r>
            <a:endParaRPr lang="ar-EG" sz="2400" b="1" dirty="0" smtClean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90600" indent="-9207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يفد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إليه الملايين من البشر كل سنة من جميع أنحاء العالم لزيارة هذه المقدسات أو أداء بعض الشعائر الدينية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  <a:p>
            <a:pPr marL="990600" indent="-92075"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يعد المسلمون الذين يفدون سنوياً لأداء فريضة الحج أكبر فئة تصل إلى المنطقة العربية بنتظام </a:t>
            </a:r>
            <a:endParaRPr lang="ar-EG" sz="2400" b="1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r" rtl="1">
              <a:lnSpc>
                <a:spcPct val="200000"/>
              </a:lnSpc>
              <a:buNone/>
            </a:pPr>
            <a:r>
              <a:rPr lang="ar-EG" dirty="0" smtClean="0"/>
              <a:t>10-</a:t>
            </a:r>
            <a:r>
              <a:rPr lang="ar-EG" dirty="0" smtClean="0"/>
              <a:t> </a:t>
            </a:r>
            <a:r>
              <a:rPr lang="ar-EG" sz="27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يتمتع الوطن العربي بظهور أقدم الحضارت في تاريخ البشرية والتي تتمثل في :-</a:t>
            </a:r>
          </a:p>
          <a:p>
            <a:pPr marL="1249363" indent="-441325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7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الحضارة الفرعونية في مصر </a:t>
            </a:r>
          </a:p>
          <a:p>
            <a:pPr marL="1249363" indent="-441325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7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حضارة أشور وبابل بالعراق </a:t>
            </a:r>
          </a:p>
          <a:p>
            <a:pPr marL="1249363" indent="-441325"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ar-EG" sz="2700" b="1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حضارة الفينقيين في بلاد الشام والتي وصلت مؤثراتها إلى أوروبا وآسيا وساهمت في تقدمها </a:t>
            </a:r>
            <a:endParaRPr lang="ar-EG" sz="2700" b="1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r" rtl="1">
              <a:lnSpc>
                <a:spcPct val="170000"/>
              </a:lnSpc>
              <a:buNone/>
            </a:pPr>
            <a:r>
              <a:rPr lang="ar-EG" sz="2200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11-</a:t>
            </a:r>
            <a:r>
              <a:rPr lang="ar-EG" sz="22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يمثل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الوطن العربي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منطقة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عبور تجارية بين الشرق </a:t>
            </a:r>
            <a:r>
              <a:rPr lang="ar-EG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والغرب</a:t>
            </a:r>
            <a:endParaRPr lang="ar-EG" sz="2200" b="1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90600" lvl="0" indent="-365125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ar-EG" sz="2200" b="1" dirty="0" smtClean="0">
                <a:solidFill>
                  <a:schemeClr val="tx2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حيث اتجه سكانه نحو البحر </a:t>
            </a:r>
            <a:r>
              <a:rPr lang="ar-EG" sz="26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للعمل في صيد الأسماك والملاحة البحرية ونقل التجارة .</a:t>
            </a:r>
            <a:endParaRPr lang="ar-EG" sz="2600" b="1" dirty="0" smtClean="0">
              <a:solidFill>
                <a:schemeClr val="accent1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990600" indent="-365125" algn="r" rtl="1">
              <a:lnSpc>
                <a:spcPct val="180000"/>
              </a:lnSpc>
              <a:buFont typeface="Wingdings" pitchFamily="2" charset="2"/>
              <a:buChar char="q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كانت الإبل تمثل </a:t>
            </a:r>
            <a:r>
              <a:rPr lang="ar-EG" sz="26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الحيوان المثالي لحمل السلع </a:t>
            </a: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عبر شبه الجزيرة العربية من جنوبها إلى شمالها أو بين أرجائها المختلفة. </a:t>
            </a:r>
          </a:p>
          <a:p>
            <a:pPr marL="990600" lvl="0" indent="-365125" algn="r" rtl="1">
              <a:lnSpc>
                <a:spcPct val="170000"/>
              </a:lnSpc>
              <a:buFont typeface="Wingdings" pitchFamily="2" charset="2"/>
              <a:buChar char="q"/>
            </a:pP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 تمثل </a:t>
            </a:r>
            <a:r>
              <a:rPr lang="ar-EG" sz="26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رحلة الشتاء والصيف </a:t>
            </a: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إلى اليمن والشام تعبيراً حقيقياً عن </a:t>
            </a:r>
            <a:r>
              <a:rPr lang="ar-EG" sz="2600" b="1" dirty="0" smtClean="0">
                <a:solidFill>
                  <a:schemeClr val="accent1"/>
                </a:solidFill>
                <a:latin typeface="Simplified Arabic" pitchFamily="18" charset="-78"/>
                <a:cs typeface="Simplified Arabic" pitchFamily="18" charset="-78"/>
              </a:rPr>
              <a:t>أهمية الجمل في اجتياز الصحراء ، كما أنه كان يمثل وسيلة الانتقال الرئيسية </a:t>
            </a:r>
            <a:r>
              <a:rPr lang="ar-EG" sz="2600" b="1" dirty="0" smtClean="0">
                <a:latin typeface="Simplified Arabic" pitchFamily="18" charset="-78"/>
                <a:cs typeface="Simplified Arabic" pitchFamily="18" charset="-78"/>
              </a:rPr>
              <a:t>التي ربطت أرجاء شبه الجزيرة العربية بعضها بالبعض الآخر ، وكذلك ربط شبه الجزيرة العربية بسيناء وشمال إفريقيا .</a:t>
            </a:r>
            <a:endParaRPr lang="en-US" sz="2600" b="1" dirty="0" smtClean="0">
              <a:latin typeface="Simplified Arabic" pitchFamily="18" charset="-78"/>
              <a:cs typeface="Simplified Arabic" pitchFamily="18" charset="-78"/>
            </a:endParaRPr>
          </a:p>
          <a:p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534400" cy="5943600"/>
          </a:xfrm>
          <a:solidFill>
            <a:schemeClr val="accent1">
              <a:lumMod val="20000"/>
              <a:lumOff val="80000"/>
            </a:schemeClr>
          </a:solidFill>
          <a:ln w="3492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lvl="0" algn="ctr" rtl="1">
              <a:buNone/>
            </a:pPr>
            <a:r>
              <a:rPr lang="ar-EG" sz="4000" b="1" u="sng" dirty="0" smtClean="0">
                <a:solidFill>
                  <a:schemeClr val="accent2">
                    <a:lumMod val="50000"/>
                  </a:schemeClr>
                </a:solidFill>
              </a:rPr>
              <a:t>الاهمية الاستراتيجية للوطن العربي</a:t>
            </a:r>
            <a:endParaRPr lang="ar-EG" sz="40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r" rtl="1">
              <a:buNone/>
            </a:pPr>
            <a:r>
              <a:rPr lang="ar-EG" dirty="0" smtClean="0"/>
              <a:t>1-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تحكم الوطن العربي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في طرق التجارة الرئيسية والمتمثلة في :-</a:t>
            </a:r>
          </a:p>
          <a:p>
            <a:pPr lvl="0" algn="r" rtl="1">
              <a:lnSpc>
                <a:spcPct val="160000"/>
              </a:lnSpc>
            </a:pPr>
            <a:r>
              <a:rPr lang="ar-EG" b="1" dirty="0" smtClean="0">
                <a:solidFill>
                  <a:srgbClr val="FF0000"/>
                </a:solidFill>
              </a:rPr>
              <a:t>الطريق الشمالي </a:t>
            </a:r>
            <a:r>
              <a:rPr lang="ar-EG" dirty="0" smtClean="0"/>
              <a:t>: الذي يربط بين الصين ووسط آسيا وبحر قزوين والبحر المتوسط ثم البحر الأسود.</a:t>
            </a:r>
          </a:p>
          <a:p>
            <a:pPr lvl="0" algn="r" rtl="1">
              <a:lnSpc>
                <a:spcPct val="160000"/>
              </a:lnSpc>
            </a:pPr>
            <a:r>
              <a:rPr lang="ar-EG" b="1" dirty="0" smtClean="0">
                <a:solidFill>
                  <a:srgbClr val="FF0000"/>
                </a:solidFill>
              </a:rPr>
              <a:t>الطريق الأوسط </a:t>
            </a:r>
            <a:r>
              <a:rPr lang="ar-EG" dirty="0" smtClean="0"/>
              <a:t>: الذي يربط بين شرق آسيا والخليج العربي ونهر دجلة والفرات ودمشق </a:t>
            </a:r>
          </a:p>
          <a:p>
            <a:pPr lvl="0" algn="r" rtl="1">
              <a:lnSpc>
                <a:spcPct val="160000"/>
              </a:lnSpc>
            </a:pPr>
            <a:r>
              <a:rPr lang="ar-EG" b="1" dirty="0" smtClean="0">
                <a:solidFill>
                  <a:srgbClr val="FF0000"/>
                </a:solidFill>
              </a:rPr>
              <a:t>الطريق الجنوبي </a:t>
            </a:r>
            <a:r>
              <a:rPr lang="ar-EG" dirty="0" smtClean="0"/>
              <a:t>: الذي يربط بين الهند وجنوب شبه الجزيرة العربية وبلاد الشام ومصر. </a:t>
            </a:r>
          </a:p>
          <a:p>
            <a:pPr lvl="0" algn="r" rtl="1">
              <a:buNone/>
            </a:pP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5257800"/>
          </a:xfrm>
          <a:solidFill>
            <a:schemeClr val="accent2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lvl="0" algn="r" rtl="1">
              <a:lnSpc>
                <a:spcPct val="150000"/>
              </a:lnSpc>
              <a:buNone/>
            </a:pP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2- امتلاك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الوطن العربي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للثروات </a:t>
            </a:r>
            <a:r>
              <a:rPr lang="ar-EG" sz="2700" b="1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الطبيعية منها : </a:t>
            </a:r>
            <a:r>
              <a:rPr lang="ar-EG" sz="27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البترول والثروات المعدنية </a:t>
            </a:r>
            <a:r>
              <a:rPr lang="ar-EG" sz="2700" b="1" u="sng" dirty="0" smtClean="0">
                <a:solidFill>
                  <a:srgbClr val="FF0000"/>
                </a:solidFill>
                <a:latin typeface="Simplified Arabic" pitchFamily="18" charset="-78"/>
                <a:cs typeface="Simplified Arabic" pitchFamily="18" charset="-78"/>
              </a:rPr>
              <a:t>كان سببا :-</a:t>
            </a:r>
            <a:endParaRPr lang="ar-EG" sz="2700" b="1" u="sng" dirty="0" smtClean="0">
              <a:solidFill>
                <a:srgbClr val="FF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>
              <a:lnSpc>
                <a:spcPct val="150000"/>
              </a:lnSpc>
              <a:buNone/>
            </a:pPr>
            <a:r>
              <a:rPr lang="ar-EG" sz="2800" b="1" dirty="0" smtClean="0">
                <a:solidFill>
                  <a:schemeClr val="tx2"/>
                </a:solidFill>
              </a:rPr>
              <a:t>فى تعرض </a:t>
            </a:r>
            <a:r>
              <a:rPr lang="ar-EG" sz="2800" b="1" dirty="0" smtClean="0">
                <a:solidFill>
                  <a:schemeClr val="tx2"/>
                </a:solidFill>
              </a:rPr>
              <a:t>الوطن العربي لعدة محاولات للسيطرة عليه منذ القدم من قبل القوي السياسية </a:t>
            </a:r>
            <a:r>
              <a:rPr lang="ar-EG" sz="2800" b="1" dirty="0" smtClean="0">
                <a:solidFill>
                  <a:schemeClr val="tx2"/>
                </a:solidFill>
              </a:rPr>
              <a:t>الكبرى </a:t>
            </a:r>
            <a:r>
              <a:rPr lang="ar-EG" sz="2800" b="1" u="sng" dirty="0" smtClean="0">
                <a:solidFill>
                  <a:srgbClr val="FF0000"/>
                </a:solidFill>
              </a:rPr>
              <a:t>وتتمثل </a:t>
            </a:r>
            <a:r>
              <a:rPr lang="ar-EG" sz="2800" b="1" u="sng" dirty="0" smtClean="0">
                <a:solidFill>
                  <a:srgbClr val="FF0000"/>
                </a:solidFill>
              </a:rPr>
              <a:t>القوى </a:t>
            </a:r>
            <a:r>
              <a:rPr lang="ar-EG" sz="2800" b="1" u="sng" dirty="0" smtClean="0">
                <a:solidFill>
                  <a:srgbClr val="FF0000"/>
                </a:solidFill>
              </a:rPr>
              <a:t>في:- </a:t>
            </a:r>
            <a:endParaRPr lang="ar-EG" sz="2800" b="1" u="sng" dirty="0" smtClean="0">
              <a:solidFill>
                <a:srgbClr val="FF0000"/>
              </a:solidFill>
            </a:endParaRPr>
          </a:p>
          <a:p>
            <a:pPr marL="1249363" lvl="0" indent="-4413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/>
                </a:solidFill>
              </a:rPr>
              <a:t>الفرس والرومان</a:t>
            </a:r>
          </a:p>
          <a:p>
            <a:pPr marL="1249363" lvl="0" indent="-4413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/>
                </a:solidFill>
              </a:rPr>
              <a:t> </a:t>
            </a:r>
            <a:r>
              <a:rPr lang="ar-EG" b="1" dirty="0" smtClean="0">
                <a:solidFill>
                  <a:schemeClr val="tx2"/>
                </a:solidFill>
              </a:rPr>
              <a:t>والصليبين </a:t>
            </a:r>
            <a:r>
              <a:rPr lang="ar-EG" b="1" dirty="0" smtClean="0">
                <a:solidFill>
                  <a:schemeClr val="tx2"/>
                </a:solidFill>
              </a:rPr>
              <a:t>والمغول</a:t>
            </a:r>
          </a:p>
          <a:p>
            <a:pPr marL="1249363" lvl="0" indent="-4413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/>
                </a:solidFill>
              </a:rPr>
              <a:t>  </a:t>
            </a:r>
            <a:r>
              <a:rPr lang="ar-EG" b="1" dirty="0" smtClean="0">
                <a:solidFill>
                  <a:schemeClr val="tx2"/>
                </a:solidFill>
              </a:rPr>
              <a:t>والعثمانيون </a:t>
            </a:r>
            <a:endParaRPr lang="ar-EG" b="1" dirty="0" smtClean="0">
              <a:solidFill>
                <a:schemeClr val="tx2"/>
              </a:solidFill>
            </a:endParaRPr>
          </a:p>
          <a:p>
            <a:pPr marL="1249363" lvl="0" indent="-441325" algn="r" rtl="1">
              <a:lnSpc>
                <a:spcPct val="150000"/>
              </a:lnSpc>
              <a:buFont typeface="Wingdings" pitchFamily="2" charset="2"/>
              <a:buChar char="§"/>
            </a:pPr>
            <a:r>
              <a:rPr lang="ar-EG" b="1" dirty="0" smtClean="0">
                <a:solidFill>
                  <a:schemeClr val="tx2"/>
                </a:solidFill>
              </a:rPr>
              <a:t>القوى </a:t>
            </a:r>
            <a:r>
              <a:rPr lang="ar-EG" b="1" dirty="0" smtClean="0">
                <a:solidFill>
                  <a:schemeClr val="tx2"/>
                </a:solidFill>
              </a:rPr>
              <a:t>الاستعمارية </a:t>
            </a:r>
            <a:r>
              <a:rPr lang="ar-EG" b="1" dirty="0" smtClean="0">
                <a:solidFill>
                  <a:schemeClr val="tx2"/>
                </a:solidFill>
              </a:rPr>
              <a:t>الكبري</a:t>
            </a:r>
            <a:endParaRPr lang="ar-EG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5715000"/>
            <a:ext cx="69342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chemeClr val="tx1"/>
                </a:solidFill>
              </a:rPr>
              <a:t>انتهى الباب الاول – وانتظرو المحاضره الرابعة </a:t>
            </a:r>
            <a:endParaRPr lang="ar-EG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أهمية موقع الوطن العربي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موقع الوطن العربي </dc:title>
  <dc:creator/>
  <cp:lastModifiedBy>mosalama</cp:lastModifiedBy>
  <cp:revision>12</cp:revision>
  <dcterms:created xsi:type="dcterms:W3CDTF">2006-08-16T00:00:00Z</dcterms:created>
  <dcterms:modified xsi:type="dcterms:W3CDTF">2020-03-21T23:55:39Z</dcterms:modified>
</cp:coreProperties>
</file>