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1" r:id="rId5"/>
    <p:sldId id="262" r:id="rId6"/>
    <p:sldId id="263" r:id="rId7"/>
    <p:sldId id="264" r:id="rId8"/>
    <p:sldId id="265" r:id="rId9"/>
    <p:sldId id="267" r:id="rId10"/>
    <p:sldId id="268" r:id="rId11"/>
    <p:sldId id="269" r:id="rId12"/>
    <p:sldId id="270" r:id="rId13"/>
    <p:sldId id="271" r:id="rId14"/>
    <p:sldId id="272" r:id="rId1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7675B4DD-0EA1-4A6D-93CF-0A70D6EE1FE1}" type="datetimeFigureOut">
              <a:rPr lang="ar-EG" smtClean="0"/>
              <a:t>23/05/1442</a:t>
            </a:fld>
            <a:endParaRPr lang="ar-EG"/>
          </a:p>
        </p:txBody>
      </p:sp>
      <p:sp>
        <p:nvSpPr>
          <p:cNvPr id="19" name="Footer Placeholder 18"/>
          <p:cNvSpPr>
            <a:spLocks noGrp="1"/>
          </p:cNvSpPr>
          <p:nvPr>
            <p:ph type="ftr" sz="quarter" idx="11"/>
          </p:nvPr>
        </p:nvSpPr>
        <p:spPr/>
        <p:txBody>
          <a:bodyPr/>
          <a:lstStyle/>
          <a:p>
            <a:endParaRPr lang="ar-EG"/>
          </a:p>
        </p:txBody>
      </p:sp>
      <p:sp>
        <p:nvSpPr>
          <p:cNvPr id="27" name="Slide Number Placeholder 26"/>
          <p:cNvSpPr>
            <a:spLocks noGrp="1"/>
          </p:cNvSpPr>
          <p:nvPr>
            <p:ph type="sldNum" sz="quarter" idx="12"/>
          </p:nvPr>
        </p:nvSpPr>
        <p:spPr/>
        <p:txBody>
          <a:bodyPr/>
          <a:lstStyle/>
          <a:p>
            <a:fld id="{34234F0B-1927-4484-8F36-0A4F2CF581B9}"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75B4DD-0EA1-4A6D-93CF-0A70D6EE1FE1}" type="datetimeFigureOut">
              <a:rPr lang="ar-EG" smtClean="0"/>
              <a:t>23/05/1442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4234F0B-1927-4484-8F36-0A4F2CF581B9}"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75B4DD-0EA1-4A6D-93CF-0A70D6EE1FE1}" type="datetimeFigureOut">
              <a:rPr lang="ar-EG" smtClean="0"/>
              <a:t>23/05/1442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4234F0B-1927-4484-8F36-0A4F2CF581B9}"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75B4DD-0EA1-4A6D-93CF-0A70D6EE1FE1}" type="datetimeFigureOut">
              <a:rPr lang="ar-EG" smtClean="0"/>
              <a:t>23/05/1442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4234F0B-1927-4484-8F36-0A4F2CF581B9}"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675B4DD-0EA1-4A6D-93CF-0A70D6EE1FE1}" type="datetimeFigureOut">
              <a:rPr lang="ar-EG" smtClean="0"/>
              <a:t>23/05/1442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4234F0B-1927-4484-8F36-0A4F2CF581B9}" type="slidenum">
              <a:rPr lang="ar-EG" smtClean="0"/>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675B4DD-0EA1-4A6D-93CF-0A70D6EE1FE1}" type="datetimeFigureOut">
              <a:rPr lang="ar-EG" smtClean="0"/>
              <a:t>23/05/1442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4234F0B-1927-4484-8F36-0A4F2CF581B9}"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675B4DD-0EA1-4A6D-93CF-0A70D6EE1FE1}" type="datetimeFigureOut">
              <a:rPr lang="ar-EG" smtClean="0"/>
              <a:t>23/05/1442</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34234F0B-1927-4484-8F36-0A4F2CF581B9}"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7675B4DD-0EA1-4A6D-93CF-0A70D6EE1FE1}" type="datetimeFigureOut">
              <a:rPr lang="ar-EG" smtClean="0"/>
              <a:t>23/05/1442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34234F0B-1927-4484-8F36-0A4F2CF581B9}"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75B4DD-0EA1-4A6D-93CF-0A70D6EE1FE1}" type="datetimeFigureOut">
              <a:rPr lang="ar-EG" smtClean="0"/>
              <a:t>23/05/1442</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34234F0B-1927-4484-8F36-0A4F2CF581B9}"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675B4DD-0EA1-4A6D-93CF-0A70D6EE1FE1}" type="datetimeFigureOut">
              <a:rPr lang="ar-EG" smtClean="0"/>
              <a:t>23/05/1442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4234F0B-1927-4484-8F36-0A4F2CF581B9}"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675B4DD-0EA1-4A6D-93CF-0A70D6EE1FE1}" type="datetimeFigureOut">
              <a:rPr lang="ar-EG" smtClean="0"/>
              <a:t>23/05/1442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a:xfrm>
            <a:off x="8077200" y="6356350"/>
            <a:ext cx="609600" cy="365125"/>
          </a:xfrm>
        </p:spPr>
        <p:txBody>
          <a:bodyPr/>
          <a:lstStyle/>
          <a:p>
            <a:fld id="{34234F0B-1927-4484-8F36-0A4F2CF581B9}" type="slidenum">
              <a:rPr lang="ar-EG" smtClean="0"/>
              <a:t>‹#›</a:t>
            </a:fld>
            <a:endParaRPr lang="ar-EG"/>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675B4DD-0EA1-4A6D-93CF-0A70D6EE1FE1}" type="datetimeFigureOut">
              <a:rPr lang="ar-EG" smtClean="0"/>
              <a:t>23/05/1442</a:t>
            </a:fld>
            <a:endParaRPr lang="ar-EG"/>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EG"/>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4234F0B-1927-4484-8F36-0A4F2CF581B9}" type="slidenum">
              <a:rPr lang="ar-EG" smtClean="0"/>
              <a:t>‹#›</a:t>
            </a:fld>
            <a:endParaRPr lang="ar-EG"/>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890" y="44601"/>
            <a:ext cx="9012110" cy="6986528"/>
          </a:xfrm>
          <a:prstGeom prst="rect">
            <a:avLst/>
          </a:prstGeom>
        </p:spPr>
        <p:txBody>
          <a:bodyPr wrap="square">
            <a:spAutoFit/>
          </a:bodyPr>
          <a:lstStyle/>
          <a:p>
            <a:pPr lvl="0" algn="ctr"/>
            <a:r>
              <a:rPr lang="ar-EG" sz="3200" b="1" dirty="0">
                <a:solidFill>
                  <a:srgbClr val="FF0000"/>
                </a:solidFill>
                <a:latin typeface="Simplified Arabic" pitchFamily="18" charset="-78"/>
                <a:cs typeface="Simplified Arabic" pitchFamily="18" charset="-78"/>
              </a:rPr>
              <a:t>الرياح</a:t>
            </a:r>
          </a:p>
          <a:p>
            <a:pPr lvl="0" algn="just"/>
            <a:r>
              <a:rPr lang="ar-EG" sz="3200" b="1" dirty="0">
                <a:solidFill>
                  <a:srgbClr val="FF0000"/>
                </a:solidFill>
                <a:latin typeface="Simplified Arabic" pitchFamily="18" charset="-78"/>
                <a:cs typeface="Simplified Arabic" pitchFamily="18" charset="-78"/>
              </a:rPr>
              <a:t>أولاً:المقصود بالرياح.</a:t>
            </a:r>
          </a:p>
          <a:p>
            <a:pPr lvl="0" algn="just"/>
            <a:r>
              <a:rPr lang="ar-EG" sz="3200" dirty="0">
                <a:solidFill>
                  <a:prstClr val="black"/>
                </a:solidFill>
                <a:latin typeface="Simplified Arabic" pitchFamily="18" charset="-78"/>
                <a:cs typeface="Simplified Arabic" pitchFamily="18" charset="-78"/>
              </a:rPr>
              <a:t>  هي عبارة عن الهواء المتحرك من مناطق الضغط المرتفع إلى مناطق الضغط المنخفض، وكلما كان الضغط الجوي أكثر انخفاضاً زادت سرعة الرياح. </a:t>
            </a:r>
          </a:p>
          <a:p>
            <a:pPr algn="justLow"/>
            <a:r>
              <a:rPr lang="ar-EG" sz="3200" b="1" dirty="0">
                <a:solidFill>
                  <a:srgbClr val="FF0000"/>
                </a:solidFill>
                <a:effectLst/>
                <a:latin typeface="Times New Roman"/>
                <a:ea typeface="Times New Roman"/>
                <a:cs typeface="Simplified Arabic"/>
              </a:rPr>
              <a:t>ثانياً:اتجاه الرياح.</a:t>
            </a:r>
            <a:endParaRPr lang="en-US" sz="2800" dirty="0">
              <a:solidFill>
                <a:srgbClr val="FF0000"/>
              </a:solidFill>
              <a:effectLst/>
              <a:latin typeface="Times New Roman"/>
              <a:ea typeface="Times New Roman"/>
            </a:endParaRPr>
          </a:p>
          <a:p>
            <a:pPr marL="457200" lvl="0" indent="-457200" algn="just">
              <a:buFont typeface="Wingdings" pitchFamily="2" charset="2"/>
              <a:buChar char="v"/>
            </a:pPr>
            <a:r>
              <a:rPr lang="ar-EG" sz="3200" dirty="0">
                <a:effectLst/>
                <a:latin typeface="Times New Roman"/>
                <a:ea typeface="Times New Roman"/>
                <a:cs typeface="Simplified Arabic"/>
              </a:rPr>
              <a:t>وتعرف الرياح باسم الجهة التي تهب منها وليس باسم الجهة التي تهب إليها.</a:t>
            </a:r>
          </a:p>
          <a:p>
            <a:pPr marL="457200" lvl="0" indent="-457200" algn="just">
              <a:buFont typeface="Wingdings" pitchFamily="2" charset="2"/>
              <a:buChar char="v"/>
            </a:pPr>
            <a:r>
              <a:rPr lang="ar-EG" sz="3200" dirty="0">
                <a:effectLst/>
                <a:latin typeface="Times New Roman"/>
                <a:ea typeface="Times New Roman"/>
                <a:cs typeface="Simplified Arabic"/>
              </a:rPr>
              <a:t> يطلق على الجهة التي تهب منها الرياح مقتبل الرياح والجهة التي تهب عليها منصرف الرياح .</a:t>
            </a:r>
          </a:p>
          <a:p>
            <a:pPr marL="457200" lvl="0" indent="-457200" algn="just">
              <a:buFont typeface="Wingdings" pitchFamily="2" charset="2"/>
              <a:buChar char="v"/>
            </a:pPr>
            <a:r>
              <a:rPr lang="ar-EG" sz="3200" dirty="0">
                <a:effectLst/>
                <a:latin typeface="Times New Roman"/>
                <a:ea typeface="Times New Roman"/>
                <a:cs typeface="Simplified Arabic"/>
              </a:rPr>
              <a:t> يستخدم البعض عند تحديد اتجاه الرياح الاتجاهات الرئيسية الأربع وهي الشرق والغرب والشمال والجنوب ، إلا أن البعض يستخدم ثمانية اتجاهات بدلاً من أربعة ، ويستخدم البعض ستة عشر اتجاهاً. </a:t>
            </a:r>
            <a:endParaRPr lang="ar-EG" sz="3200" dirty="0">
              <a:solidFill>
                <a:prstClr val="black"/>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921924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352928" cy="6297108"/>
          </a:xfrm>
          <a:prstGeom prst="rect">
            <a:avLst/>
          </a:prstGeom>
        </p:spPr>
        <p:txBody>
          <a:bodyPr wrap="square">
            <a:spAutoFit/>
          </a:bodyPr>
          <a:lstStyle/>
          <a:p>
            <a:pPr marL="274320" lvl="0" indent="-274320" algn="just">
              <a:spcBef>
                <a:spcPct val="20000"/>
              </a:spcBef>
              <a:buClr>
                <a:srgbClr val="0BD0D9"/>
              </a:buClr>
              <a:buSzPct val="95000"/>
              <a:buFont typeface="Arial" pitchFamily="34" charset="0"/>
              <a:buChar char="•"/>
            </a:pPr>
            <a:r>
              <a:rPr lang="ar-EG" sz="3200" dirty="0">
                <a:solidFill>
                  <a:prstClr val="black"/>
                </a:solidFill>
              </a:rPr>
              <a:t>عندما تتقابل الرياح العكسية وهي دفيئة رطبة مع الرياح القطبية وهي باردة جافة ، ينتج عنها تكون انخفاضات جوية أو أعاصير تؤدي إلى اختلاف كبير في الطقس وسقوط أمطار غزيرة.  </a:t>
            </a:r>
          </a:p>
          <a:p>
            <a:pPr marL="274320" lvl="0" indent="-274320" algn="just">
              <a:spcBef>
                <a:spcPct val="20000"/>
              </a:spcBef>
              <a:buClr>
                <a:srgbClr val="0BD0D9"/>
              </a:buClr>
              <a:buSzPct val="95000"/>
              <a:buFont typeface="Arial" pitchFamily="34" charset="0"/>
              <a:buChar char="•"/>
            </a:pPr>
            <a:r>
              <a:rPr lang="ar-EG" sz="3200" dirty="0">
                <a:solidFill>
                  <a:prstClr val="black"/>
                </a:solidFill>
              </a:rPr>
              <a:t>يغلب عليها الاعتدال في سرعتها وقوتها .</a:t>
            </a:r>
          </a:p>
          <a:p>
            <a:pPr marL="274320" lvl="0" indent="-274320" algn="just">
              <a:spcBef>
                <a:spcPct val="20000"/>
              </a:spcBef>
              <a:buClr>
                <a:srgbClr val="0BD0D9"/>
              </a:buClr>
              <a:buSzPct val="95000"/>
              <a:buFont typeface="Wingdings 2"/>
              <a:buChar char=""/>
            </a:pPr>
            <a:r>
              <a:rPr lang="ar-EG" sz="3200" dirty="0">
                <a:solidFill>
                  <a:prstClr val="black"/>
                </a:solidFill>
              </a:rPr>
              <a:t>تتميز الرياح الغربية بشدتها وسرعتها في نصف الكرة الجنوبي وخاصة فيما بين دائرتي عرض 40 و 65 درجة جنوباًحيث يزداد اتساع المسطحات المائية ويكاد يختفي اليابس.</a:t>
            </a:r>
          </a:p>
          <a:p>
            <a:pPr marL="274320" lvl="0" indent="-274320" algn="just">
              <a:spcBef>
                <a:spcPct val="20000"/>
              </a:spcBef>
              <a:buClr>
                <a:srgbClr val="0BD0D9"/>
              </a:buClr>
              <a:buSzPct val="95000"/>
              <a:buFont typeface="Wingdings 2"/>
              <a:buChar char=""/>
            </a:pPr>
            <a:r>
              <a:rPr lang="ar-EG" sz="3200" dirty="0">
                <a:solidFill>
                  <a:prstClr val="black"/>
                </a:solidFill>
              </a:rPr>
              <a:t>تسقط أمطار الرياح الغربية  على غرب القارات، ويتركز المطر على السواحل إذا كانت هناك مرتفعات تعوق توغل الرياح صوب الداخل.</a:t>
            </a:r>
          </a:p>
        </p:txBody>
      </p:sp>
    </p:spTree>
    <p:extLst>
      <p:ext uri="{BB962C8B-B14F-4D97-AF65-F5344CB8AC3E}">
        <p14:creationId xmlns:p14="http://schemas.microsoft.com/office/powerpoint/2010/main" val="4004878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8064896" cy="6334042"/>
          </a:xfrm>
          <a:prstGeom prst="rect">
            <a:avLst/>
          </a:prstGeom>
        </p:spPr>
        <p:txBody>
          <a:bodyPr wrap="square">
            <a:spAutoFit/>
          </a:bodyPr>
          <a:lstStyle/>
          <a:p>
            <a:pPr marL="274320" lvl="0" indent="-274320" algn="just">
              <a:spcBef>
                <a:spcPct val="20000"/>
              </a:spcBef>
              <a:buClr>
                <a:srgbClr val="0BD0D9"/>
              </a:buClr>
              <a:buSzPct val="95000"/>
              <a:buFont typeface="Wingdings" pitchFamily="2" charset="2"/>
              <a:buChar char="Ø"/>
            </a:pPr>
            <a:r>
              <a:rPr lang="ar-EG" sz="3200" b="1" dirty="0">
                <a:solidFill>
                  <a:prstClr val="black"/>
                </a:solidFill>
              </a:rPr>
              <a:t>الرياح القطبية .</a:t>
            </a:r>
            <a:endParaRPr lang="ar-EG" sz="3200" dirty="0">
              <a:solidFill>
                <a:prstClr val="black"/>
              </a:solidFill>
            </a:endParaRPr>
          </a:p>
          <a:p>
            <a:pPr marL="274320" lvl="0" indent="-274320" algn="just">
              <a:spcBef>
                <a:spcPct val="20000"/>
              </a:spcBef>
              <a:buClr>
                <a:srgbClr val="0BD0D9"/>
              </a:buClr>
              <a:buSzPct val="95000"/>
              <a:buFont typeface="Arial" pitchFamily="34" charset="0"/>
              <a:buChar char="•"/>
            </a:pPr>
            <a:r>
              <a:rPr lang="ar-EG" sz="3200" dirty="0">
                <a:solidFill>
                  <a:prstClr val="black"/>
                </a:solidFill>
              </a:rPr>
              <a:t>تهب الرياح القطبية من منطقتي الضغط المرتفع حول القطبين إلى منطقتي الضغط المنخفض دون القطبين.</a:t>
            </a:r>
          </a:p>
          <a:p>
            <a:pPr marL="274320" lvl="0" indent="-274320" algn="just">
              <a:spcBef>
                <a:spcPct val="20000"/>
              </a:spcBef>
              <a:buClr>
                <a:srgbClr val="0BD0D9"/>
              </a:buClr>
              <a:buSzPct val="95000"/>
              <a:buFont typeface="Arial" pitchFamily="34" charset="0"/>
              <a:buChar char="•"/>
            </a:pPr>
            <a:r>
              <a:rPr lang="ar-EG" sz="3200" dirty="0">
                <a:solidFill>
                  <a:prstClr val="black"/>
                </a:solidFill>
              </a:rPr>
              <a:t>يكون اتجاهها شمالية شرقية في نصف الكرة الشمالي، وجنوبية شرقية في نصف الكرة الجنوبي.</a:t>
            </a:r>
          </a:p>
          <a:p>
            <a:pPr marL="274320" lvl="0" indent="-274320" algn="just">
              <a:spcBef>
                <a:spcPct val="20000"/>
              </a:spcBef>
              <a:buClr>
                <a:srgbClr val="0BD0D9"/>
              </a:buClr>
              <a:buSzPct val="95000"/>
              <a:buFont typeface="Arial" pitchFamily="34" charset="0"/>
              <a:buChar char="•"/>
            </a:pPr>
            <a:r>
              <a:rPr lang="ar-EG" sz="3200" b="1" dirty="0">
                <a:solidFill>
                  <a:prstClr val="black"/>
                </a:solidFill>
              </a:rPr>
              <a:t>خصائص الرياح القطبية.</a:t>
            </a:r>
            <a:endParaRPr lang="ar-EG" sz="3200" dirty="0">
              <a:solidFill>
                <a:prstClr val="black"/>
              </a:solidFill>
            </a:endParaRPr>
          </a:p>
          <a:p>
            <a:pPr marL="274320" lvl="0" indent="-274320" algn="just">
              <a:spcBef>
                <a:spcPct val="20000"/>
              </a:spcBef>
              <a:buClr>
                <a:srgbClr val="0BD0D9"/>
              </a:buClr>
              <a:buSzPct val="95000"/>
              <a:buFont typeface="Arial" pitchFamily="34" charset="0"/>
              <a:buChar char="•"/>
            </a:pPr>
            <a:r>
              <a:rPr lang="ar-EG" sz="3200" dirty="0">
                <a:solidFill>
                  <a:prstClr val="black"/>
                </a:solidFill>
              </a:rPr>
              <a:t>رياح باردة جافة.</a:t>
            </a:r>
          </a:p>
          <a:p>
            <a:pPr marL="274320" lvl="0" indent="-274320" algn="just">
              <a:spcBef>
                <a:spcPct val="20000"/>
              </a:spcBef>
              <a:buClr>
                <a:srgbClr val="0BD0D9"/>
              </a:buClr>
              <a:buSzPct val="95000"/>
              <a:buFont typeface="Arial" pitchFamily="34" charset="0"/>
              <a:buChar char="•"/>
            </a:pPr>
            <a:r>
              <a:rPr lang="ar-EG" sz="3200" dirty="0">
                <a:solidFill>
                  <a:prstClr val="black"/>
                </a:solidFill>
              </a:rPr>
              <a:t>تتميز بانتظام هبوبها في نصف الكرة الجنوبي حيث توجد منطقة ضغط مرتفع واضحة فوق القارة القطبية الجنوبية ، وضغط منخفض واضح على المحيط الجنوبي عند الدائرة القطبية الجنوبية.</a:t>
            </a:r>
          </a:p>
          <a:p>
            <a:pPr marL="274320" lvl="0" indent="-274320" algn="just">
              <a:spcBef>
                <a:spcPct val="20000"/>
              </a:spcBef>
              <a:buClr>
                <a:srgbClr val="0BD0D9"/>
              </a:buClr>
              <a:buSzPct val="95000"/>
              <a:buFont typeface="Arial" pitchFamily="34" charset="0"/>
              <a:buChar char="•"/>
            </a:pPr>
            <a:endParaRPr lang="ar-EG" dirty="0"/>
          </a:p>
        </p:txBody>
      </p:sp>
    </p:spTree>
    <p:extLst>
      <p:ext uri="{BB962C8B-B14F-4D97-AF65-F5344CB8AC3E}">
        <p14:creationId xmlns:p14="http://schemas.microsoft.com/office/powerpoint/2010/main" val="3046987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94198"/>
            <a:ext cx="8136904" cy="5903154"/>
          </a:xfrm>
          <a:prstGeom prst="rect">
            <a:avLst/>
          </a:prstGeom>
        </p:spPr>
        <p:txBody>
          <a:bodyPr wrap="square">
            <a:spAutoFit/>
          </a:bodyPr>
          <a:lstStyle/>
          <a:p>
            <a:pPr marL="274320" lvl="0" indent="-274320" algn="just">
              <a:spcBef>
                <a:spcPct val="20000"/>
              </a:spcBef>
              <a:buClr>
                <a:srgbClr val="0BD0D9"/>
              </a:buClr>
              <a:buSzPct val="95000"/>
              <a:buFont typeface="Wingdings 2"/>
              <a:buChar char=""/>
            </a:pPr>
            <a:r>
              <a:rPr lang="ar-EG" sz="3200" dirty="0">
                <a:solidFill>
                  <a:prstClr val="black"/>
                </a:solidFill>
              </a:rPr>
              <a:t>كما تتميز الرياح القطبية بعدم انتظام هبوبها في نصف الكرة الشمالي، ويرجع ذلك إلى وجود كتلة يابسة واسعة تحيط بالمحيط المتجمد الشمالي.</a:t>
            </a:r>
          </a:p>
          <a:p>
            <a:pPr marL="274320" lvl="0" indent="-274320">
              <a:spcBef>
                <a:spcPct val="20000"/>
              </a:spcBef>
              <a:buClr>
                <a:srgbClr val="0BD0D9"/>
              </a:buClr>
              <a:buSzPct val="95000"/>
              <a:buFont typeface="Wingdings" pitchFamily="2" charset="2"/>
              <a:buChar char="v"/>
            </a:pPr>
            <a:r>
              <a:rPr lang="ar-EG" sz="3200" b="1" dirty="0">
                <a:solidFill>
                  <a:prstClr val="black"/>
                </a:solidFill>
              </a:rPr>
              <a:t>الرياح الموسمية.</a:t>
            </a:r>
          </a:p>
          <a:p>
            <a:pPr lvl="0" algn="just">
              <a:spcBef>
                <a:spcPct val="20000"/>
              </a:spcBef>
              <a:buClr>
                <a:srgbClr val="0BD0D9"/>
              </a:buClr>
              <a:buSzPct val="95000"/>
            </a:pPr>
            <a:r>
              <a:rPr lang="ar-EG" sz="3200" dirty="0">
                <a:solidFill>
                  <a:prstClr val="black"/>
                </a:solidFill>
              </a:rPr>
              <a:t>     هي عبارة عن نظام فصلي لهبوب الرياح ينشأ نتيجة لاختلاف الضغط الجوي على كل من اليابس والماء في المناطق المدارية في فصلي الصيف والشتاء.</a:t>
            </a:r>
          </a:p>
          <a:p>
            <a:pPr marL="274320" lvl="0" indent="-274320" algn="just">
              <a:spcBef>
                <a:spcPct val="20000"/>
              </a:spcBef>
              <a:buClr>
                <a:srgbClr val="0BD0D9"/>
              </a:buClr>
              <a:buSzPct val="95000"/>
              <a:buFont typeface="Arial" pitchFamily="34" charset="0"/>
              <a:buChar char="•"/>
            </a:pPr>
            <a:r>
              <a:rPr lang="ar-EG" sz="3200" dirty="0">
                <a:solidFill>
                  <a:prstClr val="black"/>
                </a:solidFill>
              </a:rPr>
              <a:t>الرياح الموسمية ليست ثابتة الهبوب نظراً لتداخل الأعاصير وضد الأعاصير مما يعقد النمط العام لهبوب الرياح الموسمية، ويؤدي إلى غزارة الأمطار الموسمية في الصيف.</a:t>
            </a:r>
          </a:p>
          <a:p>
            <a:pPr lvl="0" algn="just">
              <a:spcBef>
                <a:spcPct val="20000"/>
              </a:spcBef>
              <a:buClr>
                <a:srgbClr val="0BD0D9"/>
              </a:buClr>
              <a:buSzPct val="95000"/>
            </a:pPr>
            <a:endParaRPr lang="ar-EG" sz="3200" dirty="0">
              <a:solidFill>
                <a:prstClr val="black"/>
              </a:solidFill>
            </a:endParaRPr>
          </a:p>
        </p:txBody>
      </p:sp>
    </p:spTree>
    <p:extLst>
      <p:ext uri="{BB962C8B-B14F-4D97-AF65-F5344CB8AC3E}">
        <p14:creationId xmlns:p14="http://schemas.microsoft.com/office/powerpoint/2010/main" val="37897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836712"/>
            <a:ext cx="8424936" cy="5509200"/>
          </a:xfrm>
          <a:prstGeom prst="rect">
            <a:avLst/>
          </a:prstGeom>
        </p:spPr>
        <p:txBody>
          <a:bodyPr wrap="square">
            <a:spAutoFit/>
          </a:bodyPr>
          <a:lstStyle/>
          <a:p>
            <a:pPr marL="457200" indent="-457200">
              <a:buFont typeface="Wingdings" pitchFamily="2" charset="2"/>
              <a:buChar char="v"/>
            </a:pPr>
            <a:r>
              <a:rPr lang="ar-EG" sz="3200" dirty="0">
                <a:effectLst/>
                <a:latin typeface="Times New Roman"/>
                <a:ea typeface="Times New Roman"/>
                <a:cs typeface="Simplified Arabic"/>
              </a:rPr>
              <a:t>وتعد القارة الآسيوية من أهم المناطق التي تتمثل  فيها الرياح الموسمية.</a:t>
            </a:r>
          </a:p>
          <a:p>
            <a:pPr marL="457200" indent="-457200" algn="just">
              <a:buFont typeface="Wingdings" pitchFamily="2" charset="2"/>
              <a:buChar char="v"/>
            </a:pPr>
            <a:r>
              <a:rPr lang="ar-EG" sz="3200" dirty="0">
                <a:effectLst/>
                <a:latin typeface="Times New Roman"/>
                <a:ea typeface="Times New Roman"/>
                <a:cs typeface="Simplified Arabic"/>
              </a:rPr>
              <a:t> ففي فصل الشتاء يتكون فوق اليابس الآسيوي ضغط مرتفع وعلى المحيطين الهادي والهندي ضغط منخفض ، وتندفع الرياح من اليابس صوب المياه ، وتكون شمالية غربية على اليابان ، وشمالية علي الصين ، وشمالية شرقية على الهند. والرياح الموسمية الشتوية رياح جافة لأنها قادمة من اليابس ، وإذا مرت على مسطحات مائية فإنها تتشبع ببخار الماء ، وإذا قابلت بعد ذلك مرتفعات فأنها تسقط أمطاراً كما هو الحال في غرب جزر اليابان أو على الساحل الشرقي للهند وشرق سيلان.</a:t>
            </a:r>
            <a:endParaRPr lang="ar-EG" sz="3200" dirty="0"/>
          </a:p>
        </p:txBody>
      </p:sp>
    </p:spTree>
    <p:extLst>
      <p:ext uri="{BB962C8B-B14F-4D97-AF65-F5344CB8AC3E}">
        <p14:creationId xmlns:p14="http://schemas.microsoft.com/office/powerpoint/2010/main" val="3478423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268760"/>
            <a:ext cx="6624736" cy="4031873"/>
          </a:xfrm>
          <a:prstGeom prst="rect">
            <a:avLst/>
          </a:prstGeom>
        </p:spPr>
        <p:txBody>
          <a:bodyPr wrap="square">
            <a:spAutoFit/>
          </a:bodyPr>
          <a:lstStyle/>
          <a:p>
            <a:pPr marL="285750" indent="-285750" algn="just">
              <a:buFont typeface="Wingdings" pitchFamily="2" charset="2"/>
              <a:buChar char="v"/>
            </a:pPr>
            <a:r>
              <a:rPr lang="ar-EG" sz="3200" dirty="0">
                <a:effectLst/>
                <a:latin typeface="Times New Roman"/>
                <a:ea typeface="Times New Roman"/>
                <a:cs typeface="Simplified Arabic"/>
              </a:rPr>
              <a:t> وفي فصل الصيف يتكون على اليابس الآسيوي ضغط منخفض وعلى المحيطين الهادي والهندي ضغط مرتفع ، وتندفع الرياح من المياه  صوب اليابس، وتكون جنوبية غربية على الهند ، وجنوبية تقريباً على الصين ، وجنوبية شرقية على اليابا. والرياح الموسمية الصيفية رياح رطبة لأنها قادمة من المسطحات المائية ، وأمطارها غزيرة خاصة على المنحدرات الجبلية المواجهة للرياح </a:t>
            </a:r>
            <a:endParaRPr lang="ar-EG" sz="3200" dirty="0"/>
          </a:p>
        </p:txBody>
      </p:sp>
    </p:spTree>
    <p:extLst>
      <p:ext uri="{BB962C8B-B14F-4D97-AF65-F5344CB8AC3E}">
        <p14:creationId xmlns:p14="http://schemas.microsoft.com/office/powerpoint/2010/main" val="76427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496944" cy="6001643"/>
          </a:xfrm>
          <a:prstGeom prst="rect">
            <a:avLst/>
          </a:prstGeom>
        </p:spPr>
        <p:txBody>
          <a:bodyPr wrap="square">
            <a:spAutoFit/>
          </a:bodyPr>
          <a:lstStyle/>
          <a:p>
            <a:pPr lvl="0" algn="just">
              <a:lnSpc>
                <a:spcPct val="150000"/>
              </a:lnSpc>
            </a:pPr>
            <a:r>
              <a:rPr lang="ar-EG" sz="3200" b="1" dirty="0">
                <a:solidFill>
                  <a:srgbClr val="FF0000"/>
                </a:solidFill>
                <a:latin typeface="Simplified Arabic" pitchFamily="18" charset="-78"/>
                <a:cs typeface="Simplified Arabic" pitchFamily="18" charset="-78"/>
              </a:rPr>
              <a:t>ثالثاً: أجهزة قياس الرياح.</a:t>
            </a:r>
          </a:p>
          <a:p>
            <a:pPr marL="457200" lvl="0" indent="-457200" algn="just">
              <a:lnSpc>
                <a:spcPct val="150000"/>
              </a:lnSpc>
              <a:buFont typeface="Wingdings" pitchFamily="2" charset="2"/>
              <a:buChar char="v"/>
            </a:pPr>
            <a:r>
              <a:rPr lang="ar-EG" sz="3200" b="1" dirty="0">
                <a:solidFill>
                  <a:prstClr val="black"/>
                </a:solidFill>
                <a:latin typeface="Simplified Arabic" pitchFamily="18" charset="-78"/>
                <a:cs typeface="Simplified Arabic" pitchFamily="18" charset="-78"/>
              </a:rPr>
              <a:t>جهاز دوارة الرياح</a:t>
            </a:r>
            <a:r>
              <a:rPr lang="ar-EG" sz="3200" dirty="0">
                <a:solidFill>
                  <a:prstClr val="black"/>
                </a:solidFill>
                <a:latin typeface="Simplified Arabic" pitchFamily="18" charset="-78"/>
                <a:cs typeface="Simplified Arabic" pitchFamily="18" charset="-78"/>
              </a:rPr>
              <a:t>: يستخدم لقياس اتجاه الرياح.</a:t>
            </a:r>
          </a:p>
          <a:p>
            <a:pPr marL="457200" lvl="0" indent="-457200" algn="just">
              <a:lnSpc>
                <a:spcPct val="150000"/>
              </a:lnSpc>
              <a:buFont typeface="Wingdings" pitchFamily="2" charset="2"/>
              <a:buChar char="v"/>
            </a:pPr>
            <a:r>
              <a:rPr lang="ar-EG" sz="3200" b="1" dirty="0">
                <a:solidFill>
                  <a:prstClr val="black"/>
                </a:solidFill>
                <a:latin typeface="Simplified Arabic" pitchFamily="18" charset="-78"/>
                <a:cs typeface="Simplified Arabic" pitchFamily="18" charset="-78"/>
              </a:rPr>
              <a:t>جهاز الأنيموميتر: </a:t>
            </a:r>
            <a:r>
              <a:rPr lang="ar-EG" sz="3200" dirty="0">
                <a:solidFill>
                  <a:prstClr val="black"/>
                </a:solidFill>
                <a:latin typeface="Simplified Arabic" pitchFamily="18" charset="-78"/>
                <a:cs typeface="Simplified Arabic" pitchFamily="18" charset="-78"/>
              </a:rPr>
              <a:t>يستخدم في قياس سرعة الرياح.</a:t>
            </a:r>
          </a:p>
          <a:p>
            <a:pPr marL="457200" lvl="0" indent="-457200" algn="just">
              <a:lnSpc>
                <a:spcPct val="150000"/>
              </a:lnSpc>
              <a:buFont typeface="Wingdings" pitchFamily="2" charset="2"/>
              <a:buChar char="Ø"/>
            </a:pPr>
            <a:r>
              <a:rPr lang="ar-EG" sz="3200" dirty="0">
                <a:solidFill>
                  <a:prstClr val="black"/>
                </a:solidFill>
                <a:latin typeface="Simplified Arabic" pitchFamily="18" charset="-78"/>
                <a:cs typeface="Simplified Arabic" pitchFamily="18" charset="-78"/>
              </a:rPr>
              <a:t>الوحدة المستخدمة في قياس سرعة الرياح هي: الكيلومتر/الساعة، أو العقدة، أو الميل.</a:t>
            </a:r>
          </a:p>
          <a:p>
            <a:pPr lvl="0" algn="just">
              <a:lnSpc>
                <a:spcPct val="150000"/>
              </a:lnSpc>
            </a:pPr>
            <a:r>
              <a:rPr lang="ar-EG" sz="3200" dirty="0">
                <a:solidFill>
                  <a:prstClr val="black"/>
                </a:solidFill>
                <a:latin typeface="Simplified Arabic" pitchFamily="18" charset="-78"/>
                <a:cs typeface="Simplified Arabic" pitchFamily="18" charset="-78"/>
              </a:rPr>
              <a:t> </a:t>
            </a:r>
            <a:r>
              <a:rPr lang="ar-EG" sz="3200" b="1" dirty="0">
                <a:solidFill>
                  <a:srgbClr val="FF0000"/>
                </a:solidFill>
                <a:latin typeface="Simplified Arabic" pitchFamily="18" charset="-78"/>
                <a:cs typeface="Simplified Arabic" pitchFamily="18" charset="-78"/>
              </a:rPr>
              <a:t>رابعاً:العوامل التي تؤثر على اتجاه وسرعة الرياح.</a:t>
            </a:r>
          </a:p>
          <a:p>
            <a:pPr marL="457200" lvl="0" indent="-457200" algn="just">
              <a:lnSpc>
                <a:spcPct val="150000"/>
              </a:lnSpc>
              <a:buFont typeface="Wingdings" pitchFamily="2" charset="2"/>
              <a:buChar char="v"/>
            </a:pPr>
            <a:r>
              <a:rPr lang="ar-EG" sz="3200" b="1" dirty="0">
                <a:solidFill>
                  <a:prstClr val="black"/>
                </a:solidFill>
                <a:latin typeface="Simplified Arabic" pitchFamily="18" charset="-78"/>
                <a:cs typeface="Simplified Arabic" pitchFamily="18" charset="-78"/>
              </a:rPr>
              <a:t>الضغط الجوي. </a:t>
            </a:r>
            <a:r>
              <a:rPr lang="ar-EG" sz="3200" dirty="0">
                <a:solidFill>
                  <a:prstClr val="black"/>
                </a:solidFill>
                <a:latin typeface="Simplified Arabic" pitchFamily="18" charset="-78"/>
                <a:cs typeface="Simplified Arabic" pitchFamily="18" charset="-78"/>
              </a:rPr>
              <a:t> </a:t>
            </a:r>
          </a:p>
          <a:p>
            <a:pPr marL="457200" lvl="0" indent="-457200" algn="just">
              <a:lnSpc>
                <a:spcPct val="150000"/>
              </a:lnSpc>
              <a:buFont typeface="Wingdings" pitchFamily="2" charset="2"/>
              <a:buChar char="Ø"/>
            </a:pPr>
            <a:r>
              <a:rPr lang="ar-EG" sz="3200" dirty="0">
                <a:solidFill>
                  <a:prstClr val="black"/>
                </a:solidFill>
                <a:latin typeface="Simplified Arabic" pitchFamily="18" charset="-78"/>
                <a:cs typeface="Simplified Arabic" pitchFamily="18" charset="-78"/>
              </a:rPr>
              <a:t>يوثر الضغط الجوي في اتجاه وسرعة الرياح من خلال ما يلي:</a:t>
            </a:r>
            <a:endParaRPr lang="ar-EG" sz="3200" b="1" dirty="0">
              <a:solidFill>
                <a:prstClr val="black"/>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209088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28179"/>
            <a:ext cx="8424936" cy="6001643"/>
          </a:xfrm>
          <a:prstGeom prst="rect">
            <a:avLst/>
          </a:prstGeom>
        </p:spPr>
        <p:txBody>
          <a:bodyPr wrap="square">
            <a:spAutoFit/>
          </a:bodyPr>
          <a:lstStyle/>
          <a:p>
            <a:pPr marL="457200" lvl="0" indent="-457200" algn="just">
              <a:lnSpc>
                <a:spcPct val="150000"/>
              </a:lnSpc>
              <a:buFont typeface="Wingdings" pitchFamily="2" charset="2"/>
              <a:buChar char="§"/>
            </a:pPr>
            <a:r>
              <a:rPr lang="ar-EG" sz="3200" dirty="0">
                <a:solidFill>
                  <a:prstClr val="black"/>
                </a:solidFill>
                <a:latin typeface="Simplified Arabic" pitchFamily="18" charset="-78"/>
                <a:cs typeface="Simplified Arabic" pitchFamily="18" charset="-78"/>
              </a:rPr>
              <a:t>كلما تقاربت خطوط الضغط الجوي، كان انحدار الضغط شديد وبالتالي تكون الرياح سريعة.</a:t>
            </a:r>
          </a:p>
          <a:p>
            <a:pPr marL="457200" lvl="0" indent="-457200" algn="just">
              <a:lnSpc>
                <a:spcPct val="150000"/>
              </a:lnSpc>
              <a:buFont typeface="Wingdings" pitchFamily="2" charset="2"/>
              <a:buChar char="§"/>
            </a:pPr>
            <a:r>
              <a:rPr lang="ar-EG" sz="3200" dirty="0">
                <a:solidFill>
                  <a:prstClr val="black"/>
                </a:solidFill>
                <a:latin typeface="Simplified Arabic" pitchFamily="18" charset="-78"/>
                <a:cs typeface="Simplified Arabic" pitchFamily="18" charset="-78"/>
              </a:rPr>
              <a:t>كلما تباعدت خطوط الضغط الجوي، كان انحدار الضغط ضعيفاً، وبالتالي تكون الرياح بطيئة.</a:t>
            </a:r>
          </a:p>
          <a:p>
            <a:pPr marL="457200" lvl="0" indent="-457200" algn="just">
              <a:lnSpc>
                <a:spcPct val="150000"/>
              </a:lnSpc>
              <a:buFont typeface="Wingdings" pitchFamily="2" charset="2"/>
              <a:buChar char="v"/>
            </a:pPr>
            <a:r>
              <a:rPr lang="ar-EG" sz="3200" b="1" dirty="0">
                <a:solidFill>
                  <a:prstClr val="black"/>
                </a:solidFill>
                <a:latin typeface="Simplified Arabic" pitchFamily="18" charset="-78"/>
                <a:cs typeface="Simplified Arabic" pitchFamily="18" charset="-78"/>
              </a:rPr>
              <a:t>دوران الأرض أو (قوة كريولي).</a:t>
            </a:r>
          </a:p>
          <a:p>
            <a:pPr lvl="0" algn="just">
              <a:lnSpc>
                <a:spcPct val="150000"/>
              </a:lnSpc>
            </a:pPr>
            <a:r>
              <a:rPr lang="ar-EG" sz="3200" dirty="0">
                <a:solidFill>
                  <a:prstClr val="black"/>
                </a:solidFill>
                <a:latin typeface="Simplified Arabic" pitchFamily="18" charset="-78"/>
                <a:cs typeface="Simplified Arabic" pitchFamily="18" charset="-78"/>
              </a:rPr>
              <a:t>   وفقاً لقوة كريولي تنحرف الرياح إلى يمين اتجاهها في نصف الكرة الشمالي، وإلى يسار اتجاهها في نصف الكرة الجنوبي تحت تأثير دوران الأرض حول نفسها.</a:t>
            </a:r>
          </a:p>
        </p:txBody>
      </p:sp>
    </p:spTree>
    <p:extLst>
      <p:ext uri="{BB962C8B-B14F-4D97-AF65-F5344CB8AC3E}">
        <p14:creationId xmlns:p14="http://schemas.microsoft.com/office/powerpoint/2010/main" val="3214811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848901"/>
            <a:ext cx="7992888" cy="5016758"/>
          </a:xfrm>
          <a:prstGeom prst="rect">
            <a:avLst/>
          </a:prstGeom>
        </p:spPr>
        <p:txBody>
          <a:bodyPr wrap="square">
            <a:spAutoFit/>
          </a:bodyPr>
          <a:lstStyle/>
          <a:p>
            <a:pPr marL="457200" lvl="0" indent="-457200" algn="justLow">
              <a:buFont typeface="Wingdings" pitchFamily="2" charset="2"/>
              <a:buChar char="v"/>
              <a:tabLst>
                <a:tab pos="485775" algn="l"/>
              </a:tabLst>
            </a:pPr>
            <a:r>
              <a:rPr lang="ar-EG" sz="3200" dirty="0">
                <a:solidFill>
                  <a:prstClr val="black"/>
                </a:solidFill>
                <a:latin typeface="Times New Roman"/>
                <a:ea typeface="Times New Roman"/>
                <a:cs typeface="Simplified Arabic"/>
              </a:rPr>
              <a:t>التضرس المحلي.</a:t>
            </a:r>
            <a:endParaRPr lang="en-US" sz="2800" dirty="0">
              <a:solidFill>
                <a:prstClr val="black"/>
              </a:solidFill>
              <a:latin typeface="Times New Roman"/>
              <a:ea typeface="Times New Roman"/>
            </a:endParaRPr>
          </a:p>
          <a:p>
            <a:pPr marL="457200" lvl="0" indent="-457200" algn="just">
              <a:buFont typeface="Wingdings" pitchFamily="2" charset="2"/>
              <a:buChar char="Ø"/>
            </a:pPr>
            <a:r>
              <a:rPr lang="ar-EG" sz="3200" dirty="0">
                <a:solidFill>
                  <a:prstClr val="black"/>
                </a:solidFill>
                <a:latin typeface="Times New Roman"/>
                <a:ea typeface="Times New Roman"/>
                <a:cs typeface="Simplified Arabic"/>
              </a:rPr>
              <a:t>المقصود بالتضرس المحلي هنا التنوع في مظاهر السطح، فالاختلافات المحلية في التضاريس وما يتبعها من اختلافات في الحرارة والضغط الجوي تؤدي إلى أن يتخذ الهواء حركة غير منتظمة مما يؤدي إلى تغير سرعة واتجاه الرياح وحدوث الاضطرابات الجوية وما يقترن بها من الهبات الهوائية </a:t>
            </a:r>
            <a:r>
              <a:rPr lang="en-US" sz="3200" dirty="0">
                <a:solidFill>
                  <a:prstClr val="black"/>
                </a:solidFill>
                <a:latin typeface="Times New Roman"/>
                <a:ea typeface="Times New Roman"/>
                <a:cs typeface="Simplified Arabic"/>
              </a:rPr>
              <a:t>Gusts</a:t>
            </a:r>
            <a:r>
              <a:rPr lang="ar-EG" sz="3200" dirty="0">
                <a:solidFill>
                  <a:prstClr val="black"/>
                </a:solidFill>
                <a:latin typeface="Times New Roman"/>
                <a:ea typeface="Times New Roman"/>
                <a:cs typeface="Simplified Arabic"/>
              </a:rPr>
              <a:t> والدوامات </a:t>
            </a:r>
            <a:r>
              <a:rPr lang="en-US" sz="3200" dirty="0">
                <a:solidFill>
                  <a:prstClr val="black"/>
                </a:solidFill>
                <a:latin typeface="Times New Roman"/>
                <a:ea typeface="Times New Roman"/>
                <a:cs typeface="Simplified Arabic"/>
              </a:rPr>
              <a:t>Eddies</a:t>
            </a:r>
            <a:r>
              <a:rPr lang="ar-EG" sz="3200" dirty="0">
                <a:solidFill>
                  <a:prstClr val="black"/>
                </a:solidFill>
                <a:latin typeface="Times New Roman"/>
                <a:ea typeface="Times New Roman"/>
                <a:cs typeface="Simplified Arabic"/>
              </a:rPr>
              <a:t> التي تستمر لفترات قصيرة قد تكون ثوان أو دقائق . وعادة ما تحدث مثل هذه الاضطرابات المحلية في المناسيب الأقل من 1500 قدم فوق سطح البحر. </a:t>
            </a:r>
            <a:endParaRPr lang="ar-EG" dirty="0"/>
          </a:p>
        </p:txBody>
      </p:sp>
    </p:spTree>
    <p:extLst>
      <p:ext uri="{BB962C8B-B14F-4D97-AF65-F5344CB8AC3E}">
        <p14:creationId xmlns:p14="http://schemas.microsoft.com/office/powerpoint/2010/main" val="2345222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76672"/>
            <a:ext cx="7560840" cy="4524315"/>
          </a:xfrm>
          <a:prstGeom prst="rect">
            <a:avLst/>
          </a:prstGeom>
        </p:spPr>
        <p:txBody>
          <a:bodyPr wrap="square">
            <a:spAutoFit/>
          </a:bodyPr>
          <a:lstStyle/>
          <a:p>
            <a:pPr marL="457200" lvl="0" indent="-457200" algn="just">
              <a:lnSpc>
                <a:spcPct val="150000"/>
              </a:lnSpc>
              <a:buFont typeface="Wingdings" pitchFamily="2" charset="2"/>
              <a:buChar char="Ø"/>
            </a:pPr>
            <a:r>
              <a:rPr lang="ar-EG" sz="3200" dirty="0">
                <a:solidFill>
                  <a:prstClr val="black"/>
                </a:solidFill>
                <a:latin typeface="Simplified Arabic" pitchFamily="18" charset="-78"/>
                <a:cs typeface="Simplified Arabic" pitchFamily="18" charset="-78"/>
              </a:rPr>
              <a:t>يؤثر الأحتكاك على سرعة واتجاه الرياح وخاصة بالقرب من سطح الأرض بسبب التباين في مظاهر السطح.</a:t>
            </a:r>
          </a:p>
          <a:p>
            <a:pPr marL="457200" lvl="0" indent="-457200" algn="just">
              <a:lnSpc>
                <a:spcPct val="150000"/>
              </a:lnSpc>
              <a:buFont typeface="Wingdings" pitchFamily="2" charset="2"/>
              <a:buChar char="Ø"/>
            </a:pPr>
            <a:r>
              <a:rPr lang="ar-EG" sz="3200" dirty="0">
                <a:solidFill>
                  <a:prstClr val="black"/>
                </a:solidFill>
                <a:latin typeface="Simplified Arabic" pitchFamily="18" charset="-78"/>
                <a:cs typeface="Simplified Arabic" pitchFamily="18" charset="-78"/>
              </a:rPr>
              <a:t>يبلغ انحراف الرياح على سطح الأرض نحو 30 درجة تقل فوق سطح البحر إلى 15 درجة، ويرجع هذا إلى عملية الأحتكاكبمياه البحر بالمقارنة باليابس.</a:t>
            </a:r>
          </a:p>
        </p:txBody>
      </p:sp>
    </p:spTree>
    <p:extLst>
      <p:ext uri="{BB962C8B-B14F-4D97-AF65-F5344CB8AC3E}">
        <p14:creationId xmlns:p14="http://schemas.microsoft.com/office/powerpoint/2010/main" val="1069455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784976" cy="6198620"/>
          </a:xfrm>
          <a:prstGeom prst="rect">
            <a:avLst/>
          </a:prstGeom>
        </p:spPr>
        <p:txBody>
          <a:bodyPr wrap="square">
            <a:spAutoFit/>
          </a:bodyPr>
          <a:lstStyle/>
          <a:p>
            <a:pPr marR="45720" lvl="0" algn="just">
              <a:spcBef>
                <a:spcPct val="20000"/>
              </a:spcBef>
              <a:buClr>
                <a:srgbClr val="0BD0D9"/>
              </a:buClr>
              <a:buSzPct val="95000"/>
            </a:pPr>
            <a:r>
              <a:rPr lang="ar-EG" sz="3200" b="1" dirty="0">
                <a:solidFill>
                  <a:srgbClr val="FF0000"/>
                </a:solidFill>
              </a:rPr>
              <a:t>خامساً: أنواع الرياح.</a:t>
            </a:r>
            <a:endParaRPr lang="en-US" sz="3200" b="1" dirty="0">
              <a:solidFill>
                <a:srgbClr val="FF0000"/>
              </a:solidFill>
            </a:endParaRPr>
          </a:p>
          <a:p>
            <a:pPr marR="45720" lvl="0" algn="just">
              <a:spcBef>
                <a:spcPct val="20000"/>
              </a:spcBef>
              <a:buClr>
                <a:srgbClr val="0BD0D9"/>
              </a:buClr>
              <a:buSzPct val="95000"/>
            </a:pPr>
            <a:r>
              <a:rPr lang="en-US" sz="3200" dirty="0">
                <a:solidFill>
                  <a:prstClr val="black"/>
                </a:solidFill>
              </a:rPr>
              <a:t> </a:t>
            </a:r>
            <a:r>
              <a:rPr lang="ar-EG" sz="3200" dirty="0">
                <a:solidFill>
                  <a:prstClr val="black"/>
                </a:solidFill>
              </a:rPr>
              <a:t>تنقسم الرياح إلى عدة أنواع وفقاً لتغير نظام هبوبها المرتبط في المقام الأول بتوزيع الضغط الجوي إلى :</a:t>
            </a:r>
          </a:p>
          <a:p>
            <a:pPr marR="45720" lvl="0" algn="just">
              <a:spcBef>
                <a:spcPct val="20000"/>
              </a:spcBef>
              <a:buClr>
                <a:srgbClr val="0BD0D9"/>
              </a:buClr>
              <a:buSzPct val="95000"/>
            </a:pPr>
            <a:r>
              <a:rPr lang="ar-EG" sz="3200" dirty="0">
                <a:solidFill>
                  <a:prstClr val="black"/>
                </a:solidFill>
              </a:rPr>
              <a:t>1- الرياح الدائمة .</a:t>
            </a:r>
          </a:p>
          <a:p>
            <a:pPr marR="45720" lvl="0" algn="just">
              <a:spcBef>
                <a:spcPct val="20000"/>
              </a:spcBef>
              <a:buClr>
                <a:srgbClr val="0BD0D9"/>
              </a:buClr>
              <a:buSzPct val="95000"/>
            </a:pPr>
            <a:r>
              <a:rPr lang="ar-EG" sz="3200" dirty="0">
                <a:solidFill>
                  <a:prstClr val="black"/>
                </a:solidFill>
              </a:rPr>
              <a:t>2- الرياح الموسمية.</a:t>
            </a:r>
          </a:p>
          <a:p>
            <a:pPr marR="45720" lvl="0" algn="just">
              <a:spcBef>
                <a:spcPct val="20000"/>
              </a:spcBef>
              <a:buClr>
                <a:srgbClr val="0BD0D9"/>
              </a:buClr>
              <a:buSzPct val="95000"/>
            </a:pPr>
            <a:r>
              <a:rPr lang="ar-EG" sz="3200" dirty="0">
                <a:solidFill>
                  <a:prstClr val="black"/>
                </a:solidFill>
              </a:rPr>
              <a:t>3- الرياح المحلية.</a:t>
            </a:r>
            <a:r>
              <a:rPr lang="en-US" sz="3200" dirty="0">
                <a:solidFill>
                  <a:prstClr val="black"/>
                </a:solidFill>
              </a:rPr>
              <a:t> </a:t>
            </a:r>
            <a:endParaRPr lang="ar-EG" sz="3200" dirty="0">
              <a:solidFill>
                <a:prstClr val="black"/>
              </a:solidFill>
            </a:endParaRPr>
          </a:p>
          <a:p>
            <a:pPr marL="274320" lvl="0" indent="-274320" algn="just">
              <a:spcBef>
                <a:spcPct val="20000"/>
              </a:spcBef>
              <a:buClr>
                <a:srgbClr val="0BD0D9"/>
              </a:buClr>
              <a:buSzPct val="95000"/>
              <a:buFont typeface="Wingdings" pitchFamily="2" charset="2"/>
              <a:buChar char="v"/>
            </a:pPr>
            <a:r>
              <a:rPr lang="ar-EG" sz="3200" b="1" dirty="0">
                <a:solidFill>
                  <a:prstClr val="black"/>
                </a:solidFill>
              </a:rPr>
              <a:t>الرياح الدائمة .</a:t>
            </a:r>
          </a:p>
          <a:p>
            <a:pPr marL="274320" lvl="0" indent="-274320" algn="just">
              <a:spcBef>
                <a:spcPct val="20000"/>
              </a:spcBef>
              <a:buClr>
                <a:srgbClr val="0BD0D9"/>
              </a:buClr>
              <a:buSzPct val="95000"/>
              <a:buFont typeface="Wingdings" pitchFamily="2" charset="2"/>
              <a:buChar char="§"/>
            </a:pPr>
            <a:r>
              <a:rPr lang="ar-EG" sz="3200" b="1" dirty="0">
                <a:solidFill>
                  <a:prstClr val="black"/>
                </a:solidFill>
              </a:rPr>
              <a:t>المقصود بالرياح الدائمة.</a:t>
            </a:r>
          </a:p>
          <a:p>
            <a:pPr lvl="0" algn="just">
              <a:spcBef>
                <a:spcPct val="20000"/>
              </a:spcBef>
              <a:buClr>
                <a:srgbClr val="0BD0D9"/>
              </a:buClr>
              <a:buSzPct val="95000"/>
            </a:pPr>
            <a:r>
              <a:rPr lang="ar-EG" sz="3200" b="1" dirty="0">
                <a:solidFill>
                  <a:prstClr val="black"/>
                </a:solidFill>
              </a:rPr>
              <a:t>   </a:t>
            </a:r>
            <a:r>
              <a:rPr lang="ar-EG" sz="3200" dirty="0">
                <a:solidFill>
                  <a:prstClr val="black"/>
                </a:solidFill>
              </a:rPr>
              <a:t>هو مصطلح يطلق على الرياح التجارية والعكسية والقطبية وذلك بسبب دوام هبوبها طول السنة تقريباً بين نطاقات الضغط العامة على سطح الأرض.</a:t>
            </a:r>
          </a:p>
        </p:txBody>
      </p:sp>
    </p:spTree>
    <p:extLst>
      <p:ext uri="{BB962C8B-B14F-4D97-AF65-F5344CB8AC3E}">
        <p14:creationId xmlns:p14="http://schemas.microsoft.com/office/powerpoint/2010/main" val="1190878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9591" y="620688"/>
            <a:ext cx="8424936" cy="5410712"/>
          </a:xfrm>
          <a:prstGeom prst="rect">
            <a:avLst/>
          </a:prstGeom>
        </p:spPr>
        <p:txBody>
          <a:bodyPr wrap="square">
            <a:spAutoFit/>
          </a:bodyPr>
          <a:lstStyle/>
          <a:p>
            <a:pPr marL="274320" lvl="0" indent="-274320" algn="just">
              <a:spcBef>
                <a:spcPct val="20000"/>
              </a:spcBef>
              <a:buClr>
                <a:srgbClr val="0BD0D9"/>
              </a:buClr>
              <a:buSzPct val="95000"/>
              <a:buFont typeface="Wingdings" pitchFamily="2" charset="2"/>
              <a:buChar char="§"/>
            </a:pPr>
            <a:r>
              <a:rPr lang="ar-EG" sz="3200" b="1" dirty="0">
                <a:solidFill>
                  <a:prstClr val="black"/>
                </a:solidFill>
              </a:rPr>
              <a:t>أنواع الرياح الدائمة.</a:t>
            </a:r>
          </a:p>
          <a:p>
            <a:pPr marL="274320" lvl="0" indent="-274320" algn="just">
              <a:spcBef>
                <a:spcPct val="20000"/>
              </a:spcBef>
              <a:buClr>
                <a:srgbClr val="0BD0D9"/>
              </a:buClr>
              <a:buSzPct val="95000"/>
              <a:buFont typeface="Wingdings" pitchFamily="2" charset="2"/>
              <a:buChar char="Ø"/>
            </a:pPr>
            <a:r>
              <a:rPr lang="ar-EG" sz="3200" b="1" dirty="0">
                <a:solidFill>
                  <a:prstClr val="black"/>
                </a:solidFill>
              </a:rPr>
              <a:t>الرياح التجارية .</a:t>
            </a:r>
          </a:p>
          <a:p>
            <a:pPr marL="274320" lvl="0" indent="-274320" algn="just">
              <a:spcBef>
                <a:spcPct val="20000"/>
              </a:spcBef>
              <a:buClr>
                <a:srgbClr val="0BD0D9"/>
              </a:buClr>
              <a:buSzPct val="95000"/>
              <a:buFont typeface="Arial" pitchFamily="34" charset="0"/>
              <a:buChar char="•"/>
            </a:pPr>
            <a:r>
              <a:rPr lang="ar-EG" sz="3200" dirty="0">
                <a:solidFill>
                  <a:prstClr val="black"/>
                </a:solidFill>
              </a:rPr>
              <a:t>تهب الرياح التجارية من منطقتي الضغط المرتفع المداري في نصف الكرة الشمالي والجنوبي إلى منطقة الضغط المنخفض الإستوائي.</a:t>
            </a:r>
          </a:p>
          <a:p>
            <a:pPr marL="274320" lvl="0" indent="-274320" algn="just">
              <a:spcBef>
                <a:spcPct val="20000"/>
              </a:spcBef>
              <a:buClr>
                <a:srgbClr val="0BD0D9"/>
              </a:buClr>
              <a:buSzPct val="95000"/>
              <a:buFont typeface="Wingdings 2"/>
              <a:buChar char=""/>
            </a:pPr>
            <a:r>
              <a:rPr lang="ar-EG" sz="3200" dirty="0">
                <a:solidFill>
                  <a:prstClr val="black"/>
                </a:solidFill>
              </a:rPr>
              <a:t>يكون اتجاهها شمالي شرقي في نصف الكرة الشمالي، وجنوبي شرقي في نصف الكرة الجنوبي.</a:t>
            </a:r>
          </a:p>
          <a:p>
            <a:pPr marL="274320" lvl="0" indent="-274320" algn="just">
              <a:spcBef>
                <a:spcPct val="20000"/>
              </a:spcBef>
              <a:buClr>
                <a:srgbClr val="0BD0D9"/>
              </a:buClr>
              <a:buSzPct val="95000"/>
              <a:buFont typeface="Wingdings 2"/>
              <a:buChar char=""/>
            </a:pPr>
            <a:r>
              <a:rPr lang="ar-EG" sz="3200" dirty="0">
                <a:solidFill>
                  <a:prstClr val="black"/>
                </a:solidFill>
              </a:rPr>
              <a:t>كلما اقتربت الرياح التجارية من الدائرة الإستوائية قلت درجة انحرافها حتي يصبح اتجاهها فوق الدائرة الإستوائية من الشمال إلي الجنوب مباشرة أو من الجنوب إلى الشمال.</a:t>
            </a:r>
          </a:p>
        </p:txBody>
      </p:sp>
    </p:spTree>
    <p:extLst>
      <p:ext uri="{BB962C8B-B14F-4D97-AF65-F5344CB8AC3E}">
        <p14:creationId xmlns:p14="http://schemas.microsoft.com/office/powerpoint/2010/main" val="3617519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20688"/>
            <a:ext cx="7920880" cy="5312223"/>
          </a:xfrm>
          <a:prstGeom prst="rect">
            <a:avLst/>
          </a:prstGeom>
        </p:spPr>
        <p:txBody>
          <a:bodyPr wrap="square">
            <a:spAutoFit/>
          </a:bodyPr>
          <a:lstStyle/>
          <a:p>
            <a:pPr marL="274320" lvl="0" indent="-274320" algn="just">
              <a:spcBef>
                <a:spcPct val="20000"/>
              </a:spcBef>
              <a:buClr>
                <a:srgbClr val="0BD0D9"/>
              </a:buClr>
              <a:buSzPct val="95000"/>
              <a:buFont typeface="Wingdings 2"/>
              <a:buChar char=""/>
            </a:pPr>
            <a:r>
              <a:rPr lang="ar-EG" sz="3200" b="1" dirty="0">
                <a:solidFill>
                  <a:prstClr val="black"/>
                </a:solidFill>
              </a:rPr>
              <a:t>خصائص الرياح التجارية.</a:t>
            </a:r>
          </a:p>
          <a:p>
            <a:pPr marL="274320" lvl="0" indent="-274320" algn="just">
              <a:spcBef>
                <a:spcPct val="20000"/>
              </a:spcBef>
              <a:buClr>
                <a:srgbClr val="0BD0D9"/>
              </a:buClr>
              <a:buSzPct val="95000"/>
              <a:buFont typeface="Arial" pitchFamily="34" charset="0"/>
              <a:buChar char="•"/>
            </a:pPr>
            <a:r>
              <a:rPr lang="ar-EG" sz="3200" dirty="0">
                <a:solidFill>
                  <a:prstClr val="black"/>
                </a:solidFill>
              </a:rPr>
              <a:t>اعتدال سرعتها وقلة تغير اتجاهها .</a:t>
            </a:r>
          </a:p>
          <a:p>
            <a:pPr marL="274320" lvl="0" indent="-274320" algn="just">
              <a:spcBef>
                <a:spcPct val="20000"/>
              </a:spcBef>
              <a:buClr>
                <a:srgbClr val="0BD0D9"/>
              </a:buClr>
              <a:buSzPct val="95000"/>
              <a:buFont typeface="Arial" pitchFamily="34" charset="0"/>
              <a:buChar char="•"/>
            </a:pPr>
            <a:r>
              <a:rPr lang="ar-EG" sz="3200" dirty="0">
                <a:solidFill>
                  <a:prstClr val="black"/>
                </a:solidFill>
              </a:rPr>
              <a:t>تعمل الرياح التجارية على تلطيف درجة حرارة الجهات التي تهب عليها، لأنها تنتقل من جهات أقل في درجة الحرارة إلى جهات شديدة الحرارة.</a:t>
            </a:r>
          </a:p>
          <a:p>
            <a:pPr marL="274320" lvl="0" indent="-274320" algn="just">
              <a:spcBef>
                <a:spcPct val="20000"/>
              </a:spcBef>
              <a:buClr>
                <a:srgbClr val="0BD0D9"/>
              </a:buClr>
              <a:buSzPct val="95000"/>
              <a:buFont typeface="Wingdings 2"/>
              <a:buChar char=""/>
            </a:pPr>
            <a:r>
              <a:rPr lang="ar-EG" sz="3200" dirty="0">
                <a:solidFill>
                  <a:prstClr val="black"/>
                </a:solidFill>
              </a:rPr>
              <a:t>إذا عبرت الرياح التجارية فوق مسطحات مائية فإنها تتشبع ببخار الماء،وإذا اعترضتها كتل جبلية فإنها تسقط عليها أمطار غزيرة وذلك في شرق القارات، بينما تصل جافة إلى غرب القارات ، مما يفسر وجود معظم صحاري العالم في نطاق هبوب الرياح التجارية في غرب القارات.</a:t>
            </a:r>
          </a:p>
        </p:txBody>
      </p:sp>
    </p:spTree>
    <p:extLst>
      <p:ext uri="{BB962C8B-B14F-4D97-AF65-F5344CB8AC3E}">
        <p14:creationId xmlns:p14="http://schemas.microsoft.com/office/powerpoint/2010/main" val="1580696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20688"/>
            <a:ext cx="8352928" cy="5410712"/>
          </a:xfrm>
          <a:prstGeom prst="rect">
            <a:avLst/>
          </a:prstGeom>
        </p:spPr>
        <p:txBody>
          <a:bodyPr wrap="square">
            <a:spAutoFit/>
          </a:bodyPr>
          <a:lstStyle/>
          <a:p>
            <a:pPr marL="274320" lvl="0" indent="-274320" algn="just">
              <a:spcBef>
                <a:spcPct val="20000"/>
              </a:spcBef>
              <a:buClr>
                <a:srgbClr val="0BD0D9"/>
              </a:buClr>
              <a:buSzPct val="95000"/>
              <a:buFont typeface="Wingdings" pitchFamily="2" charset="2"/>
              <a:buChar char="Ø"/>
            </a:pPr>
            <a:r>
              <a:rPr lang="ar-EG" sz="3200" b="1" dirty="0">
                <a:solidFill>
                  <a:prstClr val="black"/>
                </a:solidFill>
              </a:rPr>
              <a:t>الرياح العكسية (الغربية).</a:t>
            </a:r>
          </a:p>
          <a:p>
            <a:pPr marL="274320" lvl="0" indent="-274320" algn="just">
              <a:spcBef>
                <a:spcPct val="20000"/>
              </a:spcBef>
              <a:buClr>
                <a:srgbClr val="0BD0D9"/>
              </a:buClr>
              <a:buSzPct val="95000"/>
              <a:buFont typeface="Arial" pitchFamily="34" charset="0"/>
              <a:buChar char="•"/>
            </a:pPr>
            <a:r>
              <a:rPr lang="ar-EG" sz="3200" dirty="0">
                <a:solidFill>
                  <a:prstClr val="black"/>
                </a:solidFill>
              </a:rPr>
              <a:t>تهب الرياح العكسية في المنطقة المعتدلة بين دائرتي عرض 35 و 60 درجة شمالاً وجنوباً مندفعة من منطقة الضغط المرتفع دون المداري إلى منطقة الضغط المنخفض دون القطبي.</a:t>
            </a:r>
          </a:p>
          <a:p>
            <a:pPr marL="274320" lvl="0" indent="-274320" algn="just">
              <a:spcBef>
                <a:spcPct val="20000"/>
              </a:spcBef>
              <a:buClr>
                <a:srgbClr val="0BD0D9"/>
              </a:buClr>
              <a:buSzPct val="95000"/>
              <a:buFont typeface="Wingdings 2"/>
              <a:buChar char=""/>
            </a:pPr>
            <a:r>
              <a:rPr lang="ar-EG" sz="3200" dirty="0">
                <a:solidFill>
                  <a:prstClr val="black"/>
                </a:solidFill>
              </a:rPr>
              <a:t>يكون اتجاهها جنوبية غربية في نصف الكرة الشمالي، وشمالية غربية في نصف الكرة الجنوبي.</a:t>
            </a:r>
          </a:p>
          <a:p>
            <a:pPr marL="274320" lvl="0" indent="-274320" algn="just">
              <a:spcBef>
                <a:spcPct val="20000"/>
              </a:spcBef>
              <a:buClr>
                <a:srgbClr val="0BD0D9"/>
              </a:buClr>
              <a:buSzPct val="95000"/>
              <a:buFont typeface="Wingdings 2"/>
              <a:buChar char=""/>
            </a:pPr>
            <a:r>
              <a:rPr lang="ar-EG" sz="3200" b="1" dirty="0">
                <a:solidFill>
                  <a:prstClr val="black"/>
                </a:solidFill>
              </a:rPr>
              <a:t>خصائص الرياح العكسية.</a:t>
            </a:r>
          </a:p>
          <a:p>
            <a:pPr marL="274320" lvl="0" indent="-274320" algn="just">
              <a:spcBef>
                <a:spcPct val="20000"/>
              </a:spcBef>
              <a:buClr>
                <a:srgbClr val="0BD0D9"/>
              </a:buClr>
              <a:buSzPct val="95000"/>
              <a:buFont typeface="Arial" pitchFamily="34" charset="0"/>
              <a:buChar char="•"/>
            </a:pPr>
            <a:r>
              <a:rPr lang="ar-EG" sz="3200" dirty="0">
                <a:solidFill>
                  <a:prstClr val="black"/>
                </a:solidFill>
              </a:rPr>
              <a:t>تعمل الرياح العكسية الغربية على تدفئة المناطق التي تهب عليها، لأنها أتيه من مناطق أدفئ منها نسبياً.</a:t>
            </a:r>
          </a:p>
        </p:txBody>
      </p:sp>
    </p:spTree>
    <p:extLst>
      <p:ext uri="{BB962C8B-B14F-4D97-AF65-F5344CB8AC3E}">
        <p14:creationId xmlns:p14="http://schemas.microsoft.com/office/powerpoint/2010/main" val="29833812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TotalTime>
  <Words>1037</Words>
  <Application>Microsoft Office PowerPoint</Application>
  <PresentationFormat>On-screen Show (4:3)</PresentationFormat>
  <Paragraphs>61</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Constantia</vt:lpstr>
      <vt:lpstr>Simplified Arabic</vt:lpstr>
      <vt:lpstr>Times New Roman</vt:lpstr>
      <vt:lpstr>Wingdings</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الله أكبر</dc:creator>
  <cp:lastModifiedBy>SOUQ</cp:lastModifiedBy>
  <cp:revision>9</cp:revision>
  <dcterms:created xsi:type="dcterms:W3CDTF">2018-11-10T08:34:12Z</dcterms:created>
  <dcterms:modified xsi:type="dcterms:W3CDTF">2021-01-06T06:07:10Z</dcterms:modified>
</cp:coreProperties>
</file>