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5" r:id="rId9"/>
    <p:sldId id="266" r:id="rId10"/>
    <p:sldId id="267"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D6878C2-2AC1-41E9-9C41-FF2102B1E938}" type="datetimeFigureOut">
              <a:rPr lang="ar-EG" smtClean="0"/>
              <a:t>23/05/1442</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E65FABD8-FA0A-4BA1-B631-568F16FF1337}"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6878C2-2AC1-41E9-9C41-FF2102B1E938}"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65FABD8-FA0A-4BA1-B631-568F16FF1337}"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6878C2-2AC1-41E9-9C41-FF2102B1E938}"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65FABD8-FA0A-4BA1-B631-568F16FF1337}"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6878C2-2AC1-41E9-9C41-FF2102B1E938}"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65FABD8-FA0A-4BA1-B631-568F16FF1337}"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D6878C2-2AC1-41E9-9C41-FF2102B1E938}"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65FABD8-FA0A-4BA1-B631-568F16FF1337}"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D6878C2-2AC1-41E9-9C41-FF2102B1E938}" type="datetimeFigureOut">
              <a:rPr lang="ar-EG" smtClean="0"/>
              <a:t>23/05/1442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65FABD8-FA0A-4BA1-B631-568F16FF1337}"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D6878C2-2AC1-41E9-9C41-FF2102B1E938}" type="datetimeFigureOut">
              <a:rPr lang="ar-EG" smtClean="0"/>
              <a:t>23/05/1442</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65FABD8-FA0A-4BA1-B631-568F16FF1337}"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D6878C2-2AC1-41E9-9C41-FF2102B1E938}" type="datetimeFigureOut">
              <a:rPr lang="ar-EG" smtClean="0"/>
              <a:t>23/05/1442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65FABD8-FA0A-4BA1-B631-568F16FF1337}"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878C2-2AC1-41E9-9C41-FF2102B1E938}" type="datetimeFigureOut">
              <a:rPr lang="ar-EG" smtClean="0"/>
              <a:t>23/05/1442</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65FABD8-FA0A-4BA1-B631-568F16FF1337}"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D6878C2-2AC1-41E9-9C41-FF2102B1E938}" type="datetimeFigureOut">
              <a:rPr lang="ar-EG" smtClean="0"/>
              <a:t>23/05/1442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65FABD8-FA0A-4BA1-B631-568F16FF1337}"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D6878C2-2AC1-41E9-9C41-FF2102B1E938}" type="datetimeFigureOut">
              <a:rPr lang="ar-EG" smtClean="0"/>
              <a:t>23/05/1442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077200" y="6356350"/>
            <a:ext cx="609600" cy="365125"/>
          </a:xfrm>
        </p:spPr>
        <p:txBody>
          <a:bodyPr/>
          <a:lstStyle/>
          <a:p>
            <a:fld id="{E65FABD8-FA0A-4BA1-B631-568F16FF1337}" type="slidenum">
              <a:rPr lang="ar-EG" smtClean="0"/>
              <a:t>‹#›</a:t>
            </a:fld>
            <a:endParaRPr lang="ar-E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6878C2-2AC1-41E9-9C41-FF2102B1E938}" type="datetimeFigureOut">
              <a:rPr lang="ar-EG" smtClean="0"/>
              <a:t>23/05/1442</a:t>
            </a:fld>
            <a:endParaRPr lang="ar-E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65FABD8-FA0A-4BA1-B631-568F16FF1337}" type="slidenum">
              <a:rPr lang="ar-EG" smtClean="0"/>
              <a:t>‹#›</a:t>
            </a:fld>
            <a:endParaRPr lang="ar-E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836712"/>
            <a:ext cx="8352928" cy="5386090"/>
          </a:xfrm>
          <a:prstGeom prst="rect">
            <a:avLst/>
          </a:prstGeom>
          <a:noFill/>
        </p:spPr>
        <p:txBody>
          <a:bodyPr wrap="square" rtlCol="1">
            <a:spAutoFit/>
          </a:bodyPr>
          <a:lstStyle/>
          <a:p>
            <a:pPr lvl="0"/>
            <a:r>
              <a:rPr lang="ar-EG" sz="3200" dirty="0">
                <a:solidFill>
                  <a:srgbClr val="C00000"/>
                </a:solidFill>
                <a:latin typeface="Simplified Arabic" pitchFamily="18" charset="-78"/>
                <a:cs typeface="Simplified Arabic" pitchFamily="18" charset="-78"/>
              </a:rPr>
              <a:t>أولاً: الحرارة أهم عنصر مناخي.</a:t>
            </a:r>
          </a:p>
          <a:p>
            <a:pPr marL="457200" lvl="0" indent="-457200">
              <a:buFont typeface="Wingdings" pitchFamily="2" charset="2"/>
              <a:buChar char="v"/>
            </a:pPr>
            <a:r>
              <a:rPr lang="ar-EG" sz="2800" dirty="0">
                <a:solidFill>
                  <a:prstClr val="black"/>
                </a:solidFill>
                <a:latin typeface="Simplified Arabic" pitchFamily="18" charset="-78"/>
                <a:cs typeface="Simplified Arabic" pitchFamily="18" charset="-78"/>
              </a:rPr>
              <a:t>بسبب تأثيرها على توزيع الحياة الحيوانية والنباتية على سطح الأرض.</a:t>
            </a:r>
          </a:p>
          <a:p>
            <a:pPr marL="457200" lvl="0" indent="-457200">
              <a:buFont typeface="Wingdings" pitchFamily="2" charset="2"/>
              <a:buChar char="v"/>
            </a:pPr>
            <a:r>
              <a:rPr lang="ar-EG" sz="2800" dirty="0">
                <a:solidFill>
                  <a:prstClr val="black"/>
                </a:solidFill>
                <a:latin typeface="Simplified Arabic" pitchFamily="18" charset="-78"/>
                <a:cs typeface="Simplified Arabic" pitchFamily="18" charset="-78"/>
              </a:rPr>
              <a:t>كما أنها تتحكم في عناصر المناخ الأخرى.</a:t>
            </a:r>
          </a:p>
          <a:p>
            <a:pPr marL="457200" lvl="0" indent="-457200">
              <a:buFont typeface="Wingdings" pitchFamily="2" charset="2"/>
              <a:buChar char="v"/>
            </a:pPr>
            <a:r>
              <a:rPr lang="ar-EG" sz="2800" dirty="0">
                <a:latin typeface="Times New Roman"/>
                <a:ea typeface="Times New Roman"/>
                <a:cs typeface="Simplified Arabic"/>
              </a:rPr>
              <a:t>و</a:t>
            </a:r>
            <a:r>
              <a:rPr lang="ar-EG" sz="2800" dirty="0">
                <a:effectLst/>
                <a:latin typeface="Times New Roman"/>
                <a:ea typeface="Times New Roman"/>
                <a:cs typeface="Simplified Arabic"/>
              </a:rPr>
              <a:t>تؤثر تأثيراً مباشراً على أنشطة الإنسان وملبسة ومسكنة وغذائه.</a:t>
            </a:r>
          </a:p>
          <a:p>
            <a:pPr lvl="0"/>
            <a:r>
              <a:rPr lang="ar-EG" sz="3200" dirty="0">
                <a:solidFill>
                  <a:srgbClr val="C00000"/>
                </a:solidFill>
                <a:latin typeface="Simplified Arabic" pitchFamily="18" charset="-78"/>
                <a:cs typeface="Simplified Arabic" pitchFamily="18" charset="-78"/>
              </a:rPr>
              <a:t>ثانياً: مصادر حرارة الجو.</a:t>
            </a:r>
          </a:p>
          <a:p>
            <a:pPr marL="457200" lvl="0" indent="-457200">
              <a:buFont typeface="Wingdings" pitchFamily="2" charset="2"/>
              <a:buChar char="v"/>
            </a:pPr>
            <a:r>
              <a:rPr lang="ar-EG" sz="2800" dirty="0">
                <a:solidFill>
                  <a:prstClr val="black"/>
                </a:solidFill>
                <a:latin typeface="Simplified Arabic" pitchFamily="18" charset="-78"/>
                <a:cs typeface="Simplified Arabic" pitchFamily="18" charset="-78"/>
              </a:rPr>
              <a:t>الإشعاع </a:t>
            </a:r>
            <a:r>
              <a:rPr lang="en-US" sz="2800" dirty="0">
                <a:solidFill>
                  <a:prstClr val="black"/>
                </a:solidFill>
                <a:latin typeface="Simplified Arabic" pitchFamily="18" charset="-78"/>
                <a:cs typeface="Simplified Arabic" pitchFamily="18" charset="-78"/>
              </a:rPr>
              <a:t>Radiation</a:t>
            </a:r>
            <a:r>
              <a:rPr lang="ar-EG" sz="2800" dirty="0">
                <a:solidFill>
                  <a:prstClr val="black"/>
                </a:solidFill>
                <a:latin typeface="Simplified Arabic" pitchFamily="18" charset="-78"/>
                <a:cs typeface="Simplified Arabic" pitchFamily="18" charset="-78"/>
              </a:rPr>
              <a:t>.</a:t>
            </a:r>
          </a:p>
          <a:p>
            <a:pPr marL="457200" lvl="0" indent="-457200" algn="justLow">
              <a:buFont typeface="Wingdings" pitchFamily="2" charset="2"/>
              <a:buChar char="v"/>
              <a:tabLst>
                <a:tab pos="476250" algn="l"/>
              </a:tabLst>
            </a:pPr>
            <a:r>
              <a:rPr lang="ar-EG" sz="2800" dirty="0">
                <a:effectLst/>
                <a:latin typeface="Times New Roman"/>
                <a:ea typeface="Times New Roman"/>
                <a:cs typeface="Simplified Arabic"/>
              </a:rPr>
              <a:t>التوصيل </a:t>
            </a:r>
            <a:r>
              <a:rPr lang="en-US" sz="2800" dirty="0">
                <a:effectLst/>
                <a:latin typeface="Times New Roman"/>
                <a:ea typeface="Times New Roman"/>
                <a:cs typeface="Simplified Arabic"/>
              </a:rPr>
              <a:t>Conduction </a:t>
            </a:r>
            <a:r>
              <a:rPr lang="ar-EG" sz="2800" dirty="0">
                <a:effectLst/>
                <a:latin typeface="Times New Roman"/>
                <a:ea typeface="Times New Roman"/>
                <a:cs typeface="Simplified Arabic"/>
              </a:rPr>
              <a:t>.</a:t>
            </a:r>
            <a:endParaRPr lang="en-US" sz="2400" dirty="0">
              <a:effectLst/>
              <a:latin typeface="Times New Roman"/>
              <a:ea typeface="Times New Roman"/>
            </a:endParaRPr>
          </a:p>
          <a:p>
            <a:pPr marL="457200" indent="-457200">
              <a:buFont typeface="Wingdings" pitchFamily="2" charset="2"/>
              <a:buChar char="v"/>
            </a:pPr>
            <a:r>
              <a:rPr lang="ar-EG" sz="2800" dirty="0">
                <a:effectLst/>
                <a:latin typeface="Times New Roman"/>
                <a:ea typeface="Times New Roman"/>
                <a:cs typeface="Simplified Arabic"/>
              </a:rPr>
              <a:t>الحمل </a:t>
            </a:r>
            <a:r>
              <a:rPr lang="en-US" sz="2800" dirty="0">
                <a:effectLst/>
                <a:latin typeface="Times New Roman"/>
                <a:ea typeface="Times New Roman"/>
                <a:cs typeface="Simplified Arabic"/>
              </a:rPr>
              <a:t>Convection</a:t>
            </a:r>
            <a:r>
              <a:rPr lang="en-US" sz="2800" dirty="0">
                <a:effectLst/>
                <a:latin typeface="Simplified Arabic"/>
                <a:ea typeface="Times New Roman"/>
              </a:rPr>
              <a:t> </a:t>
            </a:r>
            <a:r>
              <a:rPr lang="ar-EG" sz="2800" dirty="0">
                <a:effectLst/>
                <a:latin typeface="Simplified Arabic"/>
                <a:ea typeface="Times New Roman"/>
              </a:rPr>
              <a:t>.</a:t>
            </a:r>
            <a:endParaRPr lang="ar-EG" sz="2800" dirty="0">
              <a:solidFill>
                <a:prstClr val="black"/>
              </a:solidFill>
              <a:latin typeface="Simplified Arabic" pitchFamily="18" charset="-78"/>
              <a:cs typeface="Simplified Arabic" pitchFamily="18" charset="-78"/>
            </a:endParaRPr>
          </a:p>
          <a:p>
            <a:pPr marL="457200" lvl="0" indent="-457200" algn="justLow">
              <a:buFont typeface="Wingdings" pitchFamily="2" charset="2"/>
              <a:buChar char="v"/>
              <a:tabLst>
                <a:tab pos="476250" algn="l"/>
              </a:tabLst>
            </a:pPr>
            <a:r>
              <a:rPr lang="ar-EG" sz="2800" dirty="0">
                <a:effectLst/>
                <a:latin typeface="Times New Roman"/>
                <a:ea typeface="Times New Roman"/>
                <a:cs typeface="Simplified Arabic"/>
              </a:rPr>
              <a:t>الحرارة الكامنة </a:t>
            </a:r>
            <a:r>
              <a:rPr lang="en-US" sz="2800" dirty="0">
                <a:effectLst/>
                <a:latin typeface="Times New Roman"/>
                <a:ea typeface="Times New Roman"/>
                <a:cs typeface="Simplified Arabic"/>
              </a:rPr>
              <a:t>Latent heat</a:t>
            </a:r>
            <a:r>
              <a:rPr lang="en-US" sz="2800" dirty="0">
                <a:effectLst/>
                <a:latin typeface="Simplified Arabic"/>
                <a:ea typeface="Times New Roman"/>
              </a:rPr>
              <a:t> </a:t>
            </a:r>
            <a:endParaRPr lang="en-US" sz="2400" dirty="0">
              <a:effectLst/>
              <a:latin typeface="Times New Roman"/>
              <a:ea typeface="Times New Roman"/>
            </a:endParaRPr>
          </a:p>
          <a:p>
            <a:pPr marL="457200" lvl="0" indent="-457200" algn="justLow">
              <a:buFont typeface="Wingdings" pitchFamily="2" charset="2"/>
              <a:buChar char="v"/>
              <a:tabLst>
                <a:tab pos="476250" algn="l"/>
              </a:tabLst>
            </a:pPr>
            <a:r>
              <a:rPr lang="ar-EG" sz="2800" dirty="0">
                <a:effectLst/>
                <a:latin typeface="Times New Roman"/>
                <a:ea typeface="Times New Roman"/>
                <a:cs typeface="Simplified Arabic"/>
              </a:rPr>
              <a:t>التسخين الذاتي للهواء </a:t>
            </a:r>
            <a:r>
              <a:rPr lang="en-US" sz="2800" dirty="0">
                <a:effectLst/>
                <a:latin typeface="Times New Roman"/>
                <a:ea typeface="Times New Roman"/>
                <a:cs typeface="Simplified Arabic"/>
              </a:rPr>
              <a:t>Adiabatic heating of the atmosphere</a:t>
            </a:r>
            <a:r>
              <a:rPr lang="en-US" sz="2800" dirty="0">
                <a:effectLst/>
                <a:latin typeface="Simplified Arabic"/>
                <a:ea typeface="Times New Roman"/>
              </a:rPr>
              <a:t> </a:t>
            </a:r>
            <a:endParaRPr lang="en-US" sz="2400" dirty="0">
              <a:effectLst/>
              <a:latin typeface="Times New Roman"/>
              <a:ea typeface="Times New Roman"/>
            </a:endParaRPr>
          </a:p>
          <a:p>
            <a:pPr marL="457200" lvl="0" indent="-457200" algn="justLow">
              <a:buFont typeface="Wingdings" pitchFamily="2" charset="2"/>
              <a:buChar char="v"/>
              <a:tabLst>
                <a:tab pos="476250" algn="l"/>
              </a:tabLst>
            </a:pPr>
            <a:r>
              <a:rPr lang="ar-EG" sz="2800" dirty="0">
                <a:effectLst/>
                <a:latin typeface="Times New Roman"/>
                <a:ea typeface="Times New Roman"/>
                <a:cs typeface="Simplified Arabic"/>
              </a:rPr>
              <a:t>نقل الرياح للحرارة. </a:t>
            </a:r>
            <a:r>
              <a:rPr lang="en-US" sz="2800" dirty="0" err="1">
                <a:effectLst/>
                <a:latin typeface="Times New Roman"/>
                <a:ea typeface="Times New Roman"/>
                <a:cs typeface="Simplified Arabic"/>
              </a:rPr>
              <a:t>Advectio</a:t>
            </a:r>
            <a:r>
              <a:rPr lang="en-US" sz="2800" dirty="0">
                <a:effectLst/>
                <a:latin typeface="Times New Roman"/>
                <a:ea typeface="Times New Roman"/>
                <a:cs typeface="Simplified Arabic"/>
              </a:rPr>
              <a:t> </a:t>
            </a:r>
            <a:endParaRPr lang="en-US" sz="2400" dirty="0">
              <a:effectLst/>
              <a:latin typeface="Times New Roman"/>
              <a:ea typeface="Times New Roman"/>
            </a:endParaRPr>
          </a:p>
          <a:p>
            <a:pPr marL="457200" lvl="0" indent="-457200">
              <a:buFont typeface="Wingdings" pitchFamily="2" charset="2"/>
              <a:buChar char="v"/>
            </a:pPr>
            <a:endParaRPr lang="ar-EG" sz="2800" dirty="0">
              <a:solidFill>
                <a:prstClr val="black"/>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567637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1518141"/>
            <a:ext cx="6768752" cy="3539430"/>
          </a:xfrm>
          <a:prstGeom prst="rect">
            <a:avLst/>
          </a:prstGeom>
          <a:noFill/>
        </p:spPr>
        <p:txBody>
          <a:bodyPr wrap="square" rtlCol="1">
            <a:spAutoFit/>
          </a:bodyPr>
          <a:lstStyle/>
          <a:p>
            <a:pPr marL="473710" indent="-457200" algn="just">
              <a:buFont typeface="Wingdings" pitchFamily="2" charset="2"/>
              <a:buChar char="v"/>
            </a:pPr>
            <a:r>
              <a:rPr lang="ar-EG" sz="2800" b="1" dirty="0">
                <a:effectLst/>
                <a:latin typeface="Times New Roman"/>
                <a:ea typeface="Times New Roman"/>
                <a:cs typeface="Simplified Arabic"/>
              </a:rPr>
              <a:t>نقل الرياح للحرارة.</a:t>
            </a:r>
            <a:endParaRPr lang="en-US" sz="2800" b="1" dirty="0">
              <a:effectLst/>
              <a:latin typeface="Times New Roman"/>
              <a:ea typeface="Times New Roman"/>
            </a:endParaRPr>
          </a:p>
          <a:p>
            <a:pPr marL="16510"/>
            <a:r>
              <a:rPr lang="ar-EG" sz="2800" dirty="0">
                <a:effectLst/>
                <a:latin typeface="Times New Roman"/>
                <a:ea typeface="Times New Roman"/>
                <a:cs typeface="Simplified Arabic"/>
              </a:rPr>
              <a:t>     </a:t>
            </a:r>
            <a:endParaRPr lang="en-US" sz="2800" dirty="0">
              <a:effectLst/>
              <a:latin typeface="Times New Roman"/>
              <a:ea typeface="Times New Roman"/>
            </a:endParaRPr>
          </a:p>
          <a:p>
            <a:pPr marL="16510" algn="just"/>
            <a:r>
              <a:rPr lang="ar-EG" sz="2800" dirty="0">
                <a:effectLst/>
                <a:latin typeface="Times New Roman"/>
                <a:ea typeface="Times New Roman"/>
                <a:cs typeface="Simplified Arabic"/>
              </a:rPr>
              <a:t>    قد تقوم الرياح بنقل كتل هوائية باردة فتؤدي إلى انخفاض درجة الحرارة ، وقد تقوم بنقل كتل هوائية ساخنة فتؤدي إلى ارتفاع درجة حرارة المكان ، ويحدث ذلك بشكل واضح في المناطق المعتدلة والباردة حيث يكثر تعاقب الكتل الهوائية ذات الخصائص الحرارية المختلفة . أما في المناطق المدارية فان تأثير هذا العامل يكون محدود للغاية . </a:t>
            </a:r>
            <a:endParaRPr lang="en-US" sz="2800" dirty="0">
              <a:effectLst/>
              <a:latin typeface="Times New Roman"/>
              <a:ea typeface="Times New Roman"/>
            </a:endParaRPr>
          </a:p>
        </p:txBody>
      </p:sp>
    </p:spTree>
    <p:extLst>
      <p:ext uri="{BB962C8B-B14F-4D97-AF65-F5344CB8AC3E}">
        <p14:creationId xmlns:p14="http://schemas.microsoft.com/office/powerpoint/2010/main" val="1740895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2912"/>
            <a:ext cx="8568952" cy="5262979"/>
          </a:xfrm>
          <a:prstGeom prst="rect">
            <a:avLst/>
          </a:prstGeom>
          <a:noFill/>
        </p:spPr>
        <p:txBody>
          <a:bodyPr wrap="square" rtlCol="1">
            <a:spAutoFit/>
          </a:bodyPr>
          <a:lstStyle/>
          <a:p>
            <a:pPr marL="457200" lvl="0" indent="-457200" algn="just">
              <a:buFont typeface="Wingdings" pitchFamily="2" charset="2"/>
              <a:buChar char="v"/>
              <a:tabLst>
                <a:tab pos="476250" algn="l"/>
              </a:tabLst>
            </a:pPr>
            <a:r>
              <a:rPr lang="ar-EG" sz="2800" b="1" dirty="0">
                <a:effectLst/>
                <a:latin typeface="Times New Roman"/>
                <a:ea typeface="Times New Roman"/>
                <a:cs typeface="Simplified Arabic"/>
              </a:rPr>
              <a:t>الإشعاع</a:t>
            </a:r>
            <a:r>
              <a:rPr lang="ar-EG" sz="2800" dirty="0">
                <a:effectLst/>
                <a:latin typeface="Times New Roman"/>
                <a:ea typeface="Times New Roman"/>
                <a:cs typeface="Simplified Arabic"/>
              </a:rPr>
              <a:t>.</a:t>
            </a:r>
          </a:p>
          <a:p>
            <a:pPr marL="457200" lvl="0" indent="-457200" algn="just">
              <a:buFont typeface="Wingdings" pitchFamily="2" charset="2"/>
              <a:buChar char="q"/>
              <a:tabLst>
                <a:tab pos="476250" algn="l"/>
              </a:tabLst>
            </a:pPr>
            <a:r>
              <a:rPr lang="ar-EG" sz="2800" b="1" dirty="0">
                <a:effectLst/>
                <a:latin typeface="Times New Roman"/>
                <a:ea typeface="Times New Roman"/>
                <a:cs typeface="Simplified Arabic"/>
              </a:rPr>
              <a:t> </a:t>
            </a:r>
            <a:r>
              <a:rPr lang="ar-EG" sz="2800" dirty="0">
                <a:effectLst/>
                <a:latin typeface="Times New Roman"/>
                <a:ea typeface="Times New Roman"/>
                <a:cs typeface="Simplified Arabic"/>
              </a:rPr>
              <a:t> يقصد بالإشعاع هنا الإشعاع الشمسي </a:t>
            </a:r>
            <a:r>
              <a:rPr lang="en-US" sz="2800" dirty="0" err="1">
                <a:effectLst/>
                <a:latin typeface="Times New Roman"/>
                <a:ea typeface="Times New Roman"/>
                <a:cs typeface="Simplified Arabic"/>
              </a:rPr>
              <a:t>Lnsolation</a:t>
            </a:r>
            <a:r>
              <a:rPr lang="en-US" sz="2800" dirty="0">
                <a:effectLst/>
                <a:latin typeface="Simplified Arabic"/>
                <a:ea typeface="Times New Roman"/>
              </a:rPr>
              <a:t> </a:t>
            </a:r>
            <a:r>
              <a:rPr lang="ar-EG" sz="2800" dirty="0">
                <a:effectLst/>
                <a:latin typeface="Simplified Arabic"/>
                <a:ea typeface="Times New Roman"/>
              </a:rPr>
              <a:t> و الإشعاع الأرضي </a:t>
            </a:r>
            <a:r>
              <a:rPr lang="en-US" sz="2800" dirty="0">
                <a:effectLst/>
                <a:latin typeface="Times New Roman"/>
                <a:ea typeface="Times New Roman"/>
                <a:cs typeface="Simplified Arabic"/>
              </a:rPr>
              <a:t>Terrestrial Radiation</a:t>
            </a:r>
            <a:r>
              <a:rPr lang="en-US" sz="2800" dirty="0">
                <a:effectLst/>
                <a:latin typeface="Simplified Arabic"/>
                <a:ea typeface="Times New Roman"/>
              </a:rPr>
              <a:t> </a:t>
            </a:r>
            <a:r>
              <a:rPr lang="ar-EG" sz="2800" dirty="0">
                <a:effectLst/>
                <a:latin typeface="Simplified Arabic"/>
                <a:ea typeface="Times New Roman"/>
              </a:rPr>
              <a:t>.</a:t>
            </a:r>
          </a:p>
          <a:p>
            <a:pPr marL="457200" lvl="0" indent="-457200" algn="just">
              <a:buFont typeface="Wingdings" pitchFamily="2" charset="2"/>
              <a:buChar char="q"/>
              <a:tabLst>
                <a:tab pos="476250" algn="l"/>
              </a:tabLst>
            </a:pPr>
            <a:r>
              <a:rPr lang="ar-EG" sz="2800" dirty="0">
                <a:effectLst/>
                <a:latin typeface="Times New Roman"/>
                <a:ea typeface="Times New Roman"/>
                <a:cs typeface="Simplified Arabic"/>
              </a:rPr>
              <a:t>وتعد الشمس المصدر الرئيسي للحرارة الجوية وحرارة سطح الأرض.</a:t>
            </a:r>
          </a:p>
          <a:p>
            <a:pPr marL="457200" lvl="0" indent="-457200" algn="just">
              <a:buFont typeface="Wingdings" pitchFamily="2" charset="2"/>
              <a:buChar char="q"/>
              <a:tabLst>
                <a:tab pos="476250" algn="l"/>
              </a:tabLst>
            </a:pPr>
            <a:r>
              <a:rPr lang="ar-EG" sz="2800" dirty="0">
                <a:effectLst/>
                <a:latin typeface="Times New Roman"/>
                <a:ea typeface="Times New Roman"/>
                <a:cs typeface="Simplified Arabic"/>
              </a:rPr>
              <a:t> وتبلغ درجة حرارة الشمس عند مركزها 80 مليون درجة فهرنهيتية، وعند السطح 10.000 درجة فهرنهيتية .</a:t>
            </a:r>
          </a:p>
          <a:p>
            <a:pPr marL="457200" indent="-457200" algn="just">
              <a:buFont typeface="Wingdings" pitchFamily="2" charset="2"/>
              <a:buChar char="q"/>
            </a:pPr>
            <a:r>
              <a:rPr lang="ar-EG" sz="2800" dirty="0">
                <a:effectLst/>
                <a:latin typeface="Times New Roman"/>
                <a:ea typeface="Times New Roman"/>
                <a:cs typeface="Simplified Arabic"/>
              </a:rPr>
              <a:t>تتلقى الأرض نسبة ضئيلة من الإشعاع الشمسي يقدر بحوالي </a:t>
            </a:r>
            <a:br>
              <a:rPr lang="ar-EG" sz="2800" dirty="0">
                <a:effectLst/>
                <a:latin typeface="Times New Roman"/>
                <a:ea typeface="Times New Roman"/>
                <a:cs typeface="Simplified Arabic"/>
              </a:rPr>
            </a:br>
            <a:r>
              <a:rPr lang="ar-EG" sz="2800" dirty="0">
                <a:effectLst/>
                <a:latin typeface="Times New Roman"/>
                <a:ea typeface="Times New Roman"/>
                <a:cs typeface="Simplified Arabic"/>
              </a:rPr>
              <a:t>1: 2.000 مليون ، ويتوقف على هذا القدر الضئيل من الإشعاع الشمسي جميع مظاهر النشاط البيولوجي والطبيعي على سطح الأرض.</a:t>
            </a:r>
          </a:p>
          <a:p>
            <a:pPr marL="457200" indent="-457200" algn="just">
              <a:buFont typeface="Wingdings" pitchFamily="2" charset="2"/>
              <a:buChar char="q"/>
            </a:pPr>
            <a:r>
              <a:rPr lang="ar-EG" sz="2800" dirty="0">
                <a:effectLst/>
                <a:latin typeface="Times New Roman"/>
                <a:ea typeface="Times New Roman"/>
                <a:cs typeface="Simplified Arabic"/>
              </a:rPr>
              <a:t>وإذا اعتبرنا أن هذا القدر الضئيل من الإشعاع الشمسي يعادل 100% فان 66% منها تكون عبارة عن حرارة مكتسبة تصل إلي سطح الأرض وغلافها الجوي ، وأن 34% منها يرتد إلي الفضاء الخارجي </a:t>
            </a:r>
            <a:r>
              <a:rPr lang="ar-EG" sz="2800" dirty="0">
                <a:latin typeface="Times New Roman"/>
                <a:ea typeface="Times New Roman"/>
              </a:rPr>
              <a:t>.</a:t>
            </a:r>
            <a:endParaRPr lang="en-US" sz="2400" dirty="0">
              <a:effectLst/>
              <a:latin typeface="Times New Roman"/>
              <a:ea typeface="Times New Roman"/>
            </a:endParaRPr>
          </a:p>
        </p:txBody>
      </p:sp>
    </p:spTree>
    <p:extLst>
      <p:ext uri="{BB962C8B-B14F-4D97-AF65-F5344CB8AC3E}">
        <p14:creationId xmlns:p14="http://schemas.microsoft.com/office/powerpoint/2010/main" val="2618055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908720"/>
            <a:ext cx="8172400" cy="4401205"/>
          </a:xfrm>
          <a:prstGeom prst="rect">
            <a:avLst/>
          </a:prstGeom>
          <a:noFill/>
        </p:spPr>
        <p:txBody>
          <a:bodyPr wrap="square" rtlCol="1">
            <a:spAutoFit/>
          </a:bodyPr>
          <a:lstStyle/>
          <a:p>
            <a:pPr algn="just"/>
            <a:endParaRPr lang="ar-EG" sz="2800" dirty="0">
              <a:effectLst/>
              <a:latin typeface="Times New Roman"/>
              <a:ea typeface="Times New Roman"/>
              <a:cs typeface="Simplified Arabic"/>
            </a:endParaRPr>
          </a:p>
          <a:p>
            <a:pPr marL="457200" indent="-457200">
              <a:buFont typeface="Wingdings" pitchFamily="2" charset="2"/>
              <a:buChar char="q"/>
            </a:pPr>
            <a:r>
              <a:rPr lang="ar-EG" sz="2800" dirty="0">
                <a:effectLst/>
                <a:latin typeface="Times New Roman"/>
                <a:ea typeface="Times New Roman"/>
                <a:cs typeface="Simplified Arabic"/>
              </a:rPr>
              <a:t> ويتوقف مقدار الإشعاع الشمسي الذي يصل إلى الأرض على عدة عوامل هي : </a:t>
            </a:r>
            <a:endParaRPr lang="en-US" sz="2400" dirty="0">
              <a:effectLst/>
              <a:latin typeface="Times New Roman"/>
              <a:ea typeface="Times New Roman"/>
            </a:endParaRPr>
          </a:p>
          <a:p>
            <a:pPr marL="342900" lvl="0" indent="-342900">
              <a:buFont typeface="+mj-lt"/>
              <a:buAutoNum type="arabicPeriod"/>
              <a:tabLst>
                <a:tab pos="476250" algn="l"/>
              </a:tabLst>
            </a:pPr>
            <a:r>
              <a:rPr lang="ar-EG" sz="2800" dirty="0">
                <a:effectLst/>
                <a:latin typeface="Times New Roman"/>
                <a:ea typeface="Times New Roman"/>
                <a:cs typeface="Simplified Arabic"/>
              </a:rPr>
              <a:t>طول النهار بالنسبة لليل . </a:t>
            </a:r>
            <a:endParaRPr lang="en-US" sz="2400" dirty="0">
              <a:effectLst/>
              <a:latin typeface="Times New Roman"/>
              <a:ea typeface="Times New Roman"/>
            </a:endParaRPr>
          </a:p>
          <a:p>
            <a:pPr marL="342900" lvl="0" indent="-342900">
              <a:buFont typeface="+mj-lt"/>
              <a:buAutoNum type="arabicPeriod"/>
              <a:tabLst>
                <a:tab pos="476250" algn="l"/>
              </a:tabLst>
            </a:pPr>
            <a:r>
              <a:rPr lang="ar-EG" sz="2800" dirty="0">
                <a:effectLst/>
                <a:latin typeface="Times New Roman"/>
                <a:ea typeface="Times New Roman"/>
                <a:cs typeface="Simplified Arabic"/>
              </a:rPr>
              <a:t>مقدار عمودية الأشعة الشمسية ( شكل -  3 ) </a:t>
            </a:r>
            <a:endParaRPr lang="en-US" sz="2400" dirty="0">
              <a:effectLst/>
              <a:latin typeface="Times New Roman"/>
              <a:ea typeface="Times New Roman"/>
            </a:endParaRPr>
          </a:p>
          <a:p>
            <a:pPr marL="342900" lvl="0" indent="-342900">
              <a:buFont typeface="+mj-lt"/>
              <a:buAutoNum type="arabicPeriod"/>
              <a:tabLst>
                <a:tab pos="476250" algn="l"/>
              </a:tabLst>
            </a:pPr>
            <a:r>
              <a:rPr lang="ar-EG" sz="2800" dirty="0">
                <a:effectLst/>
                <a:latin typeface="Times New Roman"/>
                <a:ea typeface="Times New Roman"/>
                <a:cs typeface="Simplified Arabic"/>
              </a:rPr>
              <a:t>حالة الجو وصفائه وما به من سحب أو رطوبة أو غبار . </a:t>
            </a:r>
            <a:endParaRPr lang="en-US" sz="2400" dirty="0">
              <a:effectLst/>
              <a:latin typeface="Times New Roman"/>
              <a:ea typeface="Times New Roman"/>
            </a:endParaRPr>
          </a:p>
          <a:p>
            <a:pPr marL="342900" lvl="0" indent="-342900">
              <a:buFont typeface="+mj-lt"/>
              <a:buAutoNum type="arabicPeriod"/>
              <a:tabLst>
                <a:tab pos="476250" algn="l"/>
              </a:tabLst>
            </a:pPr>
            <a:r>
              <a:rPr lang="ar-EG" sz="2800" dirty="0">
                <a:effectLst/>
                <a:latin typeface="Times New Roman"/>
                <a:ea typeface="Times New Roman"/>
                <a:cs typeface="Simplified Arabic"/>
              </a:rPr>
              <a:t>طبيعة سطح الأرض ولونه </a:t>
            </a:r>
            <a:endParaRPr lang="en-US" sz="2400" dirty="0">
              <a:effectLst/>
              <a:latin typeface="Times New Roman"/>
              <a:ea typeface="Times New Roman"/>
            </a:endParaRPr>
          </a:p>
          <a:p>
            <a:pPr marL="342900" lvl="0" indent="-342900">
              <a:buFont typeface="+mj-lt"/>
              <a:buAutoNum type="arabicPeriod"/>
              <a:tabLst>
                <a:tab pos="476250" algn="l"/>
              </a:tabLst>
            </a:pPr>
            <a:r>
              <a:rPr lang="ar-EG" sz="2800" dirty="0">
                <a:effectLst/>
                <a:latin typeface="Times New Roman"/>
                <a:ea typeface="Times New Roman"/>
                <a:cs typeface="Simplified Arabic"/>
              </a:rPr>
              <a:t>التغيرات الجوية ، ولاسيما الرياح والتيارات البحرية حيث يقوم كل منها بتوزيع الإشعاع الشمسي على نطاق واسع ونقلها إلى جهات أخرى . </a:t>
            </a:r>
            <a:endParaRPr lang="en-US" sz="2400" dirty="0">
              <a:effectLst/>
              <a:latin typeface="Times New Roman"/>
              <a:ea typeface="Times New Roman"/>
            </a:endParaRPr>
          </a:p>
          <a:p>
            <a:pPr marL="457200" indent="-457200" algn="just">
              <a:buFont typeface="Wingdings" pitchFamily="2" charset="2"/>
              <a:buChar char="q"/>
            </a:pPr>
            <a:endParaRPr lang="en-US" sz="2800" dirty="0">
              <a:effectLst/>
              <a:latin typeface="Times New Roman"/>
              <a:ea typeface="Times New Roman"/>
            </a:endParaRPr>
          </a:p>
        </p:txBody>
      </p:sp>
    </p:spTree>
    <p:extLst>
      <p:ext uri="{BB962C8B-B14F-4D97-AF65-F5344CB8AC3E}">
        <p14:creationId xmlns:p14="http://schemas.microsoft.com/office/powerpoint/2010/main" val="3542711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831595"/>
            <a:ext cx="7020272" cy="4893647"/>
          </a:xfrm>
          <a:prstGeom prst="rect">
            <a:avLst/>
          </a:prstGeom>
          <a:noFill/>
        </p:spPr>
        <p:txBody>
          <a:bodyPr wrap="square" rtlCol="1">
            <a:spAutoFit/>
          </a:bodyPr>
          <a:lstStyle/>
          <a:p>
            <a:pPr marL="457200" lvl="0" indent="-457200">
              <a:buFont typeface="Wingdings" pitchFamily="2" charset="2"/>
              <a:buChar char="q"/>
            </a:pPr>
            <a:r>
              <a:rPr lang="ar-EG" sz="3200" dirty="0">
                <a:solidFill>
                  <a:srgbClr val="C00000"/>
                </a:solidFill>
                <a:latin typeface="Simplified Arabic" pitchFamily="18" charset="-78"/>
                <a:cs typeface="Simplified Arabic" pitchFamily="18" charset="-78"/>
              </a:rPr>
              <a:t>مقدار عمودية الأشعة الشمسية.</a:t>
            </a:r>
          </a:p>
          <a:p>
            <a:pPr marL="457200" lvl="0" indent="-457200" algn="just">
              <a:buFont typeface="Wingdings" pitchFamily="2" charset="2"/>
              <a:buChar char="§"/>
            </a:pPr>
            <a:r>
              <a:rPr lang="ar-EG" sz="2800" dirty="0">
                <a:solidFill>
                  <a:prstClr val="black"/>
                </a:solidFill>
                <a:latin typeface="Simplified Arabic" pitchFamily="18" charset="-78"/>
                <a:cs typeface="Simplified Arabic" pitchFamily="18" charset="-78"/>
              </a:rPr>
              <a:t>الأشعة الشمسية تكون عمودية عند الدائرة الإستوائية وتميل تدريجياً في إتجاه القطبين، مما يفسر ارتفاع درجة الحرارة عند الدائرة الإستوائية وقلتها في اتجاه القطبين.</a:t>
            </a:r>
          </a:p>
          <a:p>
            <a:pPr marL="457200" lvl="0" indent="-457200" algn="just">
              <a:buFont typeface="Wingdings" pitchFamily="2" charset="2"/>
              <a:buChar char="§"/>
            </a:pPr>
            <a:r>
              <a:rPr lang="ar-EG" sz="2800" dirty="0">
                <a:solidFill>
                  <a:prstClr val="black"/>
                </a:solidFill>
                <a:latin typeface="Simplified Arabic" pitchFamily="18" charset="-78"/>
                <a:cs typeface="Simplified Arabic" pitchFamily="18" charset="-78"/>
              </a:rPr>
              <a:t>الأشعة الشمسية تكون عمودية وقت الظهيرة ومائلة عند الشروق والغروب، مما يفسر ارتفاع درجة الحرارة وقت الظهيرة وقلتها عن شروق الشمس والغروب ، حيث أن الإشعاع الشمسي يكون عمودي في وقت الظهيرة وبالتالي فهو يخترق سمك أقل من الغلاف الجوي، ويغطي مساحة أقل من سطح الأرض، أما عند الشروق والغروب يكون الإشعاع الشمسي مائل وبالتالي</a:t>
            </a:r>
          </a:p>
        </p:txBody>
      </p:sp>
    </p:spTree>
    <p:extLst>
      <p:ext uri="{BB962C8B-B14F-4D97-AF65-F5344CB8AC3E}">
        <p14:creationId xmlns:p14="http://schemas.microsoft.com/office/powerpoint/2010/main" val="1907705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42872"/>
            <a:ext cx="8899106" cy="6986528"/>
          </a:xfrm>
          <a:prstGeom prst="rect">
            <a:avLst/>
          </a:prstGeom>
          <a:noFill/>
        </p:spPr>
        <p:txBody>
          <a:bodyPr wrap="square" rtlCol="1">
            <a:spAutoFit/>
          </a:bodyPr>
          <a:lstStyle/>
          <a:p>
            <a:pPr lvl="0" algn="just"/>
            <a:r>
              <a:rPr lang="ar-EG" sz="2800" dirty="0">
                <a:solidFill>
                  <a:prstClr val="black"/>
                </a:solidFill>
                <a:latin typeface="Simplified Arabic" pitchFamily="18" charset="-78"/>
                <a:cs typeface="Simplified Arabic" pitchFamily="18" charset="-78"/>
              </a:rPr>
              <a:t>فهو يخترق سمك أكبر من الغلاف الجوي ويغطي مساحة كبيرة من سطح الأرض.</a:t>
            </a:r>
          </a:p>
          <a:p>
            <a:pPr marL="457200" lvl="0" indent="-457200" algn="just">
              <a:buFont typeface="Arial" pitchFamily="34" charset="0"/>
              <a:buChar char="•"/>
            </a:pPr>
            <a:r>
              <a:rPr lang="ar-EG" sz="2800" dirty="0">
                <a:effectLst/>
                <a:latin typeface="Times New Roman"/>
                <a:ea typeface="Times New Roman"/>
                <a:cs typeface="Simplified Arabic"/>
              </a:rPr>
              <a:t>فعند  الدائرة الاستوائية يبلغ ما يتلقاه سطح الأرض من الإشعاع الشمسي سنوياً حوالي أربعة أضعاف ما يتلقاه عند القطبين . ونظراً لأن الشمس تنتقل ظاهرياً بين نصفي الأرض الشمالي والجنوبي تبعاً لفصول السنة المختلفة ، فان الأماكن الواقعة بين المدارين يتمثل بها نهايتين عظيمتين للإشعاع الشمسي نظراً لأن الشمس تمر بها مرتين ، مره في الذهاب وأخرى في الإياب.</a:t>
            </a:r>
          </a:p>
          <a:p>
            <a:pPr marL="457200" lvl="0" indent="-457200" algn="just">
              <a:buFont typeface="Arial" pitchFamily="34" charset="0"/>
              <a:buChar char="•"/>
            </a:pPr>
            <a:r>
              <a:rPr lang="ar-EG" sz="2800" dirty="0">
                <a:effectLst/>
                <a:latin typeface="Times New Roman"/>
                <a:ea typeface="Times New Roman"/>
                <a:cs typeface="Simplified Arabic"/>
              </a:rPr>
              <a:t>أما في المناطق المحصورة بين دائرتي عرض 23.5ْ و 66.5ْ فان النهاية العظمى للإشعاع الشمسي تحدث في الانقلاب الصيفي ، والنهاية الدنيا تحدث في الانقلاب الشتوي.</a:t>
            </a:r>
          </a:p>
          <a:p>
            <a:pPr marL="457200" indent="-457200" algn="justLow">
              <a:buFont typeface="Arial" pitchFamily="34" charset="0"/>
              <a:buChar char="•"/>
            </a:pPr>
            <a:r>
              <a:rPr lang="ar-EG" sz="2800" dirty="0">
                <a:effectLst/>
                <a:latin typeface="Times New Roman"/>
                <a:ea typeface="Times New Roman"/>
                <a:cs typeface="Simplified Arabic"/>
              </a:rPr>
              <a:t>وفيما وراء دائرة عرض 66.5 درجة شمالاً وجنوباً ، فان النهاية العظمى للإشعاع الشمسي تحدث أيضاً في الانقلاب الصيفي ، أما في الانقلاب الشتوي فلا يكون هناك إشعاع شمسي نظراً لوجود ليل دائم يطول كلما قربنا من القطب لدرجة أنه يبلغ ستة شهور عند القطب . </a:t>
            </a:r>
            <a:endParaRPr lang="en-US" sz="2400" dirty="0">
              <a:effectLst/>
              <a:latin typeface="Times New Roman"/>
              <a:ea typeface="Times New Roman"/>
            </a:endParaRPr>
          </a:p>
          <a:p>
            <a:pPr marL="457200" lvl="0" indent="-457200" algn="just">
              <a:buFont typeface="Arial" pitchFamily="34" charset="0"/>
              <a:buChar char="•"/>
            </a:pPr>
            <a:endParaRPr lang="ar-EG" sz="2800" dirty="0">
              <a:solidFill>
                <a:prstClr val="black"/>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956903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573642"/>
            <a:ext cx="7992888" cy="5016758"/>
          </a:xfrm>
          <a:prstGeom prst="rect">
            <a:avLst/>
          </a:prstGeom>
          <a:noFill/>
        </p:spPr>
        <p:txBody>
          <a:bodyPr wrap="square" rtlCol="1">
            <a:spAutoFit/>
          </a:bodyPr>
          <a:lstStyle/>
          <a:p>
            <a:pPr marL="457200" lvl="0" indent="-457200" algn="just">
              <a:buFont typeface="Wingdings" pitchFamily="2" charset="2"/>
              <a:buChar char="q"/>
            </a:pPr>
            <a:r>
              <a:rPr lang="ar-EG" sz="3200" dirty="0">
                <a:solidFill>
                  <a:srgbClr val="C00000"/>
                </a:solidFill>
                <a:latin typeface="Simplified Arabic" pitchFamily="18" charset="-78"/>
                <a:cs typeface="Simplified Arabic" pitchFamily="18" charset="-78"/>
              </a:rPr>
              <a:t>اختلاف طول الليل والنهار.</a:t>
            </a:r>
          </a:p>
          <a:p>
            <a:pPr marL="457200" lvl="0" indent="-457200" algn="just">
              <a:buFont typeface="Wingdings" pitchFamily="2" charset="2"/>
              <a:buChar char="§"/>
            </a:pPr>
            <a:r>
              <a:rPr lang="ar-EG" sz="2800" dirty="0">
                <a:solidFill>
                  <a:prstClr val="black"/>
                </a:solidFill>
                <a:latin typeface="Simplified Arabic" pitchFamily="18" charset="-78"/>
                <a:cs typeface="Simplified Arabic" pitchFamily="18" charset="-78"/>
              </a:rPr>
              <a:t>يتساوى طول الليل والنهار تقريباً عند الدائرة الإستوائية.</a:t>
            </a:r>
          </a:p>
          <a:p>
            <a:pPr marL="457200" lvl="0" indent="-457200" algn="just">
              <a:buFont typeface="Wingdings" pitchFamily="2" charset="2"/>
              <a:buChar char="§"/>
            </a:pPr>
            <a:r>
              <a:rPr lang="ar-EG" sz="2800" dirty="0">
                <a:solidFill>
                  <a:prstClr val="black"/>
                </a:solidFill>
                <a:latin typeface="Simplified Arabic" pitchFamily="18" charset="-78"/>
                <a:cs typeface="Simplified Arabic" pitchFamily="18" charset="-78"/>
              </a:rPr>
              <a:t>يبدأ الاختلاف بين طول الليل والنهار كلما ابتعدنا عن الدائرة الإستوائية، واقتربنا من القطبين، حيث يكون النهار أطول من الليل في فصل الصيف ويحدث العكس في فصل الشتاء.</a:t>
            </a:r>
          </a:p>
          <a:p>
            <a:pPr lvl="0" algn="just"/>
            <a:r>
              <a:rPr lang="ar-EG" sz="3200" dirty="0">
                <a:solidFill>
                  <a:prstClr val="black"/>
                </a:solidFill>
                <a:latin typeface="Simplified Arabic" pitchFamily="18" charset="-78"/>
                <a:cs typeface="Simplified Arabic" pitchFamily="18" charset="-78"/>
              </a:rPr>
              <a:t>2- </a:t>
            </a:r>
            <a:r>
              <a:rPr lang="ar-EG" sz="3200" dirty="0">
                <a:solidFill>
                  <a:srgbClr val="C00000"/>
                </a:solidFill>
                <a:latin typeface="Simplified Arabic" pitchFamily="18" charset="-78"/>
                <a:cs typeface="Simplified Arabic" pitchFamily="18" charset="-78"/>
              </a:rPr>
              <a:t>الإشعاع الأرضي.</a:t>
            </a:r>
          </a:p>
          <a:p>
            <a:pPr marL="457200" lvl="0" indent="-457200" algn="just">
              <a:buFont typeface="Wingdings" pitchFamily="2" charset="2"/>
              <a:buChar char="q"/>
            </a:pPr>
            <a:r>
              <a:rPr lang="ar-EG" sz="2800" dirty="0">
                <a:solidFill>
                  <a:prstClr val="black"/>
                </a:solidFill>
                <a:latin typeface="Simplified Arabic" pitchFamily="18" charset="-78"/>
                <a:cs typeface="Simplified Arabic" pitchFamily="18" charset="-78"/>
              </a:rPr>
              <a:t>يقصد به الأشعة التي تستمد من سطح الأرض، وهي أشعة تحمل حرارة بدون ضوء.</a:t>
            </a:r>
          </a:p>
          <a:p>
            <a:pPr marL="457200" lvl="0" indent="-457200" algn="just">
              <a:buFont typeface="Wingdings" pitchFamily="2" charset="2"/>
              <a:buChar char="q"/>
            </a:pPr>
            <a:r>
              <a:rPr lang="ar-EG" sz="2800" dirty="0">
                <a:solidFill>
                  <a:prstClr val="black"/>
                </a:solidFill>
                <a:latin typeface="Simplified Arabic" pitchFamily="18" charset="-78"/>
                <a:cs typeface="Simplified Arabic" pitchFamily="18" charset="-78"/>
              </a:rPr>
              <a:t>مصدرها الأساسي هو الإشعاع الشمسي، حيث يمتص سطح الأرض الإشعاع الشمسي ويقوم برد جزء منه إلى الجو على هيئة موجات حرارية.</a:t>
            </a:r>
            <a:r>
              <a:rPr lang="ar-EG" sz="3200" dirty="0">
                <a:solidFill>
                  <a:prstClr val="black"/>
                </a:solidFill>
                <a:latin typeface="Simplified Arabic" pitchFamily="18" charset="-78"/>
                <a:cs typeface="Simplified Arabic" pitchFamily="18" charset="-78"/>
              </a:rPr>
              <a:t> </a:t>
            </a:r>
            <a:endParaRPr lang="ar-EG" dirty="0">
              <a:solidFill>
                <a:prstClr val="black"/>
              </a:solidFill>
            </a:endParaRPr>
          </a:p>
        </p:txBody>
      </p:sp>
    </p:spTree>
    <p:extLst>
      <p:ext uri="{BB962C8B-B14F-4D97-AF65-F5344CB8AC3E}">
        <p14:creationId xmlns:p14="http://schemas.microsoft.com/office/powerpoint/2010/main" val="490577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92696"/>
            <a:ext cx="8640960" cy="4832092"/>
          </a:xfrm>
          <a:prstGeom prst="rect">
            <a:avLst/>
          </a:prstGeom>
          <a:noFill/>
        </p:spPr>
        <p:txBody>
          <a:bodyPr wrap="square" rtlCol="1">
            <a:spAutoFit/>
          </a:bodyPr>
          <a:lstStyle/>
          <a:p>
            <a:pPr marL="285750" indent="-285750" algn="just">
              <a:buFont typeface="Arial" pitchFamily="34" charset="0"/>
              <a:buChar char="•"/>
            </a:pPr>
            <a:r>
              <a:rPr lang="ar-EG" dirty="0">
                <a:effectLst/>
                <a:latin typeface="Times New Roman"/>
                <a:ea typeface="Times New Roman"/>
                <a:cs typeface="Simplified Arabic"/>
              </a:rPr>
              <a:t> </a:t>
            </a:r>
            <a:r>
              <a:rPr lang="ar-EG" sz="2800" dirty="0">
                <a:effectLst/>
                <a:latin typeface="Times New Roman"/>
                <a:ea typeface="Times New Roman"/>
                <a:cs typeface="Simplified Arabic"/>
              </a:rPr>
              <a:t>وكلما كان الغلاف الجوي ملبداً  بالغيوم والسحب أو الغبار ، ساعد ذلك على الاحتفاظ بالإشعاع الأرضي وخاصة أثناء الليل ، ولذلك يحدث الصقيع في الليالي الصافية التي يبلغ فيها الإشعاع الأرضي أقصاه وتهبط فيها درجة الحرارة عن درجة التجمد ، ولذلك يلجأ المزارعون في المناطق الجافة خلال فصل الشتاء إلي حماية مزارعهم من الصقيع بواسطة  البلاستك .</a:t>
            </a:r>
            <a:endParaRPr lang="en-US" sz="2800" dirty="0">
              <a:effectLst/>
              <a:latin typeface="Times New Roman"/>
              <a:ea typeface="Times New Roman"/>
            </a:endParaRPr>
          </a:p>
          <a:p>
            <a:pPr marL="457200" indent="-457200" algn="just">
              <a:buFont typeface="Arial" pitchFamily="34" charset="0"/>
              <a:buChar char="•"/>
            </a:pPr>
            <a:r>
              <a:rPr lang="ar-EG" sz="2800" dirty="0">
                <a:effectLst/>
                <a:latin typeface="Times New Roman"/>
                <a:ea typeface="Times New Roman"/>
                <a:cs typeface="Simplified Arabic"/>
              </a:rPr>
              <a:t>ويعد بخار الماء الموجود في الغلاف الجوي العنصر الرئيسي الذي يمتص كل من الإشعاع الشمسي والأرضي ، ولما كان بخار الماء يزداد في طبقات السفلى ويقل مع الارتفاع ، فان الإشعاع الواصل إلى الأرض أو الخارج منها يزداد مع الارتفاع ، ومن ثم يمكن القول بان المناطق الجبلية المرتفعة تعد " نوافذ الإشعاع </a:t>
            </a:r>
            <a:r>
              <a:rPr lang="ar-EG" sz="2800">
                <a:effectLst/>
                <a:latin typeface="Times New Roman"/>
                <a:ea typeface="Times New Roman"/>
                <a:cs typeface="Simplified Arabic"/>
              </a:rPr>
              <a:t>" للأرض.</a:t>
            </a:r>
            <a:endParaRPr lang="en-US" sz="2400" dirty="0">
              <a:effectLst/>
              <a:latin typeface="Times New Roman"/>
              <a:ea typeface="Times New Roman"/>
            </a:endParaRPr>
          </a:p>
        </p:txBody>
      </p:sp>
    </p:spTree>
    <p:extLst>
      <p:ext uri="{BB962C8B-B14F-4D97-AF65-F5344CB8AC3E}">
        <p14:creationId xmlns:p14="http://schemas.microsoft.com/office/powerpoint/2010/main" val="3806490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164822"/>
            <a:ext cx="8892481" cy="6432530"/>
          </a:xfrm>
          <a:prstGeom prst="rect">
            <a:avLst/>
          </a:prstGeom>
          <a:noFill/>
        </p:spPr>
        <p:txBody>
          <a:bodyPr wrap="square" rtlCol="1">
            <a:spAutoFit/>
          </a:bodyPr>
          <a:lstStyle/>
          <a:p>
            <a:pPr marL="457200" indent="-457200">
              <a:buFont typeface="Wingdings" pitchFamily="2" charset="2"/>
              <a:buChar char="v"/>
            </a:pPr>
            <a:r>
              <a:rPr lang="ar-EG" sz="2800" dirty="0"/>
              <a:t>الحمل.</a:t>
            </a:r>
          </a:p>
          <a:p>
            <a:pPr marL="457200" indent="-457200">
              <a:buFont typeface="Wingdings" pitchFamily="2" charset="2"/>
              <a:buChar char="q"/>
            </a:pPr>
            <a:r>
              <a:rPr lang="ar-EG" sz="2800" b="1" dirty="0"/>
              <a:t>المقصود بالحمل الحراري:</a:t>
            </a:r>
          </a:p>
          <a:p>
            <a:pPr algn="justLow"/>
            <a:r>
              <a:rPr lang="ar-EG" sz="2800" dirty="0">
                <a:effectLst/>
                <a:latin typeface="Times New Roman"/>
                <a:ea typeface="Times New Roman"/>
                <a:cs typeface="Simplified Arabic"/>
              </a:rPr>
              <a:t>عندما ترتفع درجة حرارة سطح الأرض خلال النهار ، يسخن الهواء الملامس له فيمتد وتقل كثافته ويصعد إلي أعلى، مما </a:t>
            </a:r>
            <a:r>
              <a:rPr lang="ar-EG" sz="2800" dirty="0">
                <a:latin typeface="Times New Roman"/>
                <a:ea typeface="Times New Roman"/>
                <a:cs typeface="Simplified Arabic"/>
              </a:rPr>
              <a:t>ي</a:t>
            </a:r>
            <a:r>
              <a:rPr lang="ar-EG" sz="2800" dirty="0">
                <a:effectLst/>
                <a:latin typeface="Times New Roman"/>
                <a:ea typeface="Times New Roman"/>
                <a:cs typeface="Simplified Arabic"/>
              </a:rPr>
              <a:t>عني الانتقال الكامل لطبقة الهواء رأسياً إلى طبقات الجو العليا، أما بالنسبة للهواء العلوي البارد فان كثافته تكون مرتفعة ويهبط إلى أسفل ليحل محل الهواء الصاعد . وتأتي هذه الطريقة في المرتبة الثانية بعد الإشعاع من حيث الكفاءة في انتقال الطاقة في الجو . </a:t>
            </a:r>
          </a:p>
          <a:p>
            <a:pPr marL="342900" indent="-342900" algn="justLow">
              <a:buFont typeface="Wingdings" pitchFamily="2" charset="2"/>
              <a:buChar char="v"/>
            </a:pPr>
            <a:r>
              <a:rPr lang="ar-EG" sz="2400" dirty="0">
                <a:effectLst/>
                <a:latin typeface="Times New Roman"/>
                <a:ea typeface="Times New Roman"/>
              </a:rPr>
              <a:t>التوصيل.</a:t>
            </a:r>
          </a:p>
          <a:p>
            <a:pPr marL="342900" indent="-342900" algn="justLow">
              <a:buFont typeface="Wingdings" pitchFamily="2" charset="2"/>
              <a:buChar char="q"/>
            </a:pPr>
            <a:r>
              <a:rPr lang="ar-EG" sz="2400" b="1" dirty="0">
                <a:latin typeface="Times New Roman"/>
                <a:ea typeface="Times New Roman"/>
              </a:rPr>
              <a:t>المقصود بالتوصيل.</a:t>
            </a:r>
            <a:endParaRPr lang="ar-EG" sz="2400" b="1" dirty="0">
              <a:effectLst/>
              <a:latin typeface="Times New Roman"/>
              <a:ea typeface="Times New Roman"/>
            </a:endParaRPr>
          </a:p>
          <a:p>
            <a:pPr algn="justLow"/>
            <a:r>
              <a:rPr lang="ar-EG" sz="2400" dirty="0">
                <a:effectLst/>
                <a:latin typeface="Times New Roman"/>
                <a:ea typeface="Times New Roman"/>
                <a:cs typeface="Simplified Arabic"/>
              </a:rPr>
              <a:t> يتم توصيل الطاقة الحرارية خلال وسط قد يكون صلباً أو سائلاً أو غازياً ولكي يتم التوصيل الحراري لابد من وجود مزيج بين كتلتين ، فالحرارة تنتقل من الكتلة الأعلى حرارة إلى الكتلة الأقل حرارة ، وتستمر عملية التوصيل إلى أن تتساوى درجة الحرارة ويتم التعادل بين الكتلتين، فعندما يمتص سطح الأرض الإشعاع الشمسي أثناء النهار ، يقوم سطح الأرض بإشعاع الحرارة إلى جزئيات الهواء الملامسة له أولاً ، ثم تنتقل الحرارة إلى الطبقات الواقعة فوقها بالتدريج . وتعد طريقة التوصيل الحراري من أبطأ طرق انتقال الطاقة في الجو لأن الهواء رديء التوصيل الحراري .</a:t>
            </a:r>
            <a:endParaRPr lang="en-US" sz="2400" dirty="0">
              <a:effectLst/>
              <a:latin typeface="Times New Roman"/>
              <a:ea typeface="Times New Roman"/>
            </a:endParaRPr>
          </a:p>
        </p:txBody>
      </p:sp>
    </p:spTree>
    <p:extLst>
      <p:ext uri="{BB962C8B-B14F-4D97-AF65-F5344CB8AC3E}">
        <p14:creationId xmlns:p14="http://schemas.microsoft.com/office/powerpoint/2010/main" val="3043460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548680"/>
            <a:ext cx="8208912" cy="5693866"/>
          </a:xfrm>
          <a:prstGeom prst="rect">
            <a:avLst/>
          </a:prstGeom>
          <a:noFill/>
        </p:spPr>
        <p:txBody>
          <a:bodyPr wrap="square" rtlCol="1">
            <a:spAutoFit/>
          </a:bodyPr>
          <a:lstStyle/>
          <a:p>
            <a:pPr marL="285750" indent="-285750">
              <a:buFont typeface="Wingdings" pitchFamily="2" charset="2"/>
              <a:buChar char="v"/>
            </a:pPr>
            <a:r>
              <a:rPr lang="ar-EG" sz="2800" b="1" dirty="0"/>
              <a:t>الحرارة الكامنة.</a:t>
            </a:r>
          </a:p>
          <a:p>
            <a:r>
              <a:rPr lang="ar-EG" sz="2800" dirty="0">
                <a:effectLst/>
                <a:latin typeface="Times New Roman"/>
                <a:ea typeface="Times New Roman"/>
                <a:cs typeface="Simplified Arabic"/>
              </a:rPr>
              <a:t>إذا كان اليابس هو المصدر الرئيسي لتزويد الغلاف الجوي بالحرارة المحسوسة </a:t>
            </a:r>
            <a:r>
              <a:rPr lang="en-US" sz="2800" dirty="0">
                <a:effectLst/>
                <a:latin typeface="Times New Roman"/>
                <a:ea typeface="Times New Roman"/>
                <a:cs typeface="Simplified Arabic"/>
              </a:rPr>
              <a:t>Sensible Heat</a:t>
            </a:r>
            <a:r>
              <a:rPr lang="ar-EG" sz="2800" dirty="0">
                <a:effectLst/>
                <a:latin typeface="Times New Roman"/>
                <a:ea typeface="Times New Roman"/>
                <a:cs typeface="Simplified Arabic"/>
              </a:rPr>
              <a:t> ، فان التبخر من المسطحات المائية المدارية حيث يزيد معدل التبخر عن أي مكان آخر في العالم هو أهم مصادر تزويد الغلاف الجوي بالحرارة الكامنة .</a:t>
            </a:r>
          </a:p>
          <a:p>
            <a:pPr marL="457200" indent="-457200">
              <a:buFont typeface="Wingdings" pitchFamily="2" charset="2"/>
              <a:buChar char="v"/>
            </a:pPr>
            <a:r>
              <a:rPr lang="ar-EG" sz="2800" b="1" dirty="0">
                <a:latin typeface="Times New Roman"/>
                <a:cs typeface="Simplified Arabic"/>
              </a:rPr>
              <a:t>التسخين الذاتي للهواء.</a:t>
            </a:r>
          </a:p>
          <a:p>
            <a:pPr marL="457200" indent="-457200">
              <a:buFont typeface="Arial" pitchFamily="34" charset="0"/>
              <a:buChar char="•"/>
            </a:pPr>
            <a:r>
              <a:rPr lang="ar-EG" sz="2800" dirty="0">
                <a:effectLst/>
                <a:latin typeface="Times New Roman"/>
                <a:ea typeface="Times New Roman"/>
                <a:cs typeface="Simplified Arabic"/>
              </a:rPr>
              <a:t> لما كانت درجة حرارة الهواء تقل مع الارتفاع بمعدل درجة واحدة مئوية لكل 150 متراً ، فإنها أيضاً تزداد بمعدل درجة واحدة مئوية لكل 100 متر بالانخفاض إلى أسفل .</a:t>
            </a:r>
          </a:p>
          <a:p>
            <a:pPr marL="457200" indent="-457200">
              <a:buFont typeface="Arial" pitchFamily="34" charset="0"/>
              <a:buChar char="•"/>
            </a:pPr>
            <a:r>
              <a:rPr lang="ar-EG" sz="2800" dirty="0">
                <a:effectLst/>
                <a:latin typeface="Times New Roman"/>
                <a:ea typeface="Times New Roman"/>
                <a:cs typeface="Simplified Arabic"/>
              </a:rPr>
              <a:t>ويعرف معدل تزايد درجة حرارة الهواء بالانخفاض لأسفل بمعدل التسخين الذاتي ، لأن الارتفاع في درجة الحرارة ينتج عن زيادة كثافة الهواء وارتفاع ضغطه . وبهذا فان المصدر الرئيسي لتسخين الهواء في بعض الأحيان قد يكون هبوطه إلى أسفل </a:t>
            </a:r>
            <a:endParaRPr lang="ar-EG" sz="2800" b="1" dirty="0"/>
          </a:p>
        </p:txBody>
      </p:sp>
    </p:spTree>
    <p:extLst>
      <p:ext uri="{BB962C8B-B14F-4D97-AF65-F5344CB8AC3E}">
        <p14:creationId xmlns:p14="http://schemas.microsoft.com/office/powerpoint/2010/main" val="13695973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264</TotalTime>
  <Words>1035</Words>
  <Application>Microsoft Office PowerPoint</Application>
  <PresentationFormat>On-screen Show (4:3)</PresentationFormat>
  <Paragraphs>53</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Constantia</vt:lpstr>
      <vt:lpstr>Simplified Arabic</vt:lpstr>
      <vt:lpstr>Times New Roman</vt:lpstr>
      <vt:lpstr>Wingdings</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الله أكبر</dc:creator>
  <cp:lastModifiedBy>SOUQ</cp:lastModifiedBy>
  <cp:revision>21</cp:revision>
  <dcterms:created xsi:type="dcterms:W3CDTF">2018-10-20T10:38:13Z</dcterms:created>
  <dcterms:modified xsi:type="dcterms:W3CDTF">2021-01-06T06:05:57Z</dcterms:modified>
</cp:coreProperties>
</file>