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9" r:id="rId4"/>
    <p:sldId id="263" r:id="rId5"/>
    <p:sldId id="264" r:id="rId6"/>
    <p:sldId id="265" r:id="rId7"/>
    <p:sldId id="266" r:id="rId8"/>
    <p:sldId id="258" r:id="rId9"/>
    <p:sldId id="267" r:id="rId10"/>
    <p:sldId id="260" r:id="rId11"/>
    <p:sldId id="261" r:id="rId12"/>
    <p:sldId id="268" r:id="rId13"/>
    <p:sldId id="262" r:id="rId14"/>
  </p:sldIdLst>
  <p:sldSz cx="9144000" cy="6858000" type="screen4x3"/>
  <p:notesSz cx="6858000" cy="9144000"/>
  <p:custShowLst>
    <p:custShow name="Custom Show 1" id="0">
      <p:sldLst>
        <p:sld r:id="rId2"/>
        <p:sld r:id="rId3"/>
        <p:sld r:id="rId4"/>
        <p:sld r:id="rId9"/>
        <p:sld r:id="rId11"/>
        <p:sld r:id="rId12"/>
        <p:sld r:id="rId1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011A2D-B41C-4071-99F2-C488EC80AC15}">
          <p14:sldIdLst>
            <p14:sldId id="256"/>
          </p14:sldIdLst>
        </p14:section>
        <p14:section name="Untitled Section" id="{6B6204AC-B95A-4002-8C1B-45956B27398F}">
          <p14:sldIdLst>
            <p14:sldId id="257"/>
            <p14:sldId id="259"/>
            <p14:sldId id="263"/>
            <p14:sldId id="264"/>
            <p14:sldId id="265"/>
            <p14:sldId id="266"/>
            <p14:sldId id="258"/>
            <p14:sldId id="267"/>
            <p14:sldId id="260"/>
            <p14:sldId id="261"/>
            <p14:sldId id="268"/>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10/14/2018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1143000"/>
            <a:ext cx="8229600" cy="1252728"/>
          </a:xfrm>
        </p:spPr>
        <p:txBody>
          <a:bodyPr/>
          <a:lstStyle/>
          <a:p>
            <a:r>
              <a:rPr lang="ar-EG" dirty="0" smtClean="0">
                <a:solidFill>
                  <a:schemeClr val="tx1"/>
                </a:solidFill>
              </a:rPr>
              <a:t>الغلاف </a:t>
            </a:r>
            <a:r>
              <a:rPr lang="ar-EG" dirty="0" smtClean="0">
                <a:solidFill>
                  <a:schemeClr val="tx1"/>
                </a:solidFill>
                <a:latin typeface="Simplified Arabic" pitchFamily="18" charset="-78"/>
                <a:cs typeface="Simplified Arabic" pitchFamily="18" charset="-78"/>
              </a:rPr>
              <a:t>الجوي</a:t>
            </a:r>
            <a:endParaRPr lang="ar-EG" dirty="0">
              <a:solidFill>
                <a:schemeClr val="tx1"/>
              </a:solidFill>
              <a:latin typeface="Simplified Arabic" pitchFamily="18" charset="-78"/>
              <a:cs typeface="Simplified Arabic" pitchFamily="18" charset="-78"/>
            </a:endParaRPr>
          </a:p>
        </p:txBody>
      </p:sp>
      <p:sp>
        <p:nvSpPr>
          <p:cNvPr id="9" name="Content Placeholder 8"/>
          <p:cNvSpPr>
            <a:spLocks noGrp="1"/>
          </p:cNvSpPr>
          <p:nvPr>
            <p:ph idx="4294967295"/>
          </p:nvPr>
        </p:nvSpPr>
        <p:spPr>
          <a:xfrm>
            <a:off x="1219200" y="2895600"/>
            <a:ext cx="6553200" cy="1981201"/>
          </a:xfrm>
        </p:spPr>
        <p:txBody>
          <a:bodyPr>
            <a:normAutofit lnSpcReduction="10000"/>
          </a:bodyPr>
          <a:lstStyle/>
          <a:p>
            <a:r>
              <a:rPr lang="ar-EG" sz="3600" dirty="0" smtClean="0">
                <a:solidFill>
                  <a:schemeClr val="tx1"/>
                </a:solidFill>
                <a:latin typeface="Simplified Arabic" pitchFamily="18" charset="-78"/>
                <a:cs typeface="Simplified Arabic" pitchFamily="18" charset="-78"/>
              </a:rPr>
              <a:t>أولاً: تعريف الطقس </a:t>
            </a:r>
            <a:r>
              <a:rPr lang="en-US" sz="3600" dirty="0" smtClean="0">
                <a:solidFill>
                  <a:schemeClr val="tx1"/>
                </a:solidFill>
                <a:latin typeface="Simplified Arabic" pitchFamily="18" charset="-78"/>
                <a:cs typeface="Simplified Arabic" pitchFamily="18" charset="-78"/>
              </a:rPr>
              <a:t>Weather</a:t>
            </a:r>
            <a:r>
              <a:rPr lang="ar-EG" sz="3600" dirty="0" smtClean="0">
                <a:solidFill>
                  <a:schemeClr val="tx1"/>
                </a:solidFill>
                <a:latin typeface="Simplified Arabic" pitchFamily="18" charset="-78"/>
                <a:cs typeface="Simplified Arabic" pitchFamily="18" charset="-78"/>
              </a:rPr>
              <a:t>.</a:t>
            </a:r>
          </a:p>
          <a:p>
            <a:pPr marL="0" indent="0" algn="just">
              <a:buNone/>
            </a:pPr>
            <a:r>
              <a:rPr lang="ar-EG" sz="3200" dirty="0" smtClean="0">
                <a:solidFill>
                  <a:schemeClr val="tx1"/>
                </a:solidFill>
                <a:latin typeface="Simplified Arabic" pitchFamily="18" charset="-78"/>
                <a:cs typeface="Simplified Arabic" pitchFamily="18" charset="-78"/>
              </a:rPr>
              <a:t>    </a:t>
            </a:r>
            <a:r>
              <a:rPr lang="ar-EG" sz="2800" dirty="0" smtClean="0">
                <a:solidFill>
                  <a:schemeClr val="tx1"/>
                </a:solidFill>
                <a:latin typeface="Simplified Arabic" pitchFamily="18" charset="-78"/>
                <a:cs typeface="Simplified Arabic" pitchFamily="18" charset="-78"/>
              </a:rPr>
              <a:t>الطقس هو حالة الجو في مكان ما لفترة زمنية قصيرة قد تكون ساعة أو يوماً أو أسبوعاً أو شهراً من حيث الحرارة والضغط والرياح والأمطار </a:t>
            </a:r>
            <a:endParaRPr lang="ar-EG"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984707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362200"/>
            <a:ext cx="4800600" cy="369332"/>
          </a:xfrm>
          <a:prstGeom prst="rect">
            <a:avLst/>
          </a:prstGeom>
          <a:noFill/>
        </p:spPr>
        <p:txBody>
          <a:bodyPr wrap="square" rtlCol="1">
            <a:spAutoFit/>
          </a:bodyPr>
          <a:lstStyle/>
          <a:p>
            <a:endParaRPr lang="ar-EG" dirty="0"/>
          </a:p>
        </p:txBody>
      </p:sp>
      <p:sp>
        <p:nvSpPr>
          <p:cNvPr id="5" name="TextBox 4"/>
          <p:cNvSpPr txBox="1"/>
          <p:nvPr/>
        </p:nvSpPr>
        <p:spPr>
          <a:xfrm>
            <a:off x="261870" y="990600"/>
            <a:ext cx="8382000" cy="4893647"/>
          </a:xfrm>
          <a:prstGeom prst="rect">
            <a:avLst/>
          </a:prstGeom>
          <a:noFill/>
        </p:spPr>
        <p:txBody>
          <a:bodyPr wrap="square" rtlCol="1">
            <a:spAutoFit/>
          </a:bodyPr>
          <a:lstStyle/>
          <a:p>
            <a:pPr algn="r" rtl="1"/>
            <a:r>
              <a:rPr lang="ar-EG" sz="3200" dirty="0" smtClean="0"/>
              <a:t>طبقة الأستراتو سفير </a:t>
            </a:r>
            <a:r>
              <a:rPr lang="en-US" sz="3200" dirty="0" smtClean="0"/>
              <a:t>.Stratosphere </a:t>
            </a:r>
          </a:p>
          <a:p>
            <a:pPr marL="457200" indent="-457200" algn="just" rtl="1">
              <a:buFont typeface="Wingdings" pitchFamily="2" charset="2"/>
              <a:buChar char="v"/>
            </a:pPr>
            <a:r>
              <a:rPr lang="ar-EG" sz="2800" dirty="0" smtClean="0"/>
              <a:t>تقع فوق طبقة </a:t>
            </a:r>
            <a:r>
              <a:rPr lang="ar-EG" sz="2800" dirty="0" smtClean="0"/>
              <a:t>التربوسفير </a:t>
            </a:r>
            <a:r>
              <a:rPr lang="ar-EG" sz="2800" dirty="0" smtClean="0">
                <a:latin typeface="Times New Roman"/>
                <a:ea typeface="Times New Roman"/>
                <a:cs typeface="Simplified Arabic"/>
              </a:rPr>
              <a:t>بحوالي </a:t>
            </a:r>
            <a:r>
              <a:rPr lang="ar-EG" sz="2800" dirty="0">
                <a:latin typeface="Times New Roman"/>
                <a:ea typeface="Times New Roman"/>
                <a:cs typeface="Simplified Arabic"/>
              </a:rPr>
              <a:t>50 كم</a:t>
            </a:r>
            <a:r>
              <a:rPr lang="ar-EG" sz="2800" dirty="0" smtClean="0"/>
              <a:t>، </a:t>
            </a:r>
            <a:r>
              <a:rPr lang="ar-EG" sz="2800" dirty="0" smtClean="0"/>
              <a:t>ويفصلها عنها طبقة انتقالية تعرف بطبقة التربوبوز. </a:t>
            </a:r>
          </a:p>
          <a:p>
            <a:pPr marL="457200" indent="-457200" algn="just" rtl="1">
              <a:buFont typeface="Wingdings" pitchFamily="2" charset="2"/>
              <a:buChar char="v"/>
            </a:pPr>
            <a:r>
              <a:rPr lang="ar-EG" sz="2800" dirty="0" smtClean="0"/>
              <a:t>يتراوح سمكها مابين 15كم و50كم.</a:t>
            </a:r>
          </a:p>
          <a:p>
            <a:pPr marL="457200" indent="-457200" algn="just" rtl="1">
              <a:buFont typeface="Wingdings" pitchFamily="2" charset="2"/>
              <a:buChar char="v"/>
            </a:pPr>
            <a:r>
              <a:rPr lang="ar-EG" sz="2800" dirty="0" smtClean="0"/>
              <a:t>تزيد درجة الحرارة في اتجاه حدها العلوي، بسبب وجود طبقة الأوزون </a:t>
            </a:r>
            <a:r>
              <a:rPr lang="ar-EG" sz="2800" dirty="0" smtClean="0">
                <a:latin typeface="Times New Roman"/>
                <a:ea typeface="Times New Roman"/>
                <a:cs typeface="Simplified Arabic"/>
              </a:rPr>
              <a:t>الموجود </a:t>
            </a:r>
            <a:r>
              <a:rPr lang="ar-EG" sz="2800" dirty="0">
                <a:latin typeface="Times New Roman"/>
                <a:ea typeface="Times New Roman"/>
                <a:cs typeface="Simplified Arabic"/>
              </a:rPr>
              <a:t>على ارتفاع يتراوح بين 30 و 35 كيلومتراً </a:t>
            </a:r>
            <a:r>
              <a:rPr lang="ar-EG" sz="2800" dirty="0" smtClean="0">
                <a:latin typeface="Times New Roman"/>
                <a:ea typeface="Times New Roman"/>
                <a:cs typeface="Simplified Arabic"/>
              </a:rPr>
              <a:t>، ومصدر حرارتها هو </a:t>
            </a:r>
            <a:r>
              <a:rPr lang="ar-EG" sz="2800" dirty="0">
                <a:latin typeface="Times New Roman"/>
                <a:ea typeface="Times New Roman"/>
                <a:cs typeface="Simplified Arabic"/>
              </a:rPr>
              <a:t>أشعة الشمس </a:t>
            </a:r>
            <a:r>
              <a:rPr lang="ar-EG" sz="2800" dirty="0" smtClean="0">
                <a:latin typeface="Times New Roman"/>
                <a:ea typeface="Times New Roman"/>
                <a:cs typeface="Simplified Arabic"/>
              </a:rPr>
              <a:t>فوق البنفسيجية.</a:t>
            </a:r>
          </a:p>
          <a:p>
            <a:pPr marL="457200" indent="-457200" algn="just" rtl="1">
              <a:buFont typeface="Wingdings" pitchFamily="2" charset="2"/>
              <a:buChar char="v"/>
            </a:pPr>
            <a:r>
              <a:rPr lang="ar-EG" sz="2800" dirty="0">
                <a:latin typeface="Times New Roman"/>
                <a:ea typeface="Times New Roman"/>
                <a:cs typeface="Simplified Arabic"/>
              </a:rPr>
              <a:t>الضغط الجوي في هذه الطبقة </a:t>
            </a:r>
            <a:r>
              <a:rPr lang="ar-EG" sz="2800" dirty="0" smtClean="0">
                <a:latin typeface="Times New Roman"/>
                <a:ea typeface="Times New Roman"/>
                <a:cs typeface="Simplified Arabic"/>
              </a:rPr>
              <a:t>يقل </a:t>
            </a:r>
            <a:r>
              <a:rPr lang="ar-EG" sz="2800" dirty="0">
                <a:latin typeface="Times New Roman"/>
                <a:ea typeface="Times New Roman"/>
                <a:cs typeface="Simplified Arabic"/>
              </a:rPr>
              <a:t>مع الارتفاع حتى يصل إلى واحد </a:t>
            </a:r>
            <a:r>
              <a:rPr lang="ar-EG" sz="2800" dirty="0" smtClean="0">
                <a:latin typeface="Times New Roman"/>
                <a:ea typeface="Times New Roman"/>
                <a:cs typeface="Simplified Arabic"/>
              </a:rPr>
              <a:t>ملليبار.</a:t>
            </a:r>
          </a:p>
          <a:p>
            <a:pPr marL="457200" indent="-457200" algn="just" rtl="1">
              <a:buFont typeface="Wingdings" pitchFamily="2" charset="2"/>
              <a:buChar char="v"/>
            </a:pPr>
            <a:r>
              <a:rPr lang="ar-EG" sz="2800" dirty="0" smtClean="0">
                <a:latin typeface="Times New Roman"/>
                <a:ea typeface="Times New Roman"/>
                <a:cs typeface="Simplified Arabic"/>
              </a:rPr>
              <a:t>نظراً </a:t>
            </a:r>
            <a:r>
              <a:rPr lang="ar-EG" sz="2800" dirty="0">
                <a:latin typeface="Times New Roman"/>
                <a:ea typeface="Times New Roman"/>
                <a:cs typeface="Simplified Arabic"/>
              </a:rPr>
              <a:t>لقلة الرطوبة الجوية في هذه الطبقة فانه </a:t>
            </a:r>
            <a:r>
              <a:rPr lang="ar-EG" sz="2800" dirty="0" smtClean="0">
                <a:latin typeface="Times New Roman"/>
                <a:ea typeface="Times New Roman"/>
                <a:cs typeface="Simplified Arabic"/>
              </a:rPr>
              <a:t>نادراً ما </a:t>
            </a:r>
            <a:r>
              <a:rPr lang="ar-EG" sz="2800" dirty="0">
                <a:latin typeface="Times New Roman"/>
                <a:ea typeface="Times New Roman"/>
                <a:cs typeface="Simplified Arabic"/>
              </a:rPr>
              <a:t>تتكون </a:t>
            </a:r>
            <a:r>
              <a:rPr lang="ar-EG" sz="2800" dirty="0" smtClean="0">
                <a:latin typeface="Times New Roman"/>
                <a:ea typeface="Times New Roman"/>
                <a:cs typeface="Simplified Arabic"/>
              </a:rPr>
              <a:t>السحب فيها. </a:t>
            </a:r>
            <a:endParaRPr lang="ar-EG" sz="2800" dirty="0"/>
          </a:p>
        </p:txBody>
      </p:sp>
    </p:spTree>
    <p:extLst>
      <p:ext uri="{BB962C8B-B14F-4D97-AF65-F5344CB8AC3E}">
        <p14:creationId xmlns:p14="http://schemas.microsoft.com/office/powerpoint/2010/main" val="21852753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5755422"/>
          </a:xfrm>
          <a:prstGeom prst="rect">
            <a:avLst/>
          </a:prstGeom>
          <a:noFill/>
        </p:spPr>
        <p:txBody>
          <a:bodyPr wrap="square" rtlCol="1">
            <a:spAutoFit/>
          </a:bodyPr>
          <a:lstStyle/>
          <a:p>
            <a:pPr algn="r" rtl="1"/>
            <a:r>
              <a:rPr lang="ar-EG" sz="3200" dirty="0" smtClean="0">
                <a:latin typeface="Simplified Arabic" pitchFamily="18" charset="-78"/>
                <a:cs typeface="Simplified Arabic" pitchFamily="18" charset="-78"/>
              </a:rPr>
              <a:t>طبقة الميزوسفير </a:t>
            </a:r>
            <a:r>
              <a:rPr lang="en-US" sz="3200" dirty="0" smtClean="0">
                <a:latin typeface="Simplified Arabic" pitchFamily="18" charset="-78"/>
                <a:cs typeface="Simplified Arabic" pitchFamily="18" charset="-78"/>
              </a:rPr>
              <a:t>.Mesosphere</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تقع فوق طبقة الاستراتوسفير ويفصلها عنها طبقة انتقالية هي طبقة الأستراتوبوز.</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يتراوح سمكها بين 50 و80كم</a:t>
            </a:r>
            <a:r>
              <a:rPr lang="ar-EG" sz="2800" dirty="0" smtClean="0">
                <a:latin typeface="Simplified Arabic" pitchFamily="18" charset="-78"/>
                <a:cs typeface="Simplified Arabic" pitchFamily="18" charset="-78"/>
              </a:rPr>
              <a:t>.</a:t>
            </a:r>
          </a:p>
          <a:p>
            <a:pPr marL="457200" indent="-457200" algn="just" rtl="1">
              <a:buFont typeface="Wingdings" pitchFamily="2" charset="2"/>
              <a:buChar char="v"/>
            </a:pPr>
            <a:r>
              <a:rPr lang="ar-EG" sz="2800" dirty="0" smtClean="0">
                <a:latin typeface="Times New Roman"/>
                <a:ea typeface="Times New Roman"/>
                <a:cs typeface="Simplified Arabic"/>
              </a:rPr>
              <a:t>ترتفع </a:t>
            </a:r>
            <a:r>
              <a:rPr lang="ar-EG" sz="2800" dirty="0">
                <a:latin typeface="Times New Roman"/>
                <a:ea typeface="Times New Roman"/>
                <a:cs typeface="Simplified Arabic"/>
              </a:rPr>
              <a:t>الحرارة تدريجياً في الجزء الأسفل من هذه الطبقة بسبب احتراق الشهب </a:t>
            </a:r>
            <a:r>
              <a:rPr lang="ar-EG" sz="2800" dirty="0" smtClean="0">
                <a:latin typeface="Times New Roman"/>
                <a:ea typeface="Times New Roman"/>
                <a:cs typeface="Simplified Arabic"/>
              </a:rPr>
              <a:t>والنيازك.</a:t>
            </a:r>
          </a:p>
          <a:p>
            <a:pPr marL="457200" indent="-457200" algn="justLow" rtl="1">
              <a:spcAft>
                <a:spcPts val="0"/>
              </a:spcAft>
              <a:buFont typeface="Wingdings" pitchFamily="2" charset="2"/>
              <a:buChar char="v"/>
            </a:pPr>
            <a:r>
              <a:rPr lang="ar-EG" sz="2800" dirty="0">
                <a:latin typeface="Times New Roman"/>
                <a:ea typeface="Times New Roman"/>
                <a:cs typeface="Simplified Arabic"/>
              </a:rPr>
              <a:t>ثم سرعان ما تنخفض درجة الحرارة مع الارتفاع حتى نهاية هذه الطبقة حيث تصل إلى 80 درجة مئوية</a:t>
            </a:r>
            <a:r>
              <a:rPr lang="ar-EG" sz="2800" dirty="0" smtClean="0">
                <a:latin typeface="Times New Roman"/>
                <a:ea typeface="Times New Roman"/>
                <a:cs typeface="Simplified Arabic"/>
              </a:rPr>
              <a:t>.</a:t>
            </a:r>
            <a:endParaRPr lang="ar-EG" sz="2800" dirty="0" smtClean="0">
              <a:latin typeface="Simplified Arabic" pitchFamily="18" charset="-78"/>
              <a:cs typeface="Simplified Arabic" pitchFamily="18" charset="-78"/>
            </a:endParaRPr>
          </a:p>
          <a:p>
            <a:pPr marL="457200" indent="-457200" algn="justLow" rtl="1">
              <a:spcAft>
                <a:spcPts val="0"/>
              </a:spcAft>
              <a:buFont typeface="Wingdings" pitchFamily="2" charset="2"/>
              <a:buChar char="v"/>
            </a:pPr>
            <a:r>
              <a:rPr lang="ar-EG" sz="2800" dirty="0" smtClean="0">
                <a:latin typeface="Times New Roman"/>
                <a:ea typeface="Times New Roman"/>
                <a:cs typeface="Simplified Arabic"/>
              </a:rPr>
              <a:t>وينخفض </a:t>
            </a:r>
            <a:r>
              <a:rPr lang="ar-EG" sz="2800" dirty="0">
                <a:latin typeface="Times New Roman"/>
                <a:ea typeface="Times New Roman"/>
                <a:cs typeface="Simplified Arabic"/>
              </a:rPr>
              <a:t>الضغط الجوي مع الارتفاع في هذه الطبقة بحيث ينخفض من 1 ملليبار عند ارتفاع 50 كم إلى 0.01 ملليبار على ارتفاع نحو 80 كيلومتراً  .</a:t>
            </a:r>
            <a:endParaRPr lang="en-US" sz="2400" dirty="0">
              <a:latin typeface="Times New Roman"/>
              <a:ea typeface="Times New Roman"/>
            </a:endParaRPr>
          </a:p>
          <a:p>
            <a:pPr algn="justLow" rtl="1">
              <a:spcAft>
                <a:spcPts val="0"/>
              </a:spcAft>
            </a:pPr>
            <a:r>
              <a:rPr lang="ar-EG" sz="2800" dirty="0">
                <a:latin typeface="Times New Roman"/>
                <a:ea typeface="Times New Roman"/>
                <a:cs typeface="Simplified Arabic"/>
              </a:rPr>
              <a:t> </a:t>
            </a:r>
            <a:endParaRPr lang="en-US" sz="2400" dirty="0">
              <a:latin typeface="Times New Roman"/>
              <a:ea typeface="Times New Roman"/>
            </a:endParaRPr>
          </a:p>
          <a:p>
            <a:pPr marL="457200" indent="-457200" algn="just" rtl="1">
              <a:buFont typeface="Wingdings" pitchFamily="2" charset="2"/>
              <a:buChar char="v"/>
            </a:pPr>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544788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037" y="1371600"/>
            <a:ext cx="6886977" cy="2308324"/>
          </a:xfrm>
          <a:prstGeom prst="rect">
            <a:avLst/>
          </a:prstGeom>
          <a:noFill/>
        </p:spPr>
        <p:txBody>
          <a:bodyPr wrap="square" rtlCol="1">
            <a:spAutoFit/>
          </a:bodyPr>
          <a:lstStyle/>
          <a:p>
            <a:pPr algn="r" rtl="1"/>
            <a:r>
              <a:rPr lang="ar-EG" sz="3200" dirty="0" smtClean="0"/>
              <a:t>طبقة الأينو سفير </a:t>
            </a:r>
            <a:r>
              <a:rPr lang="en-US" sz="3200" dirty="0" smtClean="0"/>
              <a:t>.Ionosphere</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تقع فوق طبقة الميزوسفير، ويفصلها عنها طبقة الميزوبوز.</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تتكون هذه الطبقة من غازات خفيفة الوزن مثل النبون والهليوم.</a:t>
            </a:r>
          </a:p>
        </p:txBody>
      </p:sp>
    </p:spTree>
    <p:extLst>
      <p:ext uri="{BB962C8B-B14F-4D97-AF65-F5344CB8AC3E}">
        <p14:creationId xmlns:p14="http://schemas.microsoft.com/office/powerpoint/2010/main" val="1641061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90600"/>
            <a:ext cx="4374966" cy="585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6180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6851" y="2209800"/>
            <a:ext cx="6934200" cy="2800767"/>
          </a:xfrm>
          <a:prstGeom prst="rect">
            <a:avLst/>
          </a:prstGeom>
        </p:spPr>
        <p:txBody>
          <a:bodyPr wrap="square">
            <a:spAutoFit/>
          </a:bodyPr>
          <a:lstStyle/>
          <a:p>
            <a:pPr lvl="0" algn="r" rtl="1"/>
            <a:r>
              <a:rPr lang="ar-EG" sz="3200" dirty="0">
                <a:solidFill>
                  <a:prstClr val="black"/>
                </a:solidFill>
                <a:latin typeface="Simplified Arabic" pitchFamily="18" charset="-78"/>
                <a:cs typeface="Simplified Arabic" pitchFamily="18" charset="-78"/>
              </a:rPr>
              <a:t>ثانياً: تعريف المناخ </a:t>
            </a:r>
            <a:r>
              <a:rPr lang="en-US" sz="3200" dirty="0">
                <a:solidFill>
                  <a:prstClr val="black"/>
                </a:solidFill>
                <a:latin typeface="Simplified Arabic" pitchFamily="18" charset="-78"/>
                <a:cs typeface="Simplified Arabic" pitchFamily="18" charset="-78"/>
              </a:rPr>
              <a:t>.Climate</a:t>
            </a:r>
            <a:endParaRPr lang="ar-EG" sz="3200" dirty="0">
              <a:solidFill>
                <a:prstClr val="black"/>
              </a:solidFill>
              <a:latin typeface="Simplified Arabic" pitchFamily="18" charset="-78"/>
              <a:cs typeface="Simplified Arabic" pitchFamily="18" charset="-78"/>
            </a:endParaRPr>
          </a:p>
          <a:p>
            <a:pPr lvl="0" algn="just" rtl="1"/>
            <a:r>
              <a:rPr lang="ar-EG" sz="3200" dirty="0">
                <a:solidFill>
                  <a:prstClr val="black"/>
                </a:solidFill>
                <a:latin typeface="Simplified Arabic" pitchFamily="18" charset="-78"/>
                <a:cs typeface="Simplified Arabic" pitchFamily="18" charset="-78"/>
              </a:rPr>
              <a:t>   </a:t>
            </a:r>
            <a:r>
              <a:rPr lang="ar-EG" sz="2800" dirty="0">
                <a:solidFill>
                  <a:prstClr val="black"/>
                </a:solidFill>
                <a:latin typeface="Simplified Arabic" pitchFamily="18" charset="-78"/>
                <a:cs typeface="Simplified Arabic" pitchFamily="18" charset="-78"/>
              </a:rPr>
              <a:t>المناخ هو حالة الجو في مكان ما لفترة زمنية طويلة قد تصل إلى 35 سنة من حيث الحرارة والضغط والرياح والأمطار، ويرجع السبب في اختيار هذه الفترة (35 سنة) إلى حدوث دورة مناخية كاملة تتمثل فيها كل الأحوال المناخية العادية والشاذة التي تمر بها أي منطقة في العالم</a:t>
            </a:r>
          </a:p>
        </p:txBody>
      </p:sp>
    </p:spTree>
    <p:extLst>
      <p:ext uri="{BB962C8B-B14F-4D97-AF65-F5344CB8AC3E}">
        <p14:creationId xmlns:p14="http://schemas.microsoft.com/office/powerpoint/2010/main" val="3863595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2209800"/>
            <a:ext cx="7162800" cy="2739211"/>
          </a:xfrm>
          <a:prstGeom prst="rect">
            <a:avLst/>
          </a:prstGeom>
          <a:noFill/>
        </p:spPr>
        <p:txBody>
          <a:bodyPr wrap="square" rtlCol="1">
            <a:spAutoFit/>
          </a:bodyPr>
          <a:lstStyle/>
          <a:p>
            <a:pPr algn="r" rtl="1"/>
            <a:r>
              <a:rPr lang="ar-EG" sz="3200" dirty="0" smtClean="0">
                <a:latin typeface="Simplified Arabic" pitchFamily="18" charset="-78"/>
                <a:cs typeface="Simplified Arabic" pitchFamily="18" charset="-78"/>
              </a:rPr>
              <a:t>ثالثاً: تعريف الغلاف الجوي.</a:t>
            </a:r>
          </a:p>
          <a:p>
            <a:pPr algn="just" rtl="1"/>
            <a:r>
              <a:rPr lang="ar-EG" sz="2800" dirty="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  الغلاف الجوي هو عبارة عن الغلاف الغازي المحيط بسطح الأرض، ولم يستطع العلماء تحديد سمكه تحديداً دقيقاً حتى الأن.ويمثل الأكسجين والنيتروجين نسبة 99% من حجم الهواء الجوي، بينما يمثل ثاني أكسيد الكربون والهيدروجين والغازات الخاملة والمواد العالقة نسبة 1% منه.</a:t>
            </a:r>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834658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363" y="533400"/>
            <a:ext cx="8686800" cy="5693866"/>
          </a:xfrm>
          <a:prstGeom prst="rect">
            <a:avLst/>
          </a:prstGeom>
          <a:noFill/>
        </p:spPr>
        <p:txBody>
          <a:bodyPr wrap="square" rtlCol="1">
            <a:spAutoFit/>
          </a:bodyPr>
          <a:lstStyle/>
          <a:p>
            <a:pPr algn="justLow" rtl="1">
              <a:spcAft>
                <a:spcPts val="0"/>
              </a:spcAft>
            </a:pPr>
            <a:r>
              <a:rPr lang="ar-EG" sz="2800" dirty="0">
                <a:latin typeface="Times New Roman"/>
                <a:ea typeface="Times New Roman"/>
                <a:cs typeface="Simplified Arabic"/>
              </a:rPr>
              <a:t>ويتكون الغلاف الجوي من مجموعتين رئيسيتين </a:t>
            </a:r>
            <a:r>
              <a:rPr lang="ar-EG" sz="2800" dirty="0" smtClean="0">
                <a:latin typeface="Times New Roman"/>
                <a:ea typeface="Times New Roman"/>
                <a:cs typeface="Simplified Arabic"/>
              </a:rPr>
              <a:t>من الغازات هما </a:t>
            </a:r>
            <a:r>
              <a:rPr lang="ar-EG" sz="2800" dirty="0">
                <a:latin typeface="Times New Roman"/>
                <a:ea typeface="Times New Roman"/>
                <a:cs typeface="Simplified Arabic"/>
              </a:rPr>
              <a:t>: </a:t>
            </a:r>
            <a:endParaRPr lang="ar-EG" sz="2800" dirty="0" smtClean="0">
              <a:latin typeface="Times New Roman"/>
              <a:ea typeface="Times New Roman"/>
              <a:cs typeface="Simplified Arabic"/>
            </a:endParaRPr>
          </a:p>
          <a:p>
            <a:pPr marL="457200" indent="-457200" algn="justLow" rtl="1">
              <a:spcAft>
                <a:spcPts val="0"/>
              </a:spcAft>
              <a:buFont typeface="Wingdings" pitchFamily="2" charset="2"/>
              <a:buChar char="v"/>
            </a:pPr>
            <a:r>
              <a:rPr lang="ar-EG" sz="2800" dirty="0">
                <a:latin typeface="Times New Roman"/>
                <a:ea typeface="Times New Roman"/>
                <a:cs typeface="Simplified Arabic"/>
              </a:rPr>
              <a:t>المجموعة الأولى : </a:t>
            </a:r>
            <a:r>
              <a:rPr lang="ar-EG" sz="2800" dirty="0" smtClean="0">
                <a:latin typeface="Times New Roman"/>
                <a:ea typeface="Times New Roman"/>
                <a:cs typeface="Simplified Arabic"/>
              </a:rPr>
              <a:t>هي </a:t>
            </a:r>
            <a:r>
              <a:rPr lang="ar-EG" sz="2800" dirty="0">
                <a:latin typeface="Times New Roman"/>
                <a:ea typeface="Times New Roman"/>
                <a:cs typeface="Simplified Arabic"/>
              </a:rPr>
              <a:t>عبارة عن مجموعة </a:t>
            </a:r>
            <a:r>
              <a:rPr lang="ar-EG" sz="2800" dirty="0" smtClean="0">
                <a:latin typeface="Times New Roman"/>
                <a:ea typeface="Times New Roman"/>
                <a:cs typeface="Simplified Arabic"/>
              </a:rPr>
              <a:t>الغازات بعضها </a:t>
            </a:r>
            <a:r>
              <a:rPr lang="ar-EG" sz="2800" dirty="0">
                <a:latin typeface="Times New Roman"/>
                <a:ea typeface="Times New Roman"/>
                <a:cs typeface="Simplified Arabic"/>
              </a:rPr>
              <a:t>يدخل في تركيب الغلاف الجوي بنسب ثابتة وهي </a:t>
            </a:r>
            <a:r>
              <a:rPr lang="ar-EG" sz="2800" dirty="0" smtClean="0">
                <a:latin typeface="Times New Roman"/>
                <a:ea typeface="Times New Roman"/>
                <a:cs typeface="Simplified Arabic"/>
              </a:rPr>
              <a:t>:</a:t>
            </a:r>
          </a:p>
          <a:p>
            <a:pPr marL="457200" indent="-457200" algn="justLow" rtl="1">
              <a:spcAft>
                <a:spcPts val="0"/>
              </a:spcAft>
              <a:buFont typeface="Wingdings" pitchFamily="2" charset="2"/>
              <a:buChar char="q"/>
            </a:pPr>
            <a:r>
              <a:rPr lang="ar-EG" sz="2800" dirty="0">
                <a:latin typeface="Times New Roman"/>
                <a:ea typeface="Times New Roman"/>
                <a:cs typeface="Simplified Arabic"/>
              </a:rPr>
              <a:t>النيتروجين </a:t>
            </a:r>
            <a:r>
              <a:rPr lang="en-US" sz="2800" dirty="0">
                <a:latin typeface="Times New Roman"/>
                <a:ea typeface="Times New Roman"/>
                <a:cs typeface="Simplified Arabic"/>
              </a:rPr>
              <a:t>(N2)</a:t>
            </a:r>
            <a:r>
              <a:rPr lang="ar-EG" sz="2800" dirty="0">
                <a:latin typeface="Times New Roman"/>
                <a:ea typeface="Times New Roman"/>
                <a:cs typeface="Simplified Arabic"/>
              </a:rPr>
              <a:t> الذي يشكل أكثر من 78 % من كتلة الغلاف </a:t>
            </a:r>
            <a:r>
              <a:rPr lang="ar-EG" sz="2800" dirty="0" smtClean="0">
                <a:latin typeface="Times New Roman"/>
                <a:ea typeface="Times New Roman"/>
                <a:cs typeface="Simplified Arabic"/>
              </a:rPr>
              <a:t>الجوي.</a:t>
            </a:r>
          </a:p>
          <a:p>
            <a:pPr marL="457200" indent="-457200" algn="justLow" rtl="1">
              <a:spcAft>
                <a:spcPts val="0"/>
              </a:spcAft>
              <a:buFont typeface="Wingdings" pitchFamily="2" charset="2"/>
              <a:buChar char="q"/>
            </a:pPr>
            <a:r>
              <a:rPr lang="ar-EG" sz="2800" dirty="0">
                <a:latin typeface="Times New Roman"/>
                <a:ea typeface="Times New Roman"/>
                <a:cs typeface="Simplified Arabic"/>
              </a:rPr>
              <a:t>الأكسجين </a:t>
            </a:r>
            <a:r>
              <a:rPr lang="en-US" sz="2800" dirty="0">
                <a:latin typeface="Times New Roman"/>
                <a:ea typeface="Times New Roman"/>
                <a:cs typeface="Simplified Arabic"/>
              </a:rPr>
              <a:t>(O2)</a:t>
            </a:r>
            <a:r>
              <a:rPr lang="ar-EG" sz="2800" dirty="0">
                <a:latin typeface="Times New Roman"/>
                <a:ea typeface="Times New Roman"/>
                <a:cs typeface="Simplified Arabic"/>
              </a:rPr>
              <a:t> الذي يشكل 21% </a:t>
            </a:r>
            <a:r>
              <a:rPr lang="ar-EG" sz="2800" dirty="0" smtClean="0">
                <a:latin typeface="Times New Roman"/>
                <a:ea typeface="Times New Roman"/>
                <a:cs typeface="Simplified Arabic"/>
              </a:rPr>
              <a:t>.</a:t>
            </a:r>
          </a:p>
          <a:p>
            <a:pPr marL="457200" indent="-457200" algn="justLow" rtl="1">
              <a:spcAft>
                <a:spcPts val="0"/>
              </a:spcAft>
              <a:buFont typeface="Wingdings" pitchFamily="2" charset="2"/>
              <a:buChar char="q"/>
            </a:pPr>
            <a:r>
              <a:rPr lang="ar-EG" sz="2800" dirty="0">
                <a:latin typeface="Times New Roman"/>
                <a:ea typeface="Times New Roman"/>
                <a:cs typeface="Simplified Arabic"/>
              </a:rPr>
              <a:t>بخار الماء الذي تختلف نسبة وجوده من صفر في المناطق الصحراوية الجافة  و4% من كتلة الهواء في المناطق </a:t>
            </a:r>
            <a:r>
              <a:rPr lang="ar-EG" sz="2800" dirty="0" smtClean="0">
                <a:latin typeface="Times New Roman"/>
                <a:ea typeface="Times New Roman"/>
                <a:cs typeface="Simplified Arabic"/>
              </a:rPr>
              <a:t>الرطبة،</a:t>
            </a:r>
            <a:r>
              <a:rPr lang="ar-EG" sz="2800" dirty="0">
                <a:latin typeface="Times New Roman"/>
                <a:ea typeface="Times New Roman"/>
                <a:cs typeface="Simplified Arabic"/>
              </a:rPr>
              <a:t> ويتركز وجود </a:t>
            </a:r>
            <a:r>
              <a:rPr lang="ar-EG" sz="2800" dirty="0" smtClean="0">
                <a:latin typeface="Times New Roman"/>
                <a:ea typeface="Times New Roman"/>
                <a:cs typeface="Simplified Arabic"/>
              </a:rPr>
              <a:t>بخار الماء </a:t>
            </a:r>
            <a:r>
              <a:rPr lang="ar-EG" sz="2800" dirty="0">
                <a:latin typeface="Times New Roman"/>
                <a:ea typeface="Times New Roman"/>
                <a:cs typeface="Simplified Arabic"/>
              </a:rPr>
              <a:t>في </a:t>
            </a:r>
            <a:r>
              <a:rPr lang="ar-EG" sz="2800" dirty="0" smtClean="0">
                <a:latin typeface="Times New Roman"/>
                <a:ea typeface="Times New Roman"/>
                <a:cs typeface="Simplified Arabic"/>
              </a:rPr>
              <a:t>الجزء</a:t>
            </a:r>
            <a:r>
              <a:rPr lang="ar-EG" sz="2800" dirty="0">
                <a:latin typeface="Times New Roman"/>
                <a:ea typeface="Times New Roman"/>
                <a:cs typeface="Simplified Arabic"/>
              </a:rPr>
              <a:t> القريب من سطح الأرض ويكاد يكون معدوما على  ارتفاع يتراوح بين 10 و 15 كم </a:t>
            </a:r>
            <a:r>
              <a:rPr lang="ar-EG" sz="2800" dirty="0" smtClean="0">
                <a:latin typeface="Times New Roman"/>
                <a:ea typeface="Times New Roman"/>
                <a:cs typeface="Simplified Arabic"/>
              </a:rPr>
              <a:t>.</a:t>
            </a:r>
          </a:p>
          <a:p>
            <a:pPr marL="457200" indent="-457200" algn="justLow" rtl="1">
              <a:spcAft>
                <a:spcPts val="0"/>
              </a:spcAft>
              <a:buFont typeface="Wingdings" pitchFamily="2" charset="2"/>
              <a:buChar char="v"/>
            </a:pPr>
            <a:r>
              <a:rPr lang="ar-EG" sz="2800" dirty="0">
                <a:latin typeface="Times New Roman"/>
                <a:ea typeface="Times New Roman"/>
                <a:cs typeface="Simplified Arabic"/>
              </a:rPr>
              <a:t>المجموعة الثانية : </a:t>
            </a:r>
            <a:r>
              <a:rPr lang="ar-EG" sz="2800" dirty="0" smtClean="0">
                <a:latin typeface="Times New Roman"/>
                <a:ea typeface="Times New Roman"/>
                <a:cs typeface="Simplified Arabic"/>
              </a:rPr>
              <a:t>وهي </a:t>
            </a:r>
            <a:r>
              <a:rPr lang="ar-EG" sz="2800" dirty="0">
                <a:latin typeface="Times New Roman"/>
                <a:ea typeface="Times New Roman"/>
                <a:cs typeface="Simplified Arabic"/>
              </a:rPr>
              <a:t>عبارة عن المواد العالقة من غبار ودخان ورمال وأملاح وأتربة . وتختلف نسبة المواد العالقة من 100 جزء في السنتمتر المكعب من الهواء النظيف في المناطق الريفية إلى عدة ملايين من الأجزاء في السنتمتر المكعب من هواء المدن </a:t>
            </a:r>
            <a:r>
              <a:rPr lang="ar-EG" sz="2800" dirty="0" smtClean="0">
                <a:latin typeface="Times New Roman"/>
                <a:ea typeface="Times New Roman"/>
                <a:cs typeface="Simplified Arabic"/>
              </a:rPr>
              <a:t>المزدحمة.</a:t>
            </a:r>
            <a:endParaRPr lang="en-US" sz="2800" dirty="0">
              <a:effectLst/>
              <a:latin typeface="Times New Roman"/>
              <a:ea typeface="Times New Roman"/>
            </a:endParaRPr>
          </a:p>
        </p:txBody>
      </p:sp>
    </p:spTree>
    <p:extLst>
      <p:ext uri="{BB962C8B-B14F-4D97-AF65-F5344CB8AC3E}">
        <p14:creationId xmlns:p14="http://schemas.microsoft.com/office/powerpoint/2010/main" val="106174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187708"/>
            <a:ext cx="7239000" cy="4832092"/>
          </a:xfrm>
          <a:prstGeom prst="rect">
            <a:avLst/>
          </a:prstGeom>
          <a:noFill/>
        </p:spPr>
        <p:txBody>
          <a:bodyPr wrap="square" rtlCol="1">
            <a:spAutoFit/>
          </a:bodyPr>
          <a:lstStyle/>
          <a:p>
            <a:pPr marL="457200" indent="-457200" algn="just" rtl="1">
              <a:buFont typeface="Wingdings" pitchFamily="2" charset="2"/>
              <a:buChar char="v"/>
            </a:pPr>
            <a:r>
              <a:rPr lang="ar-EG" sz="2800" dirty="0" smtClean="0"/>
              <a:t>أهمية غاز النيتروجين: </a:t>
            </a:r>
          </a:p>
          <a:p>
            <a:pPr marL="457200" indent="-457200" algn="just" rtl="1">
              <a:buFont typeface="Wingdings" pitchFamily="2" charset="2"/>
              <a:buChar char="q"/>
            </a:pPr>
            <a:r>
              <a:rPr lang="ar-EG" sz="2800" dirty="0">
                <a:latin typeface="Times New Roman"/>
                <a:ea typeface="Times New Roman"/>
                <a:cs typeface="Simplified Arabic"/>
              </a:rPr>
              <a:t>وهذا الغاز ضروري لحياة النباتات التي يحتاجها الإنسان والحيوان على حد سواء ، ولا تستفيد النباتات من النيتروجين وهو في صورته الغازية إلا بمساعدة من عواصف البرق التي تحول النيتروجين الغازي إلى نترات ذائبة في قطرات المطر ، ومن ثم يتسرب مع الماء في التربة وتمتصه جذور النباتات </a:t>
            </a:r>
            <a:r>
              <a:rPr lang="ar-EG" sz="2800" dirty="0" smtClean="0">
                <a:latin typeface="Times New Roman"/>
                <a:ea typeface="Times New Roman"/>
                <a:cs typeface="Simplified Arabic"/>
              </a:rPr>
              <a:t>.</a:t>
            </a:r>
          </a:p>
          <a:p>
            <a:pPr marL="457200" indent="-457200" algn="just" rtl="1">
              <a:buFont typeface="Wingdings" pitchFamily="2" charset="2"/>
              <a:buChar char="q"/>
            </a:pPr>
            <a:r>
              <a:rPr lang="ar-EG" sz="2800" dirty="0">
                <a:latin typeface="Times New Roman"/>
                <a:ea typeface="Times New Roman"/>
                <a:cs typeface="Simplified Arabic"/>
              </a:rPr>
              <a:t>تعمل بعض أنواع البكتريا والفطريات الدقيقة في التربة على تحويل النيتروجين الغازي إلى مادة ذائبة في رطوبة التربة ، وبالتالي تستفيد منه النباتات وتمتصه عن طريق جذوره أيضاً </a:t>
            </a:r>
            <a:endParaRPr lang="ar-EG" sz="2800" dirty="0"/>
          </a:p>
        </p:txBody>
      </p:sp>
    </p:spTree>
    <p:extLst>
      <p:ext uri="{BB962C8B-B14F-4D97-AF65-F5344CB8AC3E}">
        <p14:creationId xmlns:p14="http://schemas.microsoft.com/office/powerpoint/2010/main" val="321787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848600" cy="5632311"/>
          </a:xfrm>
          <a:prstGeom prst="rect">
            <a:avLst/>
          </a:prstGeom>
          <a:noFill/>
        </p:spPr>
        <p:txBody>
          <a:bodyPr wrap="square" rtlCol="1">
            <a:spAutoFit/>
          </a:bodyPr>
          <a:lstStyle/>
          <a:p>
            <a:pPr marL="285750" indent="-285750" algn="r" rtl="1">
              <a:buFont typeface="Wingdings" pitchFamily="2" charset="2"/>
              <a:buChar char="v"/>
            </a:pPr>
            <a:r>
              <a:rPr lang="ar-EG" sz="2800" dirty="0" smtClean="0"/>
              <a:t>أهمية غاز الأكسجين:</a:t>
            </a:r>
          </a:p>
          <a:p>
            <a:pPr marL="457200" indent="-457200" algn="just" rtl="1">
              <a:buFont typeface="Wingdings" pitchFamily="2" charset="2"/>
              <a:buChar char="q"/>
            </a:pPr>
            <a:r>
              <a:rPr lang="ar-EG" sz="2800" dirty="0" smtClean="0"/>
              <a:t>.</a:t>
            </a:r>
            <a:r>
              <a:rPr lang="ar-EG" sz="2800" dirty="0" smtClean="0">
                <a:latin typeface="Times New Roman"/>
                <a:ea typeface="Times New Roman"/>
                <a:cs typeface="Simplified Arabic"/>
              </a:rPr>
              <a:t> </a:t>
            </a:r>
            <a:r>
              <a:rPr lang="ar-EG" sz="2800" dirty="0">
                <a:latin typeface="Times New Roman"/>
                <a:ea typeface="Times New Roman"/>
                <a:cs typeface="Simplified Arabic"/>
              </a:rPr>
              <a:t>هذا الغاز ضروري لتنفس الكائنات الحية ، كما أنه ضروري لجميع عمليات الأكسدة والاشتعال في مواد القشرة </a:t>
            </a:r>
            <a:r>
              <a:rPr lang="ar-EG" sz="2800" dirty="0" smtClean="0">
                <a:latin typeface="Times New Roman"/>
                <a:ea typeface="Times New Roman"/>
                <a:cs typeface="Simplified Arabic"/>
              </a:rPr>
              <a:t>الأرضية.</a:t>
            </a:r>
            <a:r>
              <a:rPr lang="ar-EG" sz="2800" dirty="0" smtClean="0"/>
              <a:t> </a:t>
            </a:r>
          </a:p>
          <a:p>
            <a:pPr marL="457200" lvl="0" indent="-457200" algn="justLow" rtl="1">
              <a:spcAft>
                <a:spcPts val="0"/>
              </a:spcAft>
              <a:buFont typeface="Wingdings" pitchFamily="2" charset="2"/>
              <a:buChar char="v"/>
              <a:tabLst>
                <a:tab pos="285750" algn="l"/>
              </a:tabLst>
            </a:pPr>
            <a:r>
              <a:rPr lang="ar-EG" sz="2800" dirty="0" smtClean="0">
                <a:latin typeface="Times New Roman"/>
                <a:ea typeface="Times New Roman"/>
                <a:cs typeface="Simplified Arabic"/>
              </a:rPr>
              <a:t>أهمية غاز ثاني </a:t>
            </a:r>
            <a:r>
              <a:rPr lang="ar-EG" sz="2800" dirty="0">
                <a:latin typeface="Times New Roman"/>
                <a:ea typeface="Times New Roman"/>
                <a:cs typeface="Simplified Arabic"/>
              </a:rPr>
              <a:t>أكسيد الكربون </a:t>
            </a:r>
            <a:r>
              <a:rPr lang="ar-EG" sz="2800" dirty="0" smtClean="0">
                <a:latin typeface="Times New Roman"/>
                <a:ea typeface="Times New Roman"/>
                <a:cs typeface="Simplified Arabic"/>
              </a:rPr>
              <a:t>:</a:t>
            </a:r>
          </a:p>
          <a:p>
            <a:pPr marL="342900" indent="-342900" algn="just" rtl="1">
              <a:spcAft>
                <a:spcPts val="0"/>
              </a:spcAft>
              <a:buFont typeface="Wingdings" pitchFamily="2" charset="2"/>
              <a:buChar char="q"/>
            </a:pPr>
            <a:r>
              <a:rPr lang="ar-EG" sz="2800" dirty="0">
                <a:latin typeface="Times New Roman"/>
                <a:ea typeface="Times New Roman"/>
                <a:cs typeface="Simplified Arabic"/>
              </a:rPr>
              <a:t>وينتج هذا الغاز عن جميع عمليات التحلل والاحتراق ، ويخرج مع  المقذوفات البركانية . ويعد الغطاء النباتي المستخدم الرئيسي لهذا الغاز لإتمام عملية البناء الغذائي . </a:t>
            </a:r>
            <a:endParaRPr lang="ar-EG" sz="2800" dirty="0" smtClean="0">
              <a:latin typeface="Times New Roman"/>
              <a:ea typeface="Times New Roman"/>
              <a:cs typeface="Simplified Arabic"/>
            </a:endParaRPr>
          </a:p>
          <a:p>
            <a:pPr marL="342900" indent="-342900" algn="just" rtl="1">
              <a:spcAft>
                <a:spcPts val="0"/>
              </a:spcAft>
              <a:buFont typeface="Wingdings" pitchFamily="2" charset="2"/>
              <a:buChar char="q"/>
            </a:pPr>
            <a:r>
              <a:rPr lang="ar-EG" sz="2800" dirty="0">
                <a:latin typeface="Times New Roman"/>
                <a:ea typeface="Times New Roman"/>
                <a:cs typeface="Simplified Arabic"/>
              </a:rPr>
              <a:t>وتؤدي زيادة تركز غاز ثاني أكسيد الكربون في الغلاف الجوي إلى تسخين الهواء وارتفاع درجة حرارته ، وذلك لأن هذا الغاز يسمح بتسرب الإشعاع الشمسي إلى سطح </a:t>
            </a:r>
            <a:r>
              <a:rPr lang="ar-EG" sz="2800" dirty="0" smtClean="0">
                <a:latin typeface="Times New Roman"/>
                <a:ea typeface="Times New Roman"/>
                <a:cs typeface="Simplified Arabic"/>
              </a:rPr>
              <a:t>الأرضي.</a:t>
            </a:r>
          </a:p>
          <a:p>
            <a:pPr marL="342900" indent="-342900" algn="just" rtl="1">
              <a:spcAft>
                <a:spcPts val="0"/>
              </a:spcAft>
              <a:buFont typeface="Wingdings" pitchFamily="2" charset="2"/>
              <a:buChar char="q"/>
            </a:pPr>
            <a:r>
              <a:rPr lang="ar-EG" sz="2800" dirty="0" smtClean="0">
                <a:latin typeface="Times New Roman"/>
                <a:ea typeface="Times New Roman"/>
                <a:cs typeface="Simplified Arabic"/>
              </a:rPr>
              <a:t>كما يقوم </a:t>
            </a:r>
            <a:r>
              <a:rPr lang="ar-EG" sz="2800" dirty="0">
                <a:latin typeface="Times New Roman"/>
                <a:ea typeface="Times New Roman"/>
                <a:cs typeface="Simplified Arabic"/>
              </a:rPr>
              <a:t>بامتصاص الأشعة تحت الحمراء المنبعثة من الأرض ولا يسمح لها بالتسرب في الفضاء .</a:t>
            </a:r>
            <a:endParaRPr lang="en-US" sz="2800" dirty="0">
              <a:latin typeface="Times New Roman"/>
              <a:ea typeface="Times New Roman"/>
            </a:endParaRPr>
          </a:p>
          <a:p>
            <a:pPr lvl="0" algn="justLow" rtl="1">
              <a:spcAft>
                <a:spcPts val="0"/>
              </a:spcAft>
              <a:tabLst>
                <a:tab pos="285750" algn="l"/>
              </a:tabLst>
            </a:pPr>
            <a:endParaRPr lang="en-US" sz="2400" dirty="0">
              <a:latin typeface="Times New Roman"/>
              <a:ea typeface="Times New Roman"/>
              <a:cs typeface="Simplified Arabic"/>
            </a:endParaRPr>
          </a:p>
        </p:txBody>
      </p:sp>
    </p:spTree>
    <p:extLst>
      <p:ext uri="{BB962C8B-B14F-4D97-AF65-F5344CB8AC3E}">
        <p14:creationId xmlns:p14="http://schemas.microsoft.com/office/powerpoint/2010/main" val="245182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0072"/>
            <a:ext cx="8839200" cy="6555641"/>
          </a:xfrm>
          <a:prstGeom prst="rect">
            <a:avLst/>
          </a:prstGeom>
          <a:noFill/>
        </p:spPr>
        <p:txBody>
          <a:bodyPr wrap="square" rtlCol="1">
            <a:spAutoFit/>
          </a:bodyPr>
          <a:lstStyle/>
          <a:p>
            <a:pPr marL="457200" indent="-457200" algn="just" rtl="1">
              <a:spcAft>
                <a:spcPts val="0"/>
              </a:spcAft>
              <a:buFont typeface="Wingdings" pitchFamily="2" charset="2"/>
              <a:buChar char="v"/>
            </a:pPr>
            <a:r>
              <a:rPr lang="ar-EG" sz="2800" dirty="0">
                <a:latin typeface="Times New Roman"/>
                <a:ea typeface="Times New Roman"/>
                <a:cs typeface="Simplified Arabic"/>
              </a:rPr>
              <a:t>الأسباب التي تؤدي إلى زيادة تركز ثاني أكسيد الكربون في الغلاف الجوي ما يلي : </a:t>
            </a:r>
            <a:endParaRPr lang="en-US" sz="2800" dirty="0">
              <a:latin typeface="Times New Roman"/>
              <a:ea typeface="Times New Roman"/>
            </a:endParaRPr>
          </a:p>
          <a:p>
            <a:pPr marL="457200" lvl="0" indent="-457200" algn="just" rtl="1">
              <a:spcAft>
                <a:spcPts val="0"/>
              </a:spcAft>
              <a:buFont typeface="Wingdings" pitchFamily="2" charset="2"/>
              <a:buChar char="q"/>
              <a:tabLst>
                <a:tab pos="485775" algn="l"/>
              </a:tabLst>
            </a:pPr>
            <a:r>
              <a:rPr lang="ar-EG" sz="2800" dirty="0" smtClean="0">
                <a:latin typeface="Times New Roman"/>
                <a:ea typeface="Times New Roman"/>
                <a:cs typeface="Simplified Arabic"/>
              </a:rPr>
              <a:t>التوسع </a:t>
            </a:r>
            <a:r>
              <a:rPr lang="ar-EG" sz="2800" dirty="0">
                <a:latin typeface="Times New Roman"/>
                <a:ea typeface="Times New Roman"/>
                <a:cs typeface="Simplified Arabic"/>
              </a:rPr>
              <a:t>في استخدام الوقود الحفري من فحم وبترول وغاز طبيعي في المواصلات والصناعة والتدفئة . </a:t>
            </a:r>
            <a:endParaRPr lang="en-US" sz="2800" dirty="0">
              <a:latin typeface="Times New Roman"/>
              <a:ea typeface="Times New Roman"/>
            </a:endParaRPr>
          </a:p>
          <a:p>
            <a:pPr marL="457200" lvl="0" indent="-457200" algn="just" rtl="1">
              <a:spcAft>
                <a:spcPts val="0"/>
              </a:spcAft>
              <a:buFont typeface="Wingdings" pitchFamily="2" charset="2"/>
              <a:buChar char="q"/>
              <a:tabLst>
                <a:tab pos="485775" algn="l"/>
              </a:tabLst>
            </a:pPr>
            <a:r>
              <a:rPr lang="ar-EG" sz="2800" dirty="0" smtClean="0">
                <a:latin typeface="Times New Roman"/>
                <a:ea typeface="Times New Roman"/>
                <a:cs typeface="Simplified Arabic"/>
              </a:rPr>
              <a:t>التوسع </a:t>
            </a:r>
            <a:r>
              <a:rPr lang="ar-EG" sz="2800" dirty="0">
                <a:latin typeface="Times New Roman"/>
                <a:ea typeface="Times New Roman"/>
                <a:cs typeface="Simplified Arabic"/>
              </a:rPr>
              <a:t>الزراعي والحضري على حساب الغطاء النباتي الطبيعي الذي يزود الغلاف الجوي بالأكسجين ويزيل منه ثاني أكسيد الكربون . </a:t>
            </a:r>
            <a:endParaRPr lang="ar-EG" sz="2800" dirty="0" smtClean="0">
              <a:latin typeface="Times New Roman"/>
              <a:ea typeface="Times New Roman"/>
              <a:cs typeface="Simplified Arabic"/>
            </a:endParaRPr>
          </a:p>
          <a:p>
            <a:pPr marL="457200" lvl="0" indent="-457200" algn="just" rtl="1">
              <a:spcAft>
                <a:spcPts val="0"/>
              </a:spcAft>
              <a:buFont typeface="Wingdings" pitchFamily="2" charset="2"/>
              <a:buChar char="v"/>
              <a:tabLst>
                <a:tab pos="485775" algn="l"/>
              </a:tabLst>
            </a:pPr>
            <a:r>
              <a:rPr lang="ar-EG" sz="2800" dirty="0" smtClean="0">
                <a:effectLst/>
                <a:latin typeface="Times New Roman"/>
                <a:ea typeface="Times New Roman"/>
                <a:cs typeface="Simplified Arabic"/>
              </a:rPr>
              <a:t>أهمية غاز الأوزون:</a:t>
            </a:r>
          </a:p>
          <a:p>
            <a:pPr marL="457200" lvl="0" indent="-457200" algn="just" rtl="1">
              <a:spcAft>
                <a:spcPts val="0"/>
              </a:spcAft>
              <a:buFont typeface="Wingdings" pitchFamily="2" charset="2"/>
              <a:buChar char="q"/>
              <a:tabLst>
                <a:tab pos="485775" algn="l"/>
              </a:tabLst>
            </a:pPr>
            <a:r>
              <a:rPr lang="ar-EG" sz="2800" dirty="0">
                <a:latin typeface="Times New Roman"/>
                <a:ea typeface="Times New Roman"/>
                <a:cs typeface="Simplified Arabic"/>
              </a:rPr>
              <a:t>يعد غاز الأوزون من الغازات النادرة في الغلاف الجوي ويتركز وجوده في طبقة الستراتوسفير </a:t>
            </a:r>
            <a:r>
              <a:rPr lang="ar-EG" sz="2800" dirty="0" smtClean="0">
                <a:latin typeface="Times New Roman"/>
                <a:ea typeface="Times New Roman"/>
                <a:cs typeface="Simplified Arabic"/>
              </a:rPr>
              <a:t>.</a:t>
            </a:r>
          </a:p>
          <a:p>
            <a:pPr marL="457200" lvl="0" indent="-457200" algn="just" rtl="1">
              <a:spcAft>
                <a:spcPts val="0"/>
              </a:spcAft>
              <a:buFont typeface="Wingdings" pitchFamily="2" charset="2"/>
              <a:buChar char="q"/>
              <a:tabLst>
                <a:tab pos="485775" algn="l"/>
              </a:tabLst>
            </a:pPr>
            <a:r>
              <a:rPr lang="ar-EG" sz="2800" dirty="0">
                <a:latin typeface="Times New Roman"/>
                <a:ea typeface="Times New Roman"/>
                <a:cs typeface="Simplified Arabic"/>
              </a:rPr>
              <a:t>وهو غاز ضار بالحياة النباتية إذا وجد بتركيزات كبيرة قرب سطح </a:t>
            </a:r>
            <a:r>
              <a:rPr lang="ar-EG" sz="2800" dirty="0" smtClean="0">
                <a:latin typeface="Times New Roman"/>
                <a:ea typeface="Times New Roman"/>
                <a:cs typeface="Simplified Arabic"/>
              </a:rPr>
              <a:t>الأرض.</a:t>
            </a:r>
          </a:p>
          <a:p>
            <a:pPr marL="457200" indent="-457200" algn="justLow" rtl="1">
              <a:spcAft>
                <a:spcPts val="0"/>
              </a:spcAft>
              <a:buFont typeface="Wingdings" pitchFamily="2" charset="2"/>
              <a:buChar char="q"/>
            </a:pPr>
            <a:r>
              <a:rPr lang="ar-EG" sz="2800" dirty="0" smtClean="0">
                <a:latin typeface="Times New Roman"/>
                <a:ea typeface="Times New Roman"/>
                <a:cs typeface="Simplified Arabic"/>
              </a:rPr>
              <a:t>وأهم </a:t>
            </a:r>
            <a:r>
              <a:rPr lang="ar-EG" sz="2800" dirty="0">
                <a:latin typeface="Times New Roman"/>
                <a:ea typeface="Times New Roman"/>
                <a:cs typeface="Simplified Arabic"/>
              </a:rPr>
              <a:t>المخاطر الناتجة عن الخلل بدورة الأوزون هو إضعاف قدرة هذا الغاز على امتصاص الأشعة فوق البنفسجية الضارة مما يترتب عليه وصولها إلى سطح الأرض وإحداث أضرار بالغة للفطريات الأولية في البر والبحر على السواء . </a:t>
            </a:r>
            <a:endParaRPr lang="en-US" sz="2400" dirty="0">
              <a:latin typeface="Times New Roman"/>
              <a:ea typeface="Times New Roman"/>
            </a:endParaRPr>
          </a:p>
          <a:p>
            <a:pPr marL="457200" lvl="0" indent="-457200" algn="just" rtl="1">
              <a:spcAft>
                <a:spcPts val="0"/>
              </a:spcAft>
              <a:buFont typeface="Wingdings" pitchFamily="2" charset="2"/>
              <a:buChar char="q"/>
              <a:tabLst>
                <a:tab pos="485775" algn="l"/>
              </a:tabLst>
            </a:pPr>
            <a:endParaRPr lang="en-US" sz="2800" dirty="0">
              <a:effectLst/>
              <a:latin typeface="Times New Roman"/>
              <a:ea typeface="Times New Roman"/>
            </a:endParaRPr>
          </a:p>
        </p:txBody>
      </p:sp>
    </p:spTree>
    <p:extLst>
      <p:ext uri="{BB962C8B-B14F-4D97-AF65-F5344CB8AC3E}">
        <p14:creationId xmlns:p14="http://schemas.microsoft.com/office/powerpoint/2010/main" val="43500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228600"/>
            <a:ext cx="4419600" cy="1015663"/>
          </a:xfrm>
          <a:prstGeom prst="rect">
            <a:avLst/>
          </a:prstGeom>
          <a:noFill/>
        </p:spPr>
        <p:txBody>
          <a:bodyPr wrap="square" rtlCol="1">
            <a:spAutoFit/>
          </a:bodyPr>
          <a:lstStyle/>
          <a:p>
            <a:pPr algn="ctr" rtl="1"/>
            <a:r>
              <a:rPr lang="ar-EG" sz="3200" dirty="0" smtClean="0"/>
              <a:t>رابعاً: طبقات الغلاف الجوي.</a:t>
            </a:r>
          </a:p>
          <a:p>
            <a:pPr algn="ctr" rtl="1"/>
            <a:endParaRPr lang="ar-EG" sz="2800" dirty="0"/>
          </a:p>
        </p:txBody>
      </p:sp>
      <p:sp>
        <p:nvSpPr>
          <p:cNvPr id="5" name="TextBox 4"/>
          <p:cNvSpPr txBox="1"/>
          <p:nvPr/>
        </p:nvSpPr>
        <p:spPr>
          <a:xfrm>
            <a:off x="0" y="736431"/>
            <a:ext cx="9144000" cy="6186309"/>
          </a:xfrm>
          <a:prstGeom prst="rect">
            <a:avLst/>
          </a:prstGeom>
          <a:noFill/>
        </p:spPr>
        <p:txBody>
          <a:bodyPr wrap="square" rtlCol="1">
            <a:spAutoFit/>
          </a:bodyPr>
          <a:lstStyle/>
          <a:p>
            <a:pPr algn="r" rtl="1"/>
            <a:r>
              <a:rPr lang="ar-EG" sz="3200" dirty="0" smtClean="0">
                <a:latin typeface="Simplified Arabic" pitchFamily="18" charset="-78"/>
                <a:cs typeface="Simplified Arabic" pitchFamily="18" charset="-78"/>
              </a:rPr>
              <a:t>طبقة التربوسفير </a:t>
            </a:r>
            <a:r>
              <a:rPr lang="en-US" sz="3200" dirty="0" smtClean="0">
                <a:latin typeface="Simplified Arabic" pitchFamily="18" charset="-78"/>
                <a:cs typeface="Simplified Arabic" pitchFamily="18" charset="-78"/>
              </a:rPr>
              <a:t>.Troposphere</a:t>
            </a:r>
            <a:endParaRPr lang="ar-EG" sz="3200" dirty="0" smtClean="0">
              <a:latin typeface="Simplified Arabic" pitchFamily="18" charset="-78"/>
              <a:cs typeface="Simplified Arabic" pitchFamily="18" charset="-78"/>
            </a:endParaRPr>
          </a:p>
          <a:p>
            <a:pPr marL="457200" indent="-457200" algn="just" rtl="1">
              <a:buFont typeface="Wingdings" pitchFamily="2" charset="2"/>
              <a:buChar char="v"/>
            </a:pPr>
            <a:r>
              <a:rPr lang="ar-EG" sz="2800" dirty="0" smtClean="0">
                <a:latin typeface="Simplified Arabic" pitchFamily="18" charset="-78"/>
                <a:cs typeface="Simplified Arabic" pitchFamily="18" charset="-78"/>
              </a:rPr>
              <a:t>هي الطبقة السفلى من الغلاف الجوي.</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يتراوح سمكها بين 8كم و 15كم.</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تحتوي على 90% من حجم الهواء ، وكل بخار الماء الموجود في الغلاف الجوي.</a:t>
            </a:r>
          </a:p>
          <a:p>
            <a:pPr marL="457200" indent="-457200" algn="just" rtl="1">
              <a:buFont typeface="Wingdings" pitchFamily="2" charset="2"/>
              <a:buChar char="v"/>
            </a:pPr>
            <a:r>
              <a:rPr lang="ar-EG" sz="2800" dirty="0" smtClean="0">
                <a:latin typeface="Simplified Arabic" pitchFamily="18" charset="-78"/>
                <a:cs typeface="Simplified Arabic" pitchFamily="18" charset="-78"/>
              </a:rPr>
              <a:t>تنخفض درجة الحرارة بهذه الطبقة لتصل إلى الصفر عند حدها العلوي</a:t>
            </a:r>
            <a:r>
              <a:rPr lang="ar-EG" sz="2800" dirty="0" smtClean="0">
                <a:latin typeface="Simplified Arabic" pitchFamily="18" charset="-78"/>
                <a:cs typeface="Simplified Arabic" pitchFamily="18" charset="-78"/>
              </a:rPr>
              <a:t>.</a:t>
            </a:r>
          </a:p>
          <a:p>
            <a:pPr marL="457200" lvl="0" indent="-457200" algn="justLow" rtl="1">
              <a:spcAft>
                <a:spcPts val="0"/>
              </a:spcAft>
              <a:buFont typeface="Wingdings" pitchFamily="2" charset="2"/>
              <a:buChar char="v"/>
              <a:tabLst>
                <a:tab pos="476250" algn="l"/>
              </a:tabLst>
            </a:pPr>
            <a:r>
              <a:rPr lang="ar-EG" sz="2800" dirty="0" smtClean="0">
                <a:latin typeface="Times New Roman"/>
                <a:ea typeface="Times New Roman"/>
                <a:cs typeface="Simplified Arabic"/>
              </a:rPr>
              <a:t>تركز </a:t>
            </a:r>
            <a:r>
              <a:rPr lang="ar-EG" sz="2800" dirty="0">
                <a:latin typeface="Times New Roman"/>
                <a:ea typeface="Times New Roman"/>
                <a:cs typeface="Simplified Arabic"/>
              </a:rPr>
              <a:t>أكثر من 99% من الغازات الثقيلة التي يتكون منها الغلاف الجوي والضرورية للحياة على سطح الأرض مثل الأكسجين والنيتروجين في هذه الطبقة </a:t>
            </a:r>
            <a:endParaRPr lang="en-US" sz="2400" dirty="0">
              <a:latin typeface="Times New Roman"/>
              <a:ea typeface="Times New Roman"/>
            </a:endParaRPr>
          </a:p>
          <a:p>
            <a:pPr marL="457200" lvl="0" indent="-457200" algn="justLow" rtl="1">
              <a:spcAft>
                <a:spcPts val="0"/>
              </a:spcAft>
              <a:buFont typeface="Wingdings" pitchFamily="2" charset="2"/>
              <a:buChar char="v"/>
              <a:tabLst>
                <a:tab pos="476250" algn="l"/>
              </a:tabLst>
            </a:pPr>
            <a:r>
              <a:rPr lang="ar-EG" sz="2800" dirty="0">
                <a:latin typeface="Times New Roman"/>
                <a:ea typeface="Times New Roman"/>
                <a:cs typeface="Simplified Arabic"/>
              </a:rPr>
              <a:t>أن جميع الاضطرابات الجوية مثل المنخفضات الجوية والأعاصير المدارية والكتل الهوائية والتي تؤثر على بيئة الإنسان تحدث في هذه الطبقة . </a:t>
            </a:r>
            <a:endParaRPr lang="en-US" sz="2400" dirty="0">
              <a:latin typeface="Times New Roman"/>
              <a:ea typeface="Times New Roman"/>
            </a:endParaRPr>
          </a:p>
          <a:p>
            <a:pPr marL="457200" lvl="0" indent="-457200" algn="justLow" rtl="1">
              <a:spcAft>
                <a:spcPts val="0"/>
              </a:spcAft>
              <a:buFont typeface="Wingdings" pitchFamily="2" charset="2"/>
              <a:buChar char="v"/>
              <a:tabLst>
                <a:tab pos="476250" algn="l"/>
              </a:tabLst>
            </a:pPr>
            <a:r>
              <a:rPr lang="ar-EG" sz="2800" dirty="0">
                <a:latin typeface="Times New Roman"/>
                <a:ea typeface="Times New Roman"/>
                <a:cs typeface="Simplified Arabic"/>
              </a:rPr>
              <a:t>يتكون في هذه الطبقة الكثير من الظواهر الجوية مثل المطر والثلج والبرق والرعد والرياح . </a:t>
            </a:r>
            <a:endParaRPr lang="en-US" sz="2400" dirty="0">
              <a:latin typeface="Times New Roman"/>
              <a:ea typeface="Times New Roman"/>
            </a:endParaRPr>
          </a:p>
          <a:p>
            <a:pPr algn="r" rtl="1"/>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53333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52246"/>
            <a:ext cx="8839200" cy="6124754"/>
          </a:xfrm>
          <a:prstGeom prst="rect">
            <a:avLst/>
          </a:prstGeom>
          <a:noFill/>
        </p:spPr>
        <p:txBody>
          <a:bodyPr wrap="square" rtlCol="1">
            <a:spAutoFit/>
          </a:bodyPr>
          <a:lstStyle/>
          <a:p>
            <a:pPr marL="285750" indent="-285750" algn="r" rtl="1">
              <a:buFont typeface="Wingdings" pitchFamily="2" charset="2"/>
              <a:buChar char="v"/>
            </a:pPr>
            <a:r>
              <a:rPr lang="ar-EG" sz="2800" dirty="0" smtClean="0"/>
              <a:t>أهمية بخار الماء:</a:t>
            </a:r>
          </a:p>
          <a:p>
            <a:pPr marL="457200" indent="-457200" algn="just" rtl="1">
              <a:buFont typeface="Wingdings" pitchFamily="2" charset="2"/>
              <a:buChar char="q"/>
            </a:pPr>
            <a:r>
              <a:rPr lang="ar-EG" sz="2800" dirty="0" smtClean="0">
                <a:latin typeface="Times New Roman"/>
                <a:ea typeface="Times New Roman"/>
                <a:cs typeface="Simplified Arabic"/>
              </a:rPr>
              <a:t>يعد </a:t>
            </a:r>
            <a:r>
              <a:rPr lang="ar-EG" sz="2800" dirty="0">
                <a:latin typeface="Times New Roman"/>
                <a:ea typeface="Times New Roman"/>
                <a:cs typeface="Simplified Arabic"/>
              </a:rPr>
              <a:t>بخار الماء المصدر الرئيسي لجميع مظاهر التكاثف والتساقط </a:t>
            </a:r>
            <a:r>
              <a:rPr lang="ar-EG" sz="2800" dirty="0" smtClean="0">
                <a:latin typeface="Times New Roman"/>
                <a:ea typeface="Times New Roman"/>
                <a:cs typeface="Simplified Arabic"/>
              </a:rPr>
              <a:t>.</a:t>
            </a:r>
          </a:p>
          <a:p>
            <a:pPr marL="742950" indent="-457200" algn="just" rtl="1">
              <a:spcAft>
                <a:spcPts val="0"/>
              </a:spcAft>
              <a:buFont typeface="Wingdings" pitchFamily="2" charset="2"/>
              <a:buChar char="q"/>
            </a:pPr>
            <a:r>
              <a:rPr lang="ar-EG" sz="2800" dirty="0" smtClean="0">
                <a:latin typeface="Times New Roman"/>
                <a:ea typeface="Times New Roman"/>
                <a:cs typeface="Simplified Arabic"/>
              </a:rPr>
              <a:t>يقوم </a:t>
            </a:r>
            <a:r>
              <a:rPr lang="ar-EG" sz="2800" dirty="0">
                <a:latin typeface="Times New Roman"/>
                <a:ea typeface="Times New Roman"/>
                <a:cs typeface="Simplified Arabic"/>
              </a:rPr>
              <a:t>بامتصاص الإشعاع الأرضي وإعادة جزء كبير منه صوب سطح الأرض ، ومن ثم فانه يشترك مع غاز ثاني أكسيد الكربون في حفظ الإشعاع الأرضي ومنعه من التسرب السريع إلى الفضاء ، وبالتالي يظل سطح الأرض محتفظاً بحرارته المعقولة . </a:t>
            </a:r>
            <a:endParaRPr lang="en-US" sz="2400" dirty="0">
              <a:latin typeface="Times New Roman"/>
              <a:ea typeface="Times New Roman"/>
            </a:endParaRPr>
          </a:p>
          <a:p>
            <a:pPr marL="457200" lvl="0" indent="-457200" algn="justLow" rtl="1">
              <a:spcAft>
                <a:spcPts val="0"/>
              </a:spcAft>
              <a:buFont typeface="Wingdings" pitchFamily="2" charset="2"/>
              <a:buChar char="v"/>
              <a:tabLst>
                <a:tab pos="285750" algn="l"/>
              </a:tabLst>
            </a:pPr>
            <a:r>
              <a:rPr lang="ar-EG" sz="2800" dirty="0" smtClean="0">
                <a:latin typeface="Times New Roman"/>
                <a:ea typeface="Times New Roman"/>
                <a:cs typeface="Simplified Arabic"/>
              </a:rPr>
              <a:t>أهمية المواد </a:t>
            </a:r>
            <a:r>
              <a:rPr lang="ar-EG" sz="2800" dirty="0">
                <a:latin typeface="Times New Roman"/>
                <a:ea typeface="Times New Roman"/>
                <a:cs typeface="Simplified Arabic"/>
              </a:rPr>
              <a:t>العالقة </a:t>
            </a:r>
            <a:r>
              <a:rPr lang="ar-EG" sz="2800" dirty="0" smtClean="0">
                <a:latin typeface="Times New Roman"/>
                <a:ea typeface="Times New Roman"/>
                <a:cs typeface="Simplified Arabic"/>
              </a:rPr>
              <a:t>:</a:t>
            </a:r>
            <a:endParaRPr lang="en-US" sz="2400" dirty="0">
              <a:latin typeface="Times New Roman"/>
              <a:ea typeface="Times New Roman"/>
            </a:endParaRPr>
          </a:p>
          <a:p>
            <a:pPr marL="285750" algn="justLow" rtl="1">
              <a:spcAft>
                <a:spcPts val="0"/>
              </a:spcAft>
            </a:pPr>
            <a:r>
              <a:rPr lang="ar-EG" sz="2800" dirty="0" smtClean="0">
                <a:latin typeface="Times New Roman"/>
                <a:ea typeface="Times New Roman"/>
                <a:cs typeface="Simplified Arabic"/>
              </a:rPr>
              <a:t>تعد </a:t>
            </a:r>
            <a:r>
              <a:rPr lang="ar-EG" sz="2800" dirty="0">
                <a:latin typeface="Times New Roman"/>
                <a:ea typeface="Times New Roman"/>
                <a:cs typeface="Simplified Arabic"/>
              </a:rPr>
              <a:t>المواد العالقة عنصراً فعالاً في الموازنة </a:t>
            </a:r>
            <a:r>
              <a:rPr lang="ar-EG" sz="2800" dirty="0" smtClean="0">
                <a:latin typeface="Times New Roman"/>
                <a:ea typeface="Times New Roman"/>
                <a:cs typeface="Simplified Arabic"/>
              </a:rPr>
              <a:t>الإشعاعية </a:t>
            </a:r>
            <a:r>
              <a:rPr lang="ar-EG" sz="2800" dirty="0">
                <a:latin typeface="Times New Roman"/>
                <a:ea typeface="Times New Roman"/>
                <a:cs typeface="Simplified Arabic"/>
              </a:rPr>
              <a:t>لجو الأرض ، وكيف لا وهي التي تقوم بامتصاص جزء من الإشعاع الشمسي وانعكاس جزء آخر منه . كما تساعد المواد العالقة على حدوث التكاثف ، حيث أنها تمثل النوى التي يتكاثف حولها بخار الماء العالق في الهواء لأنها دائماً ما تكون أبرد من الهواء المحيط بها . </a:t>
            </a:r>
            <a:endParaRPr lang="en-US" sz="2400" dirty="0">
              <a:latin typeface="Times New Roman"/>
              <a:ea typeface="Times New Roman"/>
            </a:endParaRPr>
          </a:p>
          <a:p>
            <a:pPr marL="285750" algn="justLow" rtl="1">
              <a:spcAft>
                <a:spcPts val="0"/>
              </a:spcAft>
            </a:pPr>
            <a:r>
              <a:rPr lang="ar-EG" sz="2800" dirty="0">
                <a:latin typeface="Times New Roman"/>
                <a:ea typeface="Times New Roman"/>
                <a:cs typeface="Simplified Arabic"/>
              </a:rPr>
              <a:t> </a:t>
            </a:r>
            <a:endParaRPr lang="en-US" sz="2400" dirty="0">
              <a:latin typeface="Times New Roman"/>
              <a:ea typeface="Times New Roman"/>
            </a:endParaRPr>
          </a:p>
          <a:p>
            <a:pPr marL="457200" indent="-457200" algn="r" rtl="1">
              <a:buFont typeface="Wingdings" pitchFamily="2" charset="2"/>
              <a:buChar char="q"/>
            </a:pPr>
            <a:endParaRPr lang="ar-EG" sz="2800" dirty="0"/>
          </a:p>
        </p:txBody>
      </p:sp>
    </p:spTree>
    <p:extLst>
      <p:ext uri="{BB962C8B-B14F-4D97-AF65-F5344CB8AC3E}">
        <p14:creationId xmlns:p14="http://schemas.microsoft.com/office/powerpoint/2010/main" val="1204105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537</TotalTime>
  <Words>1000</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15" baseType="lpstr">
      <vt:lpstr>Waveform</vt:lpstr>
      <vt:lpstr>الغلاف الجوي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الله أكبر</dc:creator>
  <cp:lastModifiedBy>الله أكبر</cp:lastModifiedBy>
  <cp:revision>43</cp:revision>
  <dcterms:created xsi:type="dcterms:W3CDTF">2006-08-16T00:00:00Z</dcterms:created>
  <dcterms:modified xsi:type="dcterms:W3CDTF">2018-10-14T12:06:41Z</dcterms:modified>
</cp:coreProperties>
</file>