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443639-F623-4D6A-9D68-955DB87BCEEE}" type="datetimeFigureOut">
              <a:rPr lang="ar-EG" smtClean="0"/>
              <a:t>27/01/1440</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443639-F623-4D6A-9D68-955DB87BCEEE}" type="datetimeFigureOut">
              <a:rPr lang="ar-EG" smtClean="0"/>
              <a:t>27/01/1440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443639-F623-4D6A-9D68-955DB87BCEEE}" type="datetimeFigureOut">
              <a:rPr lang="ar-EG" smtClean="0"/>
              <a:t>27/01/1440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443639-F623-4D6A-9D68-955DB87BCEEE}" type="datetimeFigureOut">
              <a:rPr lang="ar-EG" smtClean="0"/>
              <a:t>27/01/1440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443639-F623-4D6A-9D68-955DB87BCEEE}" type="datetimeFigureOut">
              <a:rPr lang="ar-EG" smtClean="0"/>
              <a:t>27/01/1440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443639-F623-4D6A-9D68-955DB87BCEEE}" type="datetimeFigureOut">
              <a:rPr lang="ar-EG" smtClean="0"/>
              <a:t>27/01/1440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443639-F623-4D6A-9D68-955DB87BCEEE}" type="datetimeFigureOut">
              <a:rPr lang="ar-EG" smtClean="0"/>
              <a:t>27/01/1440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443639-F623-4D6A-9D68-955DB87BCEEE}" type="datetimeFigureOut">
              <a:rPr lang="ar-EG" smtClean="0"/>
              <a:t>27/01/1440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43639-F623-4D6A-9D68-955DB87BCEEE}" type="datetimeFigureOut">
              <a:rPr lang="ar-EG" smtClean="0"/>
              <a:t>27/01/1440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443639-F623-4D6A-9D68-955DB87BCEEE}" type="datetimeFigureOut">
              <a:rPr lang="ar-EG" smtClean="0"/>
              <a:t>27/01/1440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665A63A-D0C4-4A5F-9FFC-700B69A7C588}"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443639-F623-4D6A-9D68-955DB87BCEEE}" type="datetimeFigureOut">
              <a:rPr lang="ar-EG" smtClean="0"/>
              <a:t>27/01/1440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9665A63A-D0C4-4A5F-9FFC-700B69A7C588}"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443639-F623-4D6A-9D68-955DB87BCEEE}" type="datetimeFigureOut">
              <a:rPr lang="ar-EG" smtClean="0"/>
              <a:t>27/01/1440</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65A63A-D0C4-4A5F-9FFC-700B69A7C588}"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08720"/>
            <a:ext cx="7776864" cy="4339650"/>
          </a:xfrm>
          <a:prstGeom prst="rect">
            <a:avLst/>
          </a:prstGeom>
          <a:noFill/>
        </p:spPr>
        <p:txBody>
          <a:bodyPr wrap="square" rtlCol="1">
            <a:spAutoFit/>
          </a:bodyPr>
          <a:lstStyle/>
          <a:p>
            <a:pPr algn="justLow"/>
            <a:r>
              <a:rPr lang="en-US" sz="2800" dirty="0" smtClean="0">
                <a:effectLst/>
                <a:latin typeface="Simplified Arabic"/>
                <a:ea typeface="Times New Roman"/>
              </a:rPr>
              <a:t> </a:t>
            </a:r>
            <a:r>
              <a:rPr lang="ar-EG" sz="2800" b="1" dirty="0" smtClean="0">
                <a:effectLst/>
                <a:latin typeface="Simplified Arabic"/>
                <a:ea typeface="Times New Roman"/>
              </a:rPr>
              <a:t>خامساً : المناخ وملبس الإنسان وراحته </a:t>
            </a:r>
            <a:endParaRPr lang="en-US" sz="2400" dirty="0" smtClean="0">
              <a:effectLst/>
              <a:latin typeface="Times New Roman"/>
              <a:ea typeface="Times New Roman"/>
            </a:endParaRPr>
          </a:p>
          <a:p>
            <a:pPr marL="457200" indent="-457200" algn="just">
              <a:buFont typeface="Wingdings" pitchFamily="2" charset="2"/>
              <a:buChar char="v"/>
            </a:pPr>
            <a:r>
              <a:rPr lang="ar-EG" sz="2800" dirty="0" smtClean="0">
                <a:effectLst/>
                <a:latin typeface="Times New Roman"/>
                <a:ea typeface="Times New Roman"/>
                <a:cs typeface="Simplified Arabic"/>
              </a:rPr>
              <a:t>يلبس الإنسان الملابس الثقيلة الداكنة اللون شتاء ، والملابس الخفيفة الفاتحة اللون صيفاً </a:t>
            </a:r>
            <a:r>
              <a:rPr lang="ar-EG" sz="2400" dirty="0" smtClean="0">
                <a:effectLst/>
                <a:latin typeface="Times New Roman"/>
                <a:ea typeface="Times New Roman"/>
                <a:cs typeface="Simplified Arabic"/>
              </a:rPr>
              <a:t>.</a:t>
            </a:r>
          </a:p>
          <a:p>
            <a:pPr algn="just"/>
            <a:endParaRPr lang="ar-EG" sz="2400" dirty="0" smtClean="0">
              <a:effectLst/>
              <a:latin typeface="Times New Roman"/>
              <a:ea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يراعى المختصون اختيار الألياف الطبيعية والصناعية المناسبة للظروف الطقسية بحيث تساعد هذه الألياف الصناعية على تنظيم عمليات التبادل الحراري بين جسم الإنسان والهواء المحيط به أي تعمل على تقليل فقدان الجسم لدرجة </a:t>
            </a:r>
            <a:r>
              <a:rPr lang="ar-EG" sz="2800" dirty="0" smtClean="0">
                <a:effectLst/>
                <a:latin typeface="Times New Roman"/>
                <a:ea typeface="Times New Roman"/>
                <a:cs typeface="Simplified Arabic"/>
              </a:rPr>
              <a:t>حرارته </a:t>
            </a:r>
            <a:r>
              <a:rPr lang="ar-EG" sz="2800" dirty="0" smtClean="0">
                <a:effectLst/>
                <a:latin typeface="Times New Roman"/>
                <a:ea typeface="Times New Roman"/>
                <a:cs typeface="Simplified Arabic"/>
              </a:rPr>
              <a:t>في أوقات البرودة ، ومساعدة الجسم في التخلص من الحرارة الزائدة في الأوقات الحارة .</a:t>
            </a:r>
            <a:endParaRPr lang="en-US" sz="2800" dirty="0">
              <a:effectLst/>
              <a:latin typeface="Times New Roman"/>
              <a:ea typeface="Times New Roman"/>
            </a:endParaRPr>
          </a:p>
        </p:txBody>
      </p:sp>
    </p:spTree>
    <p:extLst>
      <p:ext uri="{BB962C8B-B14F-4D97-AF65-F5344CB8AC3E}">
        <p14:creationId xmlns:p14="http://schemas.microsoft.com/office/powerpoint/2010/main" val="382781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568952" cy="5693866"/>
          </a:xfrm>
          <a:prstGeom prst="rect">
            <a:avLst/>
          </a:prstGeom>
          <a:noFill/>
        </p:spPr>
        <p:txBody>
          <a:bodyPr wrap="square" rtlCol="1">
            <a:spAutoFit/>
          </a:bodyPr>
          <a:lstStyle/>
          <a:p>
            <a:pPr marL="285750" indent="-285750" algn="just">
              <a:buFont typeface="Wingdings" pitchFamily="2" charset="2"/>
              <a:buChar char="v"/>
            </a:pPr>
            <a:r>
              <a:rPr lang="ar-EG" dirty="0" smtClean="0">
                <a:effectLst/>
                <a:latin typeface="Times New Roman"/>
                <a:ea typeface="Times New Roman"/>
                <a:cs typeface="Simplified Arabic"/>
              </a:rPr>
              <a:t> </a:t>
            </a:r>
            <a:r>
              <a:rPr lang="ar-EG" sz="2800" dirty="0" smtClean="0">
                <a:effectLst/>
                <a:latin typeface="Times New Roman"/>
                <a:ea typeface="Times New Roman"/>
                <a:cs typeface="Simplified Arabic"/>
              </a:rPr>
              <a:t>وقد أوضحت  دراسات لاندسبرج 1950 </a:t>
            </a:r>
            <a:r>
              <a:rPr lang="en-US" sz="2800" dirty="0" err="1" smtClean="0">
                <a:effectLst/>
                <a:latin typeface="Times New Roman"/>
                <a:ea typeface="Times New Roman"/>
                <a:cs typeface="Simplified Arabic"/>
              </a:rPr>
              <a:t>Landsherg</a:t>
            </a:r>
            <a:r>
              <a:rPr lang="ar-EG" sz="2800" dirty="0" smtClean="0">
                <a:effectLst/>
                <a:latin typeface="Times New Roman"/>
                <a:ea typeface="Times New Roman"/>
                <a:cs typeface="Simplified Arabic"/>
              </a:rPr>
              <a:t> لمتوسط درجات الحرارة التي رصدها خلال شهر أغسطس أثناء فترة ما بعد الظهر وعند المساء لمدينة واشنطن بالولايات المتحدة الأمريكية أربعة ملاحظات تتعلق بالمناخ التفصيلي لهذه المدينة تتلخص فيما يلي : </a:t>
            </a:r>
            <a:endParaRPr lang="en-US" sz="2800" dirty="0" smtClean="0">
              <a:effectLst/>
              <a:latin typeface="Times New Roman"/>
              <a:ea typeface="Times New Roman"/>
            </a:endParaRPr>
          </a:p>
          <a:p>
            <a:pPr algn="just"/>
            <a:r>
              <a:rPr lang="ar-EG" sz="2800" dirty="0" smtClean="0">
                <a:effectLst/>
                <a:latin typeface="Times New Roman"/>
                <a:ea typeface="Times New Roman"/>
                <a:cs typeface="Simplified Arabic"/>
              </a:rPr>
              <a:t> </a:t>
            </a:r>
            <a:endParaRPr lang="en-US" sz="2800" dirty="0" smtClean="0">
              <a:effectLst/>
              <a:latin typeface="Times New Roman"/>
              <a:ea typeface="Times New Roman"/>
            </a:endParaRPr>
          </a:p>
          <a:p>
            <a:pPr marL="914400" lvl="1" indent="-457200" algn="just">
              <a:buFont typeface="Courier New" pitchFamily="49" charset="0"/>
              <a:buChar char="o"/>
              <a:tabLst>
                <a:tab pos="914400" algn="l"/>
              </a:tabLst>
            </a:pPr>
            <a:r>
              <a:rPr lang="ar-EG" sz="2800" dirty="0" smtClean="0">
                <a:effectLst/>
                <a:latin typeface="Times New Roman"/>
                <a:ea typeface="Times New Roman"/>
                <a:cs typeface="Simplified Arabic"/>
              </a:rPr>
              <a:t>تمتص جدران المنازل الإشعاع الشمسي بسهولة .</a:t>
            </a:r>
            <a:endParaRPr lang="ar-EG" sz="2800" dirty="0">
              <a:latin typeface="Times New Roman"/>
              <a:ea typeface="Times New Roman"/>
            </a:endParaRPr>
          </a:p>
          <a:p>
            <a:pPr marL="914400" lvl="1" indent="-457200" algn="just">
              <a:buFont typeface="Courier New" pitchFamily="49" charset="0"/>
              <a:buChar char="o"/>
              <a:tabLst>
                <a:tab pos="914400" algn="l"/>
              </a:tabLst>
            </a:pPr>
            <a:r>
              <a:rPr lang="ar-EG" sz="2800" dirty="0" smtClean="0">
                <a:effectLst/>
                <a:latin typeface="Times New Roman"/>
                <a:ea typeface="Times New Roman"/>
                <a:cs typeface="Simplified Arabic"/>
              </a:rPr>
              <a:t>يعدل مجرى النهر الذي يخترق وسط المدينة في درجة حرارة الهواء.</a:t>
            </a:r>
            <a:endParaRPr lang="en-US" sz="2800" dirty="0" smtClean="0">
              <a:effectLst/>
              <a:latin typeface="Times New Roman"/>
              <a:ea typeface="Times New Roman"/>
            </a:endParaRPr>
          </a:p>
          <a:p>
            <a:pPr algn="just"/>
            <a:r>
              <a:rPr lang="en-US" sz="2800" dirty="0" smtClean="0">
                <a:effectLst/>
                <a:latin typeface="Times New Roman"/>
                <a:ea typeface="Times New Roman"/>
                <a:cs typeface="Simplified Arabic"/>
              </a:rPr>
              <a:t> </a:t>
            </a:r>
            <a:endParaRPr lang="en-US" sz="2800" dirty="0" smtClean="0">
              <a:effectLst/>
              <a:latin typeface="Times New Roman"/>
              <a:ea typeface="Times New Roman"/>
            </a:endParaRPr>
          </a:p>
          <a:p>
            <a:pPr marL="914400" lvl="1" indent="-457200" algn="just">
              <a:buFont typeface="Courier New" pitchFamily="49" charset="0"/>
              <a:buChar char="o"/>
              <a:tabLst>
                <a:tab pos="914400" algn="l"/>
              </a:tabLst>
            </a:pPr>
            <a:r>
              <a:rPr lang="ar-EG" sz="2800" dirty="0" smtClean="0">
                <a:effectLst/>
                <a:latin typeface="Times New Roman"/>
                <a:ea typeface="Times New Roman"/>
                <a:cs typeface="Simplified Arabic"/>
              </a:rPr>
              <a:t>تعمل المناطق المرتفعة من المدينة على انخفاض درجة حرارة الهواء الممثل فوقها خاصة خلال فصل الصيف .</a:t>
            </a:r>
          </a:p>
          <a:p>
            <a:pPr marL="914400" lvl="1" indent="-457200" algn="just">
              <a:buFont typeface="Courier New" pitchFamily="49" charset="0"/>
              <a:buChar char="o"/>
              <a:tabLst>
                <a:tab pos="914400" algn="l"/>
              </a:tabLst>
            </a:pPr>
            <a:r>
              <a:rPr lang="ar-EG" sz="2800" dirty="0" smtClean="0">
                <a:effectLst/>
                <a:latin typeface="Times New Roman"/>
                <a:ea typeface="Times New Roman"/>
                <a:cs typeface="Simplified Arabic"/>
              </a:rPr>
              <a:t> تنخفض درجة حرارة الهواء في المناطق التي تغطيها الغابات بالقرب من أطراف المدينة وذلك تحت تأثير ظلال الأشجار وبفعل عمليات التبخر والنتح </a:t>
            </a:r>
            <a:endParaRPr lang="ar-EG" sz="2800" dirty="0"/>
          </a:p>
        </p:txBody>
      </p:sp>
    </p:spTree>
    <p:extLst>
      <p:ext uri="{BB962C8B-B14F-4D97-AF65-F5344CB8AC3E}">
        <p14:creationId xmlns:p14="http://schemas.microsoft.com/office/powerpoint/2010/main" val="3136293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856984" cy="6555641"/>
          </a:xfrm>
          <a:prstGeom prst="rect">
            <a:avLst/>
          </a:prstGeom>
          <a:noFill/>
        </p:spPr>
        <p:txBody>
          <a:bodyPr wrap="square" rtlCol="1">
            <a:spAutoFit/>
          </a:bodyPr>
          <a:lstStyle/>
          <a:p>
            <a:pPr algn="just"/>
            <a:r>
              <a:rPr lang="ar-EG" sz="2800" b="1" dirty="0" smtClean="0">
                <a:effectLst/>
                <a:latin typeface="Times New Roman"/>
                <a:ea typeface="Times New Roman"/>
                <a:cs typeface="Simplified Arabic"/>
              </a:rPr>
              <a:t>ثامناً : الأهمية الجيوستراتيجية لعلم المناخ.</a:t>
            </a:r>
          </a:p>
          <a:p>
            <a:pPr marL="457200" indent="-457200" algn="just">
              <a:buFont typeface="Wingdings" pitchFamily="2" charset="2"/>
              <a:buChar char="v"/>
            </a:pPr>
            <a:r>
              <a:rPr lang="ar-EG" sz="2800" b="1" dirty="0" smtClean="0">
                <a:effectLst/>
                <a:latin typeface="Times New Roman"/>
                <a:ea typeface="Times New Roman"/>
                <a:cs typeface="Simplified Arabic"/>
              </a:rPr>
              <a:t> </a:t>
            </a:r>
            <a:r>
              <a:rPr lang="ar-EG" sz="2800" dirty="0" smtClean="0">
                <a:effectLst/>
                <a:latin typeface="Times New Roman"/>
                <a:ea typeface="Times New Roman"/>
                <a:cs typeface="Simplified Arabic"/>
              </a:rPr>
              <a:t>للمناخ أهمية جيوستراتيجية يقدرها بحق المخططون لسير المعارك الحربية ، وأصبح من بين أعمال سلاح الإشارة في الجيوش المتقدمة ورصد العناصر الجوية وتسجيلها أولاً بأول لخدمة القوات الجوية والبحرية والبرية .</a:t>
            </a:r>
          </a:p>
          <a:p>
            <a:pPr marL="457200" indent="-457200" algn="just">
              <a:buFont typeface="Wingdings" pitchFamily="2" charset="2"/>
              <a:buChar char="v"/>
            </a:pPr>
            <a:endParaRPr lang="ar-EG" sz="2800" dirty="0">
              <a:latin typeface="Times New Roman"/>
              <a:ea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ويذكرنا التاريخ بأن من أسباب فشل حملة نابليون بونابرت على الأراضي الروسية هو قسوة الظروف المناخية الشتوية لهذه البلاد وما تعرض له جنوده من البرد القارص والثلج الساقط ، وأصبحت تحركاتهم مشلولة تحت هذه الظروف المناخية.</a:t>
            </a:r>
          </a:p>
          <a:p>
            <a:pPr marL="457200" indent="-457200" algn="just">
              <a:buFont typeface="Wingdings" pitchFamily="2" charset="2"/>
              <a:buChar char="v"/>
            </a:pPr>
            <a:endParaRPr lang="ar-EG" sz="2800" dirty="0">
              <a:latin typeface="Times New Roman"/>
              <a:ea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وتكررت هذه الظروف أثناء الحربين العالميتين الأولى والثانية،حيث اجتاحت جيوش الألمان الأراضي البولندية خلال فترة انقطاع سقوط الأمطار ومن ثم أحسنوا استخدام وحداتهم الميكانيكية في الهجوم واجتازت البوارج الألمانية مضيق دوفر الحصين خلال يوم عبوس ملبد بالغيوم فلم يستطيع السلاح الجوي البريطاني إيقاف الهجوم الألماني .</a:t>
            </a:r>
            <a:endParaRPr lang="en-US" sz="2800" dirty="0">
              <a:effectLst/>
              <a:latin typeface="Times New Roman"/>
              <a:ea typeface="Times New Roman"/>
            </a:endParaRPr>
          </a:p>
        </p:txBody>
      </p:sp>
    </p:spTree>
    <p:extLst>
      <p:ext uri="{BB962C8B-B14F-4D97-AF65-F5344CB8AC3E}">
        <p14:creationId xmlns:p14="http://schemas.microsoft.com/office/powerpoint/2010/main" val="2215926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628800"/>
            <a:ext cx="7200800" cy="3108543"/>
          </a:xfrm>
          <a:prstGeom prst="rect">
            <a:avLst/>
          </a:prstGeom>
          <a:noFill/>
        </p:spPr>
        <p:txBody>
          <a:bodyPr wrap="square" rtlCol="1">
            <a:spAutoFit/>
          </a:bodyPr>
          <a:lstStyle/>
          <a:p>
            <a:pPr marL="457200" indent="-457200" algn="just">
              <a:buFont typeface="Wingdings" pitchFamily="2" charset="2"/>
              <a:buChar char="v"/>
            </a:pPr>
            <a:r>
              <a:rPr lang="ar-EG" sz="2800" dirty="0" smtClean="0">
                <a:effectLst/>
                <a:latin typeface="Times New Roman"/>
                <a:ea typeface="Times New Roman"/>
                <a:cs typeface="Simplified Arabic"/>
              </a:rPr>
              <a:t>ولذلك </a:t>
            </a:r>
            <a:r>
              <a:rPr lang="ar-EG" sz="2800" dirty="0" smtClean="0">
                <a:effectLst/>
                <a:latin typeface="Times New Roman"/>
                <a:ea typeface="Times New Roman"/>
                <a:cs typeface="Simplified Arabic"/>
              </a:rPr>
              <a:t>لم يكن غريباً أن تكون أعمال الأرصاد الجوية تابعة لإشراف جيش الولايات المتحدة الأمريكية ، وأن يكون لجيوش بعض الدول المتقدمة مثل  بريطانيا و ألمانيا و فرنسا وروسيا هيئات خاصة بالجيش من وظيفتها إعداد الخرائط الطقسية التي تلزم وحدات الجيش المختلفة، وهكذا يوضح لنا القيمة العلمية والعملية لعلم المناخ التطبيقي والخصائص الحيوية لهذا العالم في وقتنا المعاصر. </a:t>
            </a:r>
            <a:endParaRPr lang="ar-EG" sz="2800" dirty="0"/>
          </a:p>
        </p:txBody>
      </p:sp>
    </p:spTree>
    <p:extLst>
      <p:ext uri="{BB962C8B-B14F-4D97-AF65-F5344CB8AC3E}">
        <p14:creationId xmlns:p14="http://schemas.microsoft.com/office/powerpoint/2010/main" val="279776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0688"/>
            <a:ext cx="8208912" cy="5693866"/>
          </a:xfrm>
          <a:prstGeom prst="rect">
            <a:avLst/>
          </a:prstGeom>
          <a:noFill/>
        </p:spPr>
        <p:txBody>
          <a:bodyPr wrap="square" rtlCol="1">
            <a:spAutoFit/>
          </a:bodyPr>
          <a:lstStyle/>
          <a:p>
            <a:pPr algn="just"/>
            <a:r>
              <a:rPr lang="ar-EG" sz="2800" b="1" dirty="0" smtClean="0">
                <a:effectLst/>
                <a:latin typeface="Times New Roman"/>
                <a:ea typeface="Times New Roman"/>
                <a:cs typeface="Simplified Arabic"/>
              </a:rPr>
              <a:t>سادساً : المناخ وصحة الإنسان .</a:t>
            </a:r>
          </a:p>
          <a:p>
            <a:pPr algn="just"/>
            <a:endParaRPr lang="ar-EG" sz="2800" b="1" dirty="0">
              <a:latin typeface="Times New Roman"/>
              <a:ea typeface="Times New Roman"/>
              <a:cs typeface="Simplified Arabic"/>
            </a:endParaRPr>
          </a:p>
          <a:p>
            <a:pPr marL="514350" indent="-514350" algn="just">
              <a:buFont typeface="Wingdings" pitchFamily="2" charset="2"/>
              <a:buChar char="v"/>
            </a:pPr>
            <a:r>
              <a:rPr lang="ar-EG" sz="2800" dirty="0" smtClean="0">
                <a:effectLst/>
                <a:latin typeface="Times New Roman"/>
                <a:ea typeface="Times New Roman"/>
                <a:cs typeface="Simplified Arabic"/>
              </a:rPr>
              <a:t>أدرك الإنسان منذ القدم أن الطقس والمناخ لهما تأثيراهما المباشر في صحته ونشاطه .</a:t>
            </a:r>
          </a:p>
          <a:p>
            <a:pPr marL="514350" indent="-514350" algn="just">
              <a:buFont typeface="Wingdings" pitchFamily="2" charset="2"/>
              <a:buChar char="v"/>
            </a:pPr>
            <a:endParaRPr lang="ar-EG" sz="2800" dirty="0">
              <a:latin typeface="Times New Roman"/>
              <a:ea typeface="Times New Roman"/>
              <a:cs typeface="Simplified Arabic"/>
            </a:endParaRPr>
          </a:p>
          <a:p>
            <a:pPr marL="514350" indent="-514350" algn="just">
              <a:buFont typeface="Wingdings" pitchFamily="2" charset="2"/>
              <a:buChar char="v"/>
            </a:pPr>
            <a:r>
              <a:rPr lang="ar-EG" sz="2800" dirty="0" smtClean="0">
                <a:effectLst/>
                <a:latin typeface="Times New Roman"/>
                <a:ea typeface="Times New Roman"/>
                <a:cs typeface="Simplified Arabic"/>
              </a:rPr>
              <a:t>حيث ربط الفيلسوف الإغريقي هيبوقراط ( 377-460 ق.م ) بين الأمراض الموسمية التي يتعرض لها الإنسان وتغير الظروف المناخية من فصل لآخر وميز هيبوقراط بين أنواع أمراض الصيف وأنواع أمراض الشتاء ووضع بذلك حجر أساس علم المناخ الطبي .</a:t>
            </a:r>
          </a:p>
          <a:p>
            <a:pPr marL="514350" indent="-514350" algn="just">
              <a:buFont typeface="Wingdings" pitchFamily="2" charset="2"/>
              <a:buChar char="v"/>
            </a:pPr>
            <a:endParaRPr lang="ar-EG" sz="2800" dirty="0">
              <a:latin typeface="Times New Roman"/>
              <a:ea typeface="Times New Roman"/>
              <a:cs typeface="Simplified Arabic"/>
            </a:endParaRPr>
          </a:p>
          <a:p>
            <a:pPr marL="514350" indent="-514350" algn="just">
              <a:buFont typeface="Wingdings" pitchFamily="2" charset="2"/>
              <a:buChar char="v"/>
            </a:pPr>
            <a:r>
              <a:rPr lang="ar-EG" sz="2800" dirty="0" smtClean="0">
                <a:effectLst/>
                <a:latin typeface="Times New Roman"/>
                <a:ea typeface="Times New Roman"/>
                <a:cs typeface="Simplified Arabic"/>
              </a:rPr>
              <a:t> ويرجع الفضل حقيقة إلى الأطباء أكثر منه إلى الجغرافيين في الربط بين المعلومات المناخية والظاهرات الصحية وأنواع الأمراض التي يتعرض لها الإنسان .</a:t>
            </a:r>
            <a:endParaRPr lang="en-US" sz="2800" dirty="0">
              <a:effectLst/>
              <a:latin typeface="Times New Roman"/>
              <a:ea typeface="Times New Roman"/>
            </a:endParaRPr>
          </a:p>
        </p:txBody>
      </p:sp>
    </p:spTree>
    <p:extLst>
      <p:ext uri="{BB962C8B-B14F-4D97-AF65-F5344CB8AC3E}">
        <p14:creationId xmlns:p14="http://schemas.microsoft.com/office/powerpoint/2010/main" val="3738072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16614"/>
            <a:ext cx="8640960" cy="6124754"/>
          </a:xfrm>
          <a:prstGeom prst="rect">
            <a:avLst/>
          </a:prstGeom>
          <a:noFill/>
        </p:spPr>
        <p:txBody>
          <a:bodyPr wrap="square" rtlCol="1">
            <a:spAutoFit/>
          </a:bodyPr>
          <a:lstStyle/>
          <a:p>
            <a:pPr marL="285750" indent="-285750" algn="just">
              <a:buFont typeface="Wingdings" pitchFamily="2" charset="2"/>
              <a:buChar char="v"/>
            </a:pPr>
            <a:r>
              <a:rPr lang="ar-EG" sz="2800" dirty="0" smtClean="0">
                <a:effectLst/>
                <a:latin typeface="Times New Roman"/>
                <a:ea typeface="Times New Roman"/>
                <a:cs typeface="Simplified Arabic"/>
              </a:rPr>
              <a:t>فمنذ بداية القرن الثامن عشر ظهرت دراسات طبية توضح العلاقة بين تغير الظروف المناخية وانتشار الأوبئة والأمراض وزيادة نسبة الوفيات، مثل دراسة الطبيب جولدن عام 1716، ودراسة الطبيب ليننج عام 1737، والطبيب شاميرز عام 1776 .</a:t>
            </a:r>
          </a:p>
          <a:p>
            <a:pPr marL="285750" indent="-285750" algn="just">
              <a:buFont typeface="Wingdings" pitchFamily="2" charset="2"/>
              <a:buChar char="v"/>
            </a:pPr>
            <a:endParaRPr lang="ar-EG" sz="2800" dirty="0">
              <a:latin typeface="Times New Roman"/>
              <a:ea typeface="Times New Roman"/>
              <a:cs typeface="Simplified Arabic"/>
            </a:endParaRPr>
          </a:p>
          <a:p>
            <a:pPr marL="457200" indent="-457200" algn="justLow">
              <a:buFont typeface="Wingdings" pitchFamily="2" charset="2"/>
              <a:buChar char="v"/>
            </a:pPr>
            <a:r>
              <a:rPr lang="ar-EG" sz="2800" dirty="0" smtClean="0">
                <a:effectLst/>
                <a:latin typeface="Times New Roman"/>
                <a:ea typeface="Times New Roman"/>
                <a:cs typeface="Simplified Arabic"/>
              </a:rPr>
              <a:t>اهتمت هذه الدراسات كذلك بكيفية تفاعل جسم الإنسان ( عن طريق الدورة الدموية والعرق ) مع التغيرات الطقسية ليبقى الجسم في درجة حرارته عادية (37ْم ) .</a:t>
            </a:r>
          </a:p>
          <a:p>
            <a:pPr marL="457200" indent="-457200" algn="justLow">
              <a:buFont typeface="Wingdings" pitchFamily="2" charset="2"/>
              <a:buChar char="v"/>
            </a:pPr>
            <a:endParaRPr lang="ar-EG" sz="2800" dirty="0">
              <a:latin typeface="Times New Roman"/>
              <a:ea typeface="Times New Roman"/>
              <a:cs typeface="Simplified Arabic"/>
            </a:endParaRPr>
          </a:p>
          <a:p>
            <a:pPr marL="457200" indent="-457200" algn="justLow">
              <a:buFont typeface="Wingdings" pitchFamily="2" charset="2"/>
              <a:buChar char="v"/>
            </a:pPr>
            <a:r>
              <a:rPr lang="ar-EG" sz="2800" dirty="0" smtClean="0">
                <a:effectLst/>
                <a:latin typeface="Times New Roman"/>
                <a:ea typeface="Times New Roman"/>
                <a:cs typeface="Simplified Arabic"/>
              </a:rPr>
              <a:t>وقد قسم الباحثون في علم المناخ الطبي أنواع الأمراض بحسب الظروف المناخية الممثلة في كل من أقاليم العالم المختلفة ، حيث تنتشر الانفلوانزا وأمراض الحنجرة وفقر الدم ( الأنيميا ) في المناطق الباردة ، والملاريا والحمى الصفراء والكوليرا والتيفود والدوسنتاريا في المناطق المدارية الحارة الرملية ، ومرض النوم بسبب ذبابة تسي تسي في المناطق الاستوائية . </a:t>
            </a:r>
            <a:endParaRPr lang="ar-EG" sz="2800" dirty="0">
              <a:latin typeface="Times New Roman"/>
              <a:cs typeface="Simplified Arabic"/>
            </a:endParaRPr>
          </a:p>
        </p:txBody>
      </p:sp>
    </p:spTree>
    <p:extLst>
      <p:ext uri="{BB962C8B-B14F-4D97-AF65-F5344CB8AC3E}">
        <p14:creationId xmlns:p14="http://schemas.microsoft.com/office/powerpoint/2010/main" val="2478085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640960" cy="6124754"/>
          </a:xfrm>
          <a:prstGeom prst="rect">
            <a:avLst/>
          </a:prstGeom>
          <a:noFill/>
        </p:spPr>
        <p:txBody>
          <a:bodyPr wrap="square" rtlCol="1">
            <a:spAutoFit/>
          </a:bodyPr>
          <a:lstStyle/>
          <a:p>
            <a:pPr marL="457200" indent="-457200" algn="just">
              <a:buFont typeface="Wingdings" pitchFamily="2" charset="2"/>
              <a:buChar char="v"/>
            </a:pPr>
            <a:r>
              <a:rPr lang="ar-EG" sz="2800" dirty="0" smtClean="0">
                <a:effectLst/>
                <a:latin typeface="Times New Roman"/>
                <a:ea typeface="Times New Roman"/>
                <a:cs typeface="Simplified Arabic"/>
              </a:rPr>
              <a:t> ولا يخفى علينا أهمية تلوث الهواء </a:t>
            </a:r>
            <a:r>
              <a:rPr lang="en-US" sz="2800" dirty="0" smtClean="0">
                <a:effectLst/>
                <a:latin typeface="Times New Roman"/>
                <a:ea typeface="Times New Roman"/>
                <a:cs typeface="Simplified Arabic"/>
              </a:rPr>
              <a:t>Air pollution </a:t>
            </a:r>
            <a:r>
              <a:rPr lang="ar-EG" sz="2800" dirty="0" smtClean="0">
                <a:effectLst/>
                <a:latin typeface="Times New Roman"/>
                <a:ea typeface="Times New Roman"/>
                <a:cs typeface="Simplified Arabic"/>
              </a:rPr>
              <a:t> ( خاصة عندما يصاحب ذلك حدوث الضباب ) وأثر ذلك على صحة الإنسان.</a:t>
            </a:r>
          </a:p>
          <a:p>
            <a:pPr algn="just"/>
            <a:endParaRPr lang="ar-EG" sz="2800" dirty="0" smtClean="0">
              <a:effectLst/>
              <a:latin typeface="Times New Roman"/>
              <a:ea typeface="Times New Roman"/>
              <a:cs typeface="Simplified Arabic"/>
            </a:endParaRPr>
          </a:p>
          <a:p>
            <a:pPr marL="457200" indent="-457200" algn="just">
              <a:buFont typeface="Wingdings" pitchFamily="2" charset="2"/>
              <a:buChar char="v"/>
            </a:pPr>
            <a:r>
              <a:rPr lang="ar-EG" sz="2800" dirty="0" smtClean="0">
                <a:latin typeface="Times New Roman"/>
                <a:ea typeface="Times New Roman"/>
                <a:cs typeface="Simplified Arabic"/>
              </a:rPr>
              <a:t>فقد </a:t>
            </a:r>
            <a:r>
              <a:rPr lang="ar-EG" sz="2800" dirty="0" smtClean="0">
                <a:effectLst/>
                <a:latin typeface="Times New Roman"/>
                <a:ea typeface="Times New Roman"/>
                <a:cs typeface="Simplified Arabic"/>
              </a:rPr>
              <a:t>تعرضت مدينة لندن لحدوث الضباب الأسود الملوث بالأتربة والغازات 1902 (أدى ذلك إلى مصرع آلاف من سكان المدينة ) وتكررت نفس الظاهرة نتيجة لتلوث  الهواء فوق المناطق الصناعية من دونورا </a:t>
            </a:r>
            <a:r>
              <a:rPr lang="en-US" sz="2800" dirty="0" smtClean="0">
                <a:effectLst/>
                <a:latin typeface="Times New Roman"/>
                <a:ea typeface="Times New Roman"/>
                <a:cs typeface="Simplified Arabic"/>
              </a:rPr>
              <a:t>Donora </a:t>
            </a:r>
            <a:r>
              <a:rPr lang="ar-EG" sz="2800" dirty="0" smtClean="0">
                <a:effectLst/>
                <a:latin typeface="Times New Roman"/>
                <a:ea typeface="Times New Roman"/>
                <a:cs typeface="Simplified Arabic"/>
              </a:rPr>
              <a:t> في بنسلفانيا بالولايات المتحدة الأمريكية عام 1948 ، وبوادي الميز عام 1930. </a:t>
            </a:r>
          </a:p>
          <a:p>
            <a:pPr marL="457200" indent="-457200" algn="just">
              <a:buFont typeface="Wingdings" pitchFamily="2" charset="2"/>
              <a:buChar char="v"/>
            </a:pPr>
            <a:endParaRPr lang="ar-EG" sz="2800" dirty="0">
              <a:latin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وهكذا أصبح تلوث الهواء من الظاهرات المخيفة والخطرة على حياة الإنسان في وقتنا المعاصر وذلك بعد انتشار محطات توليد القوى المحركة ، والمصانع المتطورة التي تستخدم في تشغيلها الوقود الذري ، وقد ينتج عن ذلك تلوث الهواء بل ومياه الأنهار والبحيرات بالعناصر الذرية الخطرة على حياة الإنسان. </a:t>
            </a:r>
            <a:endParaRPr lang="ar-EG" sz="2800" dirty="0"/>
          </a:p>
        </p:txBody>
      </p:sp>
    </p:spTree>
    <p:extLst>
      <p:ext uri="{BB962C8B-B14F-4D97-AF65-F5344CB8AC3E}">
        <p14:creationId xmlns:p14="http://schemas.microsoft.com/office/powerpoint/2010/main" val="350469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856984" cy="7694414"/>
          </a:xfrm>
          <a:prstGeom prst="rect">
            <a:avLst/>
          </a:prstGeom>
          <a:noFill/>
        </p:spPr>
        <p:txBody>
          <a:bodyPr wrap="square" rtlCol="1">
            <a:spAutoFit/>
          </a:bodyPr>
          <a:lstStyle/>
          <a:p>
            <a:pPr algn="just"/>
            <a:r>
              <a:rPr lang="ar-EG" sz="2800" b="1" dirty="0" smtClean="0">
                <a:effectLst/>
                <a:latin typeface="Times New Roman"/>
                <a:ea typeface="Times New Roman"/>
                <a:cs typeface="Simplified Arabic"/>
              </a:rPr>
              <a:t>سابعاً : المناخ ومسكن الإنسان وفن العمارة.</a:t>
            </a:r>
          </a:p>
          <a:p>
            <a:pPr marL="457200" indent="-457200" algn="just">
              <a:buFont typeface="Wingdings" pitchFamily="2" charset="2"/>
              <a:buChar char="v"/>
            </a:pPr>
            <a:endParaRPr lang="ar-EG" sz="2800" b="1" dirty="0">
              <a:latin typeface="Times New Roman"/>
              <a:ea typeface="Times New Roman"/>
              <a:cs typeface="Simplified Arabic"/>
            </a:endParaRPr>
          </a:p>
          <a:p>
            <a:pPr marL="457200" indent="-457200" algn="just">
              <a:buFont typeface="Wingdings" pitchFamily="2" charset="2"/>
              <a:buChar char="v"/>
            </a:pPr>
            <a:r>
              <a:rPr lang="ar-EG" sz="2800" b="1" dirty="0" smtClean="0">
                <a:effectLst/>
                <a:latin typeface="Times New Roman"/>
                <a:ea typeface="Times New Roman"/>
                <a:cs typeface="Simplified Arabic"/>
              </a:rPr>
              <a:t> </a:t>
            </a:r>
            <a:r>
              <a:rPr lang="ar-EG" sz="2800" dirty="0" smtClean="0">
                <a:effectLst/>
                <a:latin typeface="Times New Roman"/>
                <a:ea typeface="Times New Roman"/>
                <a:cs typeface="Simplified Arabic"/>
              </a:rPr>
              <a:t>حاول الإنسان منذ القدم التغلب على قسوة الظروف الطقسية و المناخية والتكيف معها وذلك باستخدامه – كما سبقت الإشارة – ملابس خاصة ، أو ببناء مساكن له تؤمن له الحياة السهلة بداخلها وتحقق له الراحة والطمأنينة. </a:t>
            </a:r>
          </a:p>
          <a:p>
            <a:pPr marL="457200" indent="-457200" algn="just">
              <a:buFont typeface="Wingdings" pitchFamily="2" charset="2"/>
              <a:buChar char="v"/>
            </a:pPr>
            <a:endParaRPr lang="ar-EG" sz="2800" dirty="0">
              <a:latin typeface="Times New Roman"/>
              <a:ea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ويؤكد علماء الهندسة المعمارية اليوم ، بأن تصميمات ونماذج مساكن الإنسان البدائي والتي صنعت بالمواد الأولية المحلية في المنطقة كثيراً ما كانت مناسبة تماماً للظروف المناخية السائدة في كل منطقة.</a:t>
            </a:r>
          </a:p>
          <a:p>
            <a:pPr marL="457200" indent="-457200" algn="just">
              <a:buFont typeface="Wingdings" pitchFamily="2" charset="2"/>
              <a:buChar char="v"/>
            </a:pPr>
            <a:endParaRPr lang="ar-EG" sz="2800" dirty="0">
              <a:latin typeface="Times New Roman"/>
              <a:ea typeface="Times New Roman"/>
              <a:cs typeface="Simplified Arabic"/>
            </a:endParaRPr>
          </a:p>
          <a:p>
            <a:pPr marL="457200" indent="-457200" algn="justLow">
              <a:buFont typeface="Wingdings" pitchFamily="2" charset="2"/>
              <a:buChar char="v"/>
            </a:pPr>
            <a:r>
              <a:rPr lang="ar-EG" sz="2800" dirty="0" smtClean="0">
                <a:latin typeface="Times New Roman"/>
                <a:ea typeface="Times New Roman"/>
                <a:cs typeface="Simplified Arabic"/>
              </a:rPr>
              <a:t>حيث </a:t>
            </a:r>
            <a:r>
              <a:rPr lang="ar-EG" sz="2800" dirty="0" smtClean="0">
                <a:effectLst/>
                <a:latin typeface="Times New Roman"/>
                <a:ea typeface="Times New Roman"/>
                <a:cs typeface="Simplified Arabic"/>
              </a:rPr>
              <a:t>يبنى مسكن الاسكيمو عادة  من الثلج وعظام الحيتان وبعض الأخشاب يمكن أن تحتفظ بالحرارة داخله لمدة طويلة بحيث يصبح المنزل أكثر دفئاً من الهواء الخارجي المحيط به ، وعلى ذلك يلبس الاسكيمو أثناء وجودهم داخل منازلهم الثلجية الملابس الخفيفة على الرغم من أن درجة حرارة الهواء خارج المنزل قد تصل إلى -20 م ْ .</a:t>
            </a:r>
            <a:endParaRPr lang="en-US" sz="2400" dirty="0" smtClean="0">
              <a:effectLst/>
              <a:latin typeface="Times New Roman"/>
              <a:ea typeface="Times New Roman"/>
            </a:endParaRPr>
          </a:p>
          <a:p>
            <a:pPr marL="457200" indent="-457200" algn="just">
              <a:buFont typeface="Wingdings" pitchFamily="2" charset="2"/>
              <a:buChar char="v"/>
            </a:pPr>
            <a:endParaRPr lang="en-US" sz="2800" dirty="0" smtClean="0">
              <a:effectLst/>
              <a:latin typeface="Times New Roman"/>
              <a:ea typeface="Times New Roman"/>
            </a:endParaRPr>
          </a:p>
          <a:p>
            <a:pPr marL="457200" indent="-457200" algn="just">
              <a:buFont typeface="Wingdings" pitchFamily="2" charset="2"/>
              <a:buChar char="v"/>
            </a:pPr>
            <a:endParaRPr lang="en-US" sz="2800" dirty="0" smtClean="0">
              <a:effectLst/>
              <a:latin typeface="Times New Roman"/>
              <a:ea typeface="Times New Roman"/>
            </a:endParaRPr>
          </a:p>
          <a:p>
            <a:pPr algn="justLow"/>
            <a:r>
              <a:rPr lang="ar-EG" b="1" dirty="0" smtClean="0">
                <a:effectLst/>
                <a:latin typeface="Times New Roman"/>
                <a:ea typeface="Times New Roman"/>
                <a:cs typeface="Simplified Arabic"/>
              </a:rPr>
              <a:t> </a:t>
            </a:r>
            <a:endParaRPr lang="en-US" sz="1600" dirty="0">
              <a:effectLst/>
              <a:latin typeface="Times New Roman"/>
              <a:ea typeface="Times New Roman"/>
            </a:endParaRPr>
          </a:p>
        </p:txBody>
      </p:sp>
    </p:spTree>
    <p:extLst>
      <p:ext uri="{BB962C8B-B14F-4D97-AF65-F5344CB8AC3E}">
        <p14:creationId xmlns:p14="http://schemas.microsoft.com/office/powerpoint/2010/main" val="187331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758309"/>
            <a:ext cx="8424936" cy="5262979"/>
          </a:xfrm>
          <a:prstGeom prst="rect">
            <a:avLst/>
          </a:prstGeom>
          <a:noFill/>
        </p:spPr>
        <p:txBody>
          <a:bodyPr wrap="square" rtlCol="1">
            <a:spAutoFit/>
          </a:bodyPr>
          <a:lstStyle/>
          <a:p>
            <a:pPr marL="457200" indent="-457200" algn="just">
              <a:buFont typeface="Wingdings" pitchFamily="2" charset="2"/>
              <a:buChar char="v"/>
            </a:pPr>
            <a:r>
              <a:rPr lang="ar-EG" sz="2800" dirty="0" smtClean="0">
                <a:effectLst/>
                <a:latin typeface="Times New Roman"/>
                <a:ea typeface="Times New Roman"/>
                <a:cs typeface="Simplified Arabic"/>
              </a:rPr>
              <a:t>أما الجماعات البدائية في شمال شرق سيبريا مثل الشاكش </a:t>
            </a:r>
            <a:r>
              <a:rPr lang="en-US" sz="2800" dirty="0" err="1" smtClean="0">
                <a:effectLst/>
                <a:latin typeface="Times New Roman"/>
                <a:ea typeface="Times New Roman"/>
                <a:cs typeface="Simplified Arabic"/>
              </a:rPr>
              <a:t>Chukchee</a:t>
            </a:r>
            <a:r>
              <a:rPr lang="en-US" sz="2800" dirty="0" smtClean="0">
                <a:effectLst/>
                <a:latin typeface="Times New Roman"/>
                <a:ea typeface="Times New Roman"/>
                <a:cs typeface="Simplified Arabic"/>
              </a:rPr>
              <a:t> </a:t>
            </a:r>
            <a:r>
              <a:rPr lang="ar-EG" sz="2800" dirty="0" smtClean="0">
                <a:effectLst/>
                <a:latin typeface="Times New Roman"/>
                <a:ea typeface="Times New Roman"/>
                <a:cs typeface="Simplified Arabic"/>
              </a:rPr>
              <a:t> والكورياك </a:t>
            </a:r>
            <a:r>
              <a:rPr lang="en-US" sz="2800" dirty="0" err="1" smtClean="0">
                <a:effectLst/>
                <a:latin typeface="Times New Roman"/>
                <a:ea typeface="Times New Roman"/>
                <a:cs typeface="Simplified Arabic"/>
              </a:rPr>
              <a:t>Koryak</a:t>
            </a:r>
            <a:r>
              <a:rPr lang="ar-EG" sz="2800" dirty="0" smtClean="0">
                <a:effectLst/>
                <a:latin typeface="Times New Roman"/>
                <a:ea typeface="Times New Roman"/>
                <a:cs typeface="Simplified Arabic"/>
              </a:rPr>
              <a:t> فيكون داخل خيام مخروطية الشكل مصنوعة من الفراء لتحتفظ بأكبر قسط من درجة الحرارة داخل الخيمة.</a:t>
            </a:r>
          </a:p>
          <a:p>
            <a:pPr marL="457200" indent="-457200" algn="just">
              <a:buFont typeface="Wingdings" pitchFamily="2" charset="2"/>
              <a:buChar char="v"/>
            </a:pPr>
            <a:endParaRPr lang="ar-EG" sz="2800" dirty="0">
              <a:latin typeface="Times New Roman"/>
              <a:ea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 وقد تبين أن الهنود الحمر فوق هضاب أعالي نهر كولومبيا حتى  قبل مجيء كرستوفر كولمبس إلى أمريكا ( عام 1492 ) كانوا يعيشون في مساكن على شكل حفر تحت الأرض بعمق من 4 إلى 6 أقدام ومتوسط طول الحفرة نحو 15 قدم ويصنع للمنزل غطاء أو سقف مستوى أو مخروطي الشكل ويغطي هذا السقف بأفرع أشجار الأرز وبعض الحشائش والأعشاب الممثلة في المنطقة.</a:t>
            </a:r>
          </a:p>
          <a:p>
            <a:pPr marL="457200" indent="-457200" algn="just">
              <a:buFont typeface="Wingdings" pitchFamily="2" charset="2"/>
              <a:buChar char="v"/>
            </a:pPr>
            <a:endParaRPr lang="ar-EG" sz="2800" dirty="0">
              <a:latin typeface="Times New Roman"/>
              <a:cs typeface="Simplified Arabic"/>
            </a:endParaRPr>
          </a:p>
          <a:p>
            <a:pPr marL="457200" indent="-457200" algn="just">
              <a:buFont typeface="Wingdings" pitchFamily="2" charset="2"/>
              <a:buChar char="v"/>
            </a:pPr>
            <a:endParaRPr lang="ar-EG" sz="2800" dirty="0"/>
          </a:p>
        </p:txBody>
      </p:sp>
    </p:spTree>
    <p:extLst>
      <p:ext uri="{BB962C8B-B14F-4D97-AF65-F5344CB8AC3E}">
        <p14:creationId xmlns:p14="http://schemas.microsoft.com/office/powerpoint/2010/main" val="3818793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640960" cy="6124754"/>
          </a:xfrm>
          <a:prstGeom prst="rect">
            <a:avLst/>
          </a:prstGeom>
          <a:noFill/>
        </p:spPr>
        <p:txBody>
          <a:bodyPr wrap="square" rtlCol="1">
            <a:spAutoFit/>
          </a:bodyPr>
          <a:lstStyle/>
          <a:p>
            <a:pPr marL="457200" indent="-457200" algn="just">
              <a:buFont typeface="Wingdings" pitchFamily="2" charset="2"/>
              <a:buChar char="v"/>
            </a:pPr>
            <a:r>
              <a:rPr lang="ar-EG" sz="2800" dirty="0" smtClean="0">
                <a:effectLst/>
                <a:latin typeface="Times New Roman"/>
                <a:ea typeface="Times New Roman"/>
                <a:cs typeface="Simplified Arabic"/>
              </a:rPr>
              <a:t>أما في المناطق الرطبة الغزيرة الأمطار المرتفعة الحرارة كما هو الحال في شبة جزيرة فلوريدا ( جنوب شرق الولايات المتحدة الأمريكية ) فنلاحظ أن الجماعات البدائية القديمة مثل السيمينول </a:t>
            </a:r>
            <a:r>
              <a:rPr lang="en-US" sz="2800" dirty="0" smtClean="0">
                <a:effectLst/>
                <a:latin typeface="Times New Roman"/>
                <a:ea typeface="Times New Roman"/>
                <a:cs typeface="Simplified Arabic"/>
              </a:rPr>
              <a:t>Seminoles</a:t>
            </a:r>
            <a:r>
              <a:rPr lang="ar-EG" sz="2800" dirty="0" smtClean="0">
                <a:effectLst/>
                <a:latin typeface="Times New Roman"/>
                <a:ea typeface="Times New Roman"/>
                <a:cs typeface="Simplified Arabic"/>
              </a:rPr>
              <a:t> كانوا يعيشون في منازل على شكل حجرات متسعة وتتكون أسقفها من الأعشاب وأغصان الأشجار لتحميهم من الأشعة الشمسية الشديدة ، وليستظلوا بظلالها الوراقة ، كما كانت هذه المساكن تتميز بجودة تهويتها الداخلية وأن أرضيتها تعلو عن سطح الأرض بعدة أقدام لتجنب الرطوبة المرتفعة في التربة الطينية بالمنطقة .</a:t>
            </a:r>
          </a:p>
          <a:p>
            <a:pPr marL="457200" indent="-457200" algn="just">
              <a:buFont typeface="Wingdings" pitchFamily="2" charset="2"/>
              <a:buChar char="v"/>
            </a:pPr>
            <a:endParaRPr lang="ar-EG" sz="2800" dirty="0">
              <a:latin typeface="Times New Roman"/>
              <a:cs typeface="Simplified Arabic"/>
            </a:endParaRPr>
          </a:p>
          <a:p>
            <a:pPr marL="457200" indent="-457200" algn="just">
              <a:buFont typeface="Wingdings" pitchFamily="2" charset="2"/>
              <a:buChar char="v"/>
            </a:pPr>
            <a:r>
              <a:rPr lang="ar-EG" sz="2800" dirty="0" smtClean="0">
                <a:effectLst/>
                <a:latin typeface="Times New Roman"/>
                <a:ea typeface="Times New Roman"/>
                <a:cs typeface="Simplified Arabic"/>
              </a:rPr>
              <a:t>ويهتم المهندس المعماري عند تصميم نماذج مسكن الإنسان اليوم باختيار أنسب مواد البناء من البيئة المحلية والعناية بدراسة الضوء وحرارة الهواء والتهوية والرطوبة داخل حجرات المنزل ، هذا إلى جانب المشاكل التقليدية عند بناء المسكن والإضاءة والمياه والصرف الصحي وارتفاع المسكن وشكل فتحات النوافذ ، ومدى اتساع شرفاته</a:t>
            </a:r>
            <a:endParaRPr lang="ar-EG" sz="2800" dirty="0"/>
          </a:p>
        </p:txBody>
      </p:sp>
    </p:spTree>
    <p:extLst>
      <p:ext uri="{BB962C8B-B14F-4D97-AF65-F5344CB8AC3E}">
        <p14:creationId xmlns:p14="http://schemas.microsoft.com/office/powerpoint/2010/main" val="4016433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0688"/>
            <a:ext cx="7920880" cy="6063198"/>
          </a:xfrm>
          <a:prstGeom prst="rect">
            <a:avLst/>
          </a:prstGeom>
          <a:noFill/>
        </p:spPr>
        <p:txBody>
          <a:bodyPr wrap="square" rtlCol="1">
            <a:spAutoFit/>
          </a:bodyPr>
          <a:lstStyle/>
          <a:p>
            <a:pPr marL="457200" indent="-457200" algn="just">
              <a:buFont typeface="Wingdings" pitchFamily="2" charset="2"/>
              <a:buChar char="v"/>
            </a:pPr>
            <a:r>
              <a:rPr lang="ar-EG" sz="2800" dirty="0" smtClean="0">
                <a:effectLst/>
                <a:latin typeface="Times New Roman"/>
                <a:ea typeface="Times New Roman"/>
                <a:cs typeface="Simplified Arabic"/>
              </a:rPr>
              <a:t>ويختلف تصميم نماذج بناء المساكن في المناطق التي يسقط فوقها كميات كبيرة من الأمطار والثلج ( تكون الأسقف هنا هرمية الشكل ) عن تلك التي تتمثل في المناطق الحارة الجافة ( تكون الأسقف هنا أفقية أو مستوية الامتداد ).</a:t>
            </a:r>
          </a:p>
          <a:p>
            <a:pPr marL="457200" indent="-457200" algn="just">
              <a:buFont typeface="Wingdings" pitchFamily="2" charset="2"/>
              <a:buChar char="v"/>
            </a:pPr>
            <a:endParaRPr lang="ar-EG" sz="2800" dirty="0">
              <a:latin typeface="Times New Roman"/>
              <a:cs typeface="Simplified Arabic"/>
            </a:endParaRPr>
          </a:p>
          <a:p>
            <a:pPr marL="457200" indent="-457200" algn="justLow">
              <a:buFont typeface="Wingdings" pitchFamily="2" charset="2"/>
              <a:buChar char="v"/>
            </a:pPr>
            <a:r>
              <a:rPr lang="ar-EG" sz="2800" dirty="0" smtClean="0">
                <a:latin typeface="Times New Roman"/>
                <a:ea typeface="Times New Roman"/>
                <a:cs typeface="Simplified Arabic"/>
              </a:rPr>
              <a:t>كما </a:t>
            </a:r>
            <a:r>
              <a:rPr lang="ar-EG" sz="2800" dirty="0" smtClean="0">
                <a:effectLst/>
                <a:latin typeface="Times New Roman"/>
                <a:ea typeface="Times New Roman"/>
                <a:cs typeface="Simplified Arabic"/>
              </a:rPr>
              <a:t>يلاحظ أن المباني في المناطق المعتدلة والمعتدلة الباردة تتباعد بعضها عن البعض الآخر وأن شوارعها واسعة لتسمح بأكبر قسط من الأشعة الشمسية لدخول المساكن . أما في المناطق الحارة الجافة فتكون المساكن متقاربة بعضها من البعض الآخر وأن شوارعها غالباً ما تكون ضيقة حتى ينعم السكان بأكبر قسط من الظلال .</a:t>
            </a:r>
          </a:p>
          <a:p>
            <a:pPr marL="457200" indent="-457200" algn="justLow">
              <a:buFont typeface="Wingdings" pitchFamily="2" charset="2"/>
              <a:buChar char="v"/>
            </a:pPr>
            <a:endParaRPr lang="ar-EG" sz="2800" dirty="0">
              <a:latin typeface="Times New Roman"/>
              <a:ea typeface="Times New Roman"/>
              <a:cs typeface="Simplified Arabic"/>
            </a:endParaRPr>
          </a:p>
          <a:p>
            <a:pPr marL="457200" indent="-457200" algn="justLow">
              <a:buFont typeface="Wingdings" pitchFamily="2" charset="2"/>
              <a:buChar char="v"/>
            </a:pPr>
            <a:endParaRPr lang="en-US" sz="2400" dirty="0" smtClean="0">
              <a:effectLst/>
              <a:latin typeface="Times New Roman"/>
              <a:ea typeface="Times New Roman"/>
            </a:endParaRPr>
          </a:p>
          <a:p>
            <a:pPr marL="457200" indent="-457200" algn="just">
              <a:buFont typeface="Wingdings" pitchFamily="2" charset="2"/>
              <a:buChar char="v"/>
            </a:pPr>
            <a:endParaRPr lang="ar-EG" sz="2800" dirty="0"/>
          </a:p>
        </p:txBody>
      </p:sp>
    </p:spTree>
    <p:extLst>
      <p:ext uri="{BB962C8B-B14F-4D97-AF65-F5344CB8AC3E}">
        <p14:creationId xmlns:p14="http://schemas.microsoft.com/office/powerpoint/2010/main" val="1624960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1186874"/>
            <a:ext cx="7848872" cy="3970318"/>
          </a:xfrm>
          <a:prstGeom prst="rect">
            <a:avLst/>
          </a:prstGeom>
          <a:noFill/>
        </p:spPr>
        <p:txBody>
          <a:bodyPr wrap="square" rtlCol="1">
            <a:spAutoFit/>
          </a:bodyPr>
          <a:lstStyle/>
          <a:p>
            <a:pPr marL="457200" indent="-457200" algn="just">
              <a:buFont typeface="Wingdings" pitchFamily="2" charset="2"/>
              <a:buChar char="v"/>
            </a:pPr>
            <a:r>
              <a:rPr lang="ar-EG" sz="2800" dirty="0" smtClean="0">
                <a:effectLst/>
                <a:latin typeface="Times New Roman"/>
                <a:ea typeface="Times New Roman"/>
                <a:cs typeface="Simplified Arabic"/>
              </a:rPr>
              <a:t>وعند اختيار مواقع المدن الجديدة وتخطيطها ينبغي على المختصين دراسة المناخ التفصيلي </a:t>
            </a:r>
            <a:r>
              <a:rPr lang="en-US" sz="2800" dirty="0" smtClean="0">
                <a:effectLst/>
                <a:latin typeface="Times New Roman"/>
                <a:ea typeface="Times New Roman"/>
                <a:cs typeface="Simplified Arabic"/>
              </a:rPr>
              <a:t>Micro </a:t>
            </a:r>
            <a:r>
              <a:rPr lang="en-US" sz="2800" dirty="0" err="1" smtClean="0">
                <a:effectLst/>
                <a:latin typeface="Times New Roman"/>
                <a:ea typeface="Times New Roman"/>
                <a:cs typeface="Simplified Arabic"/>
              </a:rPr>
              <a:t>climatologe</a:t>
            </a:r>
            <a:r>
              <a:rPr lang="ar-EG" sz="2800" dirty="0" smtClean="0">
                <a:effectLst/>
                <a:latin typeface="Times New Roman"/>
                <a:ea typeface="Times New Roman"/>
                <a:cs typeface="Simplified Arabic"/>
              </a:rPr>
              <a:t> للمنطقة المختارة ، ودراسة مدى تأثر هذا الموقع بالرياح المحلية وبنسيم البر والبحر وبنسيم الجبل والوادي، ومدى تنوع درجة حرارة الهواء فوق أجزاء الموقع المختار تبعاً للتنوع في الارتفاع عن سطح البحر، وكل هذه المعلومات تهم بلا شك المهندس المعماري الذي يقوم بتصميم نماذج المسكن المناسب للإنسان.</a:t>
            </a:r>
          </a:p>
          <a:p>
            <a:pPr marL="457200" indent="-457200" algn="just">
              <a:buFont typeface="Wingdings" pitchFamily="2" charset="2"/>
              <a:buChar char="v"/>
            </a:pPr>
            <a:endParaRPr lang="ar-EG" sz="2800" dirty="0">
              <a:latin typeface="Times New Roman"/>
              <a:cs typeface="Simplified Arabic"/>
            </a:endParaRPr>
          </a:p>
          <a:p>
            <a:pPr marL="457200" indent="-457200" algn="just">
              <a:buFont typeface="Wingdings" pitchFamily="2" charset="2"/>
              <a:buChar char="v"/>
            </a:pPr>
            <a:endParaRPr lang="ar-EG" sz="2800" dirty="0"/>
          </a:p>
        </p:txBody>
      </p:sp>
    </p:spTree>
    <p:extLst>
      <p:ext uri="{BB962C8B-B14F-4D97-AF65-F5344CB8AC3E}">
        <p14:creationId xmlns:p14="http://schemas.microsoft.com/office/powerpoint/2010/main" val="2271916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1121</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الله أكبر</dc:creator>
  <cp:lastModifiedBy>الله أكبر</cp:lastModifiedBy>
  <cp:revision>18</cp:revision>
  <dcterms:created xsi:type="dcterms:W3CDTF">2018-10-06T17:18:27Z</dcterms:created>
  <dcterms:modified xsi:type="dcterms:W3CDTF">2018-10-07T08:29:42Z</dcterms:modified>
</cp:coreProperties>
</file>