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E559F9-6645-4F55-AC50-2EDDA1313985}" type="datetimeFigureOut">
              <a:rPr lang="ar-EG" smtClean="0"/>
              <a:t>20/01/1440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DBC0C7-5D39-4AD0-ACF4-26E2B1388F19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280920" cy="566308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endParaRPr lang="en-US" dirty="0"/>
          </a:p>
          <a:p>
            <a:pPr algn="ctr"/>
            <a:r>
              <a:rPr lang="ar-EG" sz="2800" b="1" dirty="0" smtClean="0">
                <a:latin typeface="Arial" pitchFamily="34" charset="0"/>
                <a:cs typeface="Arial" pitchFamily="34" charset="0"/>
              </a:rPr>
              <a:t>الأهمية التطبيقية للدراسات المناخية</a:t>
            </a:r>
          </a:p>
          <a:p>
            <a:pPr algn="just"/>
            <a:endParaRPr lang="ar-EG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r-EG" sz="2800" b="1" dirty="0" smtClean="0">
                <a:effectLst/>
                <a:latin typeface="Times New Roman"/>
                <a:ea typeface="Times New Roman"/>
                <a:cs typeface="Simplified Arabic"/>
              </a:rPr>
              <a:t>أولاً : المناخ والهيدرولوجيا ومصادر المياه والنبات والطبيعي :</a:t>
            </a:r>
          </a:p>
          <a:p>
            <a:pPr algn="just"/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</a:t>
            </a:r>
            <a:r>
              <a:rPr lang="ar-EG" sz="2800" b="1" dirty="0" smtClean="0">
                <a:effectLst/>
                <a:latin typeface="Times New Roman"/>
                <a:ea typeface="Times New Roman"/>
                <a:cs typeface="Simplified Arabic"/>
              </a:rPr>
              <a:t>تتطلب الدراسة الهيدرولوجية ومصادر المياه في منطقة ما معرفة الأحوال المناخية لها مثل: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دراسة كمية الأمطار الساقطة وفصيلتها .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تحديد موعد تساقط الثلوج وتجمعها فوق القمم الجبلية، وموعد ذوبانها ودراسة رطوبة التربة 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ar-EG" sz="2800" dirty="0" smtClean="0">
                <a:latin typeface="Times New Roman"/>
                <a:ea typeface="Times New Roman"/>
                <a:cs typeface="Simplified Arabic"/>
              </a:rPr>
              <a:t>تحديد 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كمية الفاقد من المياه سواء عن طريق التسرب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Simplified Arabic"/>
              </a:rPr>
              <a:t>Percolation 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إلى باطن الأرض أو التبخر</a:t>
            </a:r>
            <a:r>
              <a:rPr lang="ar-EG" sz="2800" dirty="0" smtClean="0">
                <a:effectLst/>
                <a:ea typeface="Times New Roman"/>
                <a:cs typeface="Times New Roman"/>
              </a:rPr>
              <a:t>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Simplified Arabic"/>
              </a:rPr>
              <a:t>Evaporation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بواسطة الأشعة الشمسية والنتح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Simplified Arabic"/>
              </a:rPr>
              <a:t>Transpiration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بواسطة النباتات .</a:t>
            </a:r>
            <a:endParaRPr lang="ar-EG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ar-E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8217634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ar-EG" sz="2800" dirty="0" smtClean="0">
                <a:latin typeface="Times New Roman"/>
                <a:ea typeface="Times New Roman"/>
                <a:cs typeface="Simplified Arabic"/>
              </a:rPr>
              <a:t>وللخصائص السابقة 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أثر واضح ، في طبيعة الجريان المائي على سطح الأرض ، ومدى تذبذب حجم التصريف المائي للمجاري النهرية ، واختلاف مناسيب المياه في البحيرات.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وتأثر الأحوال المناخية على الغطاء النباتي الطبيعي تأثير واضح جداً حيث ترتبط الأقاليم النباتية بالأقاليم المناخية ، حيث يكون المناخ سيد النبات. </a:t>
            </a:r>
          </a:p>
          <a:p>
            <a:pPr algn="just"/>
            <a:r>
              <a:rPr lang="ar-EG" sz="2800" b="1" dirty="0" smtClean="0">
                <a:latin typeface="Times New Roman"/>
                <a:ea typeface="Times New Roman"/>
                <a:cs typeface="Simplified Arabic"/>
              </a:rPr>
              <a:t>ثانياً: المناخ والزراعة والإنتاج الحيواني:</a:t>
            </a:r>
            <a:endParaRPr lang="ar-EG" sz="2800" dirty="0" smtClean="0">
              <a:latin typeface="Times New Roman"/>
              <a:ea typeface="Times New Roman"/>
              <a:cs typeface="Simplified Arabic"/>
            </a:endParaRP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توجد علاقة قوية بين التغيرات الطقسية والأحوال المناخية والزراعية، ومن ثم ظهر حديثاً علم المناخ الزراعي . </a:t>
            </a: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ويهتم علم المناخ الزراعي بدراسة العناصر المناخية التي يكون لها أثر واضح في مراحل نمو النباتات ( محاصيل الحقل التقليدية ) . وكذلك بمواعيد إعداد الأرض للزراعة ، وطرق الري والصرف ومواعيد الإزهار ونضج الثمار ودراسة الأمراض والآفات التي تتعرض لها المحاصيل وكيفية التغلب عليها وكيفية زيادة غلة الفدان في ظل الظروف المناخية السائدة </a:t>
            </a:r>
          </a:p>
          <a:p>
            <a:pPr marL="457200" indent="-457200" algn="justLow">
              <a:buFont typeface="Wingdings" pitchFamily="2" charset="2"/>
              <a:buChar char="v"/>
            </a:pPr>
            <a:endParaRPr lang="ar-EG" sz="2800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ar-EG" sz="2800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40327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274" y="764704"/>
            <a:ext cx="828092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لكل إقليم مناخي طائفة معينة من المحاصيل الزراعية التي تجود فيه عن غيره من الأقاليم الأخرى وذلك تبعاً لدرجة الحرارة وكمية الأمطار المناسبة لريه.</a:t>
            </a: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لكل إقليم مناخي حيواناته بل طيوره الخاصة ، وقد تضطر الحيوانات والطيور إلى الهجرة الفصلية تبعاً لتغير الأحوال المناخية.</a:t>
            </a: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تتباين حشائش الرعي الطبيعية من إقليم مناخي لأخر بسبب تغير الأحوال المناخية ، وعلى أساس اختلاف هذه الحشائش تتنوع الحيوانات التي تعيش عليها.</a:t>
            </a:r>
          </a:p>
          <a:p>
            <a:pPr marL="457200" indent="-457200" algn="justLow">
              <a:buFont typeface="Wingdings" pitchFamily="2" charset="2"/>
              <a:buChar char="v"/>
            </a:pPr>
            <a:endParaRPr lang="ar-EG" sz="2800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تسود حرفة رعي الأبقار والماشية 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في مناطق الحشائش المدارية، وفي المناطق الصحراوية تسود حرفة رعي الجمال والماعز وفي مناطق الحشائش المعتدلة تسود حرفة رعي الأغنام والماشية .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457200" indent="-457200" algn="justLow">
              <a:buFont typeface="Wingdings" pitchFamily="2" charset="2"/>
              <a:buChar char="v"/>
            </a:pP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40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177" y="258395"/>
            <a:ext cx="8424936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EG" sz="2800" b="1" dirty="0" smtClean="0">
                <a:effectLst/>
                <a:latin typeface="Times New Roman"/>
                <a:ea typeface="Times New Roman"/>
                <a:cs typeface="Simplified Arabic"/>
              </a:rPr>
              <a:t>ثالثاً : المناخ والصناعة والتجارة وبعض الأعمال الهندسية :</a:t>
            </a:r>
          </a:p>
          <a:p>
            <a:pPr marL="342900" indent="-3429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استخدم الأستاذ " لاندسبرج" </a:t>
            </a:r>
            <a:r>
              <a:rPr lang="en-US" sz="2800" dirty="0" err="1" smtClean="0">
                <a:effectLst/>
                <a:latin typeface="Times New Roman"/>
                <a:ea typeface="Times New Roman"/>
                <a:cs typeface="Simplified Arabic"/>
              </a:rPr>
              <a:t>landsbarg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تعبير علم المناخ التكنولوجي ليوضح أهمية الأحوال المناخية في الصناعة والتجارة وبعض الأعمال الهندسية .</a:t>
            </a: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يجب أن نأخذ في الاعتبار عند تقدير تكاليف الإنتاج ما يعرف باسم التكاليف المناخية ، ولا شك في أن هذه التكاليف تؤدي على زيادة جملة تكاليف السلع المصنوعة ، وتشمل التكاليف المناخية ما يلي 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76250" algn="l"/>
              </a:tabLst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تكاليف التدفئة في الشتاء والتبريد في الصيف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76250" algn="l"/>
              </a:tabLst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تكاليف زيادة استهلاك المياه صيفاً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76250" algn="l"/>
              </a:tabLst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تكاليف علاج التلوث الناتج عن استهلاك الطاقة وعمليات التخزين والنقل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ذكر الأستاذ " راسيل" </a:t>
            </a:r>
            <a:r>
              <a:rPr lang="en-US" sz="2800" dirty="0" err="1" smtClean="0">
                <a:effectLst/>
                <a:latin typeface="Times New Roman"/>
                <a:ea typeface="Times New Roman"/>
                <a:cs typeface="Simplified Arabic"/>
              </a:rPr>
              <a:t>Russel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ثلاثة عوامل رئيسية لها تأثير كبير على كثير من المشروعات الصناعية ، وفيما يلي هذه العوامل 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Low"/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457200" indent="-457200" algn="justLow">
              <a:buFont typeface="Wingdings" pitchFamily="2" charset="2"/>
              <a:buChar char="v"/>
            </a:pP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8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136904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 algn="justLow">
              <a:buFont typeface="+mj-lt"/>
              <a:buAutoNum type="arabicPeriod"/>
              <a:tabLst>
                <a:tab pos="495300" algn="l"/>
              </a:tabLst>
            </a:pPr>
            <a:r>
              <a:rPr lang="ar-EG" sz="2800" b="1" dirty="0" smtClean="0">
                <a:effectLst/>
                <a:latin typeface="Times New Roman"/>
                <a:ea typeface="Times New Roman"/>
                <a:cs typeface="Simplified Arabic"/>
              </a:rPr>
              <a:t>درجة الحرارة 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ارتفاع درجة الحرارة عن 40ْ يؤدي إلى انعدام القدرة الإنتاجية للعمال ، وأوضحت نتائج التجارب أن إنتاجية العمال تنخفض بمعدل 75% إذا ما ارتفعت درجة حرارة المكان إلى 30ْم ، وإذا انخفضت درجة الحرارة عن -20ْم .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ويؤثر حدوث الصقيع وتجمد التربة على الهندسة المدنية خاصة عند بناء المصانع والكباري ومد الطرق البرية وبناء المنازل 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إذا أنشئ مصنع أو منزل على أرض متجمدة ، ثم تعرضت هذه الأرض بعد ذلك لفعل الذوبان فان المياه المذابة داخل الأرض المتجمدة قد تؤدي إلى انهيار المصنع أو المنزل المقام فوقها ، ومن ثم فعلى المهندس الإنشائي وضع الحلول الهندسية المناسبة لمشاكل الأرض المتجمدة عند إقامة مشروعات هندسية أو عمرانية.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104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56895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">
              <a:tabLst>
                <a:tab pos="495300" algn="l"/>
              </a:tabLst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2- تساقط الثلج :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/>
            <a:r>
              <a:rPr lang="ar-EG" sz="2800" b="1" dirty="0" smtClean="0">
                <a:effectLst/>
                <a:latin typeface="Times New Roman"/>
                <a:ea typeface="Times New Roman"/>
                <a:cs typeface="Simplified Arabic"/>
              </a:rPr>
              <a:t>ويرتبط بسقوط الثلج أو حدوث العواصف الثلجية عدة مشاكل منها 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: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ارتباك حركة المرور ، وتعدد حوادث السيارات ، وقد تتوقف حركة النقل البري تماماً وانقطاع التيار الكهربائي بسبب تقطع الأسلاك الكهربائية بفعل ثقل الثلج ، كما تنقطع الاتصالات السلكية ولذلك يجب أن نأخذ في الاعتبار عند إنشاء المشروعات الهندسية كيفية حماية هذه المشروعات من التلف الناتج عن سقوط الثلج وحدوث. </a:t>
            </a:r>
          </a:p>
          <a:p>
            <a:pPr lvl="0" algn="justLow">
              <a:tabLst>
                <a:tab pos="495300" algn="l"/>
              </a:tabLst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3- الرياح الشديدة والأعاصير المدمرة :</a:t>
            </a:r>
          </a:p>
          <a:p>
            <a:pPr marL="342900" indent="-3429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إذا اشتدت سرعة الرياح عن 40 ميلاً في الساعة فان تأثيرها على القيام بالعمليات الصناعية بسيطاً ، أما إذا زادت سرعة الرياح عن 60 ميلاً في الساعة فانه يتعذر القيام بالعمليات الصناعية الخارجية 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457200" lvl="0" indent="-457200" algn="justLow">
              <a:buFont typeface="Wingdings" pitchFamily="2" charset="2"/>
              <a:buChar char="v"/>
              <a:tabLst>
                <a:tab pos="495300" algn="l"/>
              </a:tabLst>
            </a:pP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2482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49110"/>
            <a:ext cx="8568952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وقد استفاد الإنسان من الرياح الشديدة في تشغيل المراوح والطواحين ورفع المياه من المناطق المنخفضة إلى المناطق المرتفعة نسبياً وعند استخراج المياه الجوفية من الآبار .</a:t>
            </a:r>
          </a:p>
          <a:p>
            <a:pPr algn="justLow"/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/>
            <a:r>
              <a:rPr lang="ar-EG" dirty="0" smtClean="0">
                <a:effectLst/>
                <a:latin typeface="Times New Roman"/>
                <a:ea typeface="Times New Roman"/>
                <a:cs typeface="Simplified Arabic"/>
              </a:rPr>
              <a:t> </a:t>
            </a:r>
            <a:r>
              <a:rPr lang="ar-EG" sz="2800" b="1" dirty="0" smtClean="0">
                <a:effectLst/>
                <a:latin typeface="Times New Roman"/>
                <a:ea typeface="Times New Roman"/>
                <a:cs typeface="Simplified Arabic"/>
              </a:rPr>
              <a:t>رابعاً : المناخ وطرق النقل :</a:t>
            </a: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من الضروري تزويد الملاح الجوي بالتغيرات الطقسية المتلاحقة عن طريق محطات الأرصاد الجوية على سطح الأرض ، وذلك تأمينا لسلامة حركات الطيران الجوي ، وتفادي الطيران في المناطق المعرضة لحدوث الأعاصير والسيئة الرؤية .</a:t>
            </a: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ينبغي اختيار مواقع المطارات في مناطق تكون بعيدة بقدر الامكان عن حدوث الضباب ولا تتأثر بحدوث الزوابع والأعاصير أو لأخطار سقوط الثلج ، وأن لا تتعرض أرض المطارات للسيول أو الفيضانات المدمرة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457200" indent="-457200" algn="justLow">
              <a:buFont typeface="Wingdings" pitchFamily="2" charset="2"/>
              <a:buChar char="v"/>
            </a:pP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05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20891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Low">
              <a:buFont typeface="Wingdings" pitchFamily="2" charset="2"/>
              <a:buChar char="v"/>
            </a:pP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ينبغي أن يلم قبطان السفينة بكل ما يتعلق بالتغيرات الطقسية أثناء قيامة برحلته البحرية مثل : اتجاه الرياح وسرعتها ، والكتل الهوائية التي تتكون على طول الخط الملاحي البحري ، ومواعيد حدوث الأعاصير والانخفاضات الجوية ، وأثر ذلك في حالة البحر وارتفاع الأمواج .  </a:t>
            </a:r>
          </a:p>
          <a:p>
            <a:pPr algn="justLow"/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  </a:t>
            </a:r>
          </a:p>
          <a:p>
            <a:pPr marL="457200" indent="-457200" algn="justLow">
              <a:buFont typeface="Wingdings" pitchFamily="2" charset="2"/>
              <a:buChar char="v"/>
            </a:pPr>
            <a:r>
              <a:rPr lang="ar-EG" sz="2800" smtClean="0">
                <a:effectLst/>
                <a:latin typeface="Times New Roman"/>
                <a:ea typeface="Times New Roman"/>
                <a:cs typeface="Simplified Arabic"/>
              </a:rPr>
              <a:t>وتتأثر</a:t>
            </a:r>
            <a:r>
              <a:rPr lang="ar-EG" sz="280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EG" sz="2800" smtClean="0">
                <a:effectLst/>
                <a:latin typeface="Times New Roman"/>
                <a:ea typeface="Times New Roman"/>
                <a:cs typeface="Simplified Arabic"/>
              </a:rPr>
              <a:t>الملاحة 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البرية </a:t>
            </a:r>
            <a:r>
              <a:rPr lang="ar-EG" sz="2800" dirty="0" smtClean="0">
                <a:effectLst/>
                <a:latin typeface="Times New Roman"/>
                <a:ea typeface="Times New Roman"/>
                <a:cs typeface="Simplified Arabic"/>
              </a:rPr>
              <a:t> بالتغيرات الطقسية ، فعندما يشتد الضباب وتسؤ الرؤية ترتفع حوادث السيارات ، في حين تتعرض محركات السيارات للاحتراق عندما ترتفع درجة حرارة الهواء في الصيف في المناطق المدارية كما تتعرض الطرق البرية في المناطق الجبلية للانهيالات الأرضية أثناء حدوث السيول ، كما تتعرض هذه الطرق للكثبان الرملية في المناطق الصحراوية </a:t>
            </a:r>
            <a:r>
              <a:rPr lang="ar-EG" sz="2400" dirty="0" smtClean="0">
                <a:effectLst/>
                <a:latin typeface="Times New Roman"/>
                <a:ea typeface="Times New Roman"/>
                <a:cs typeface="Simplified Arabic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0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762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الله أكبر</dc:creator>
  <cp:lastModifiedBy>الله أكبر</cp:lastModifiedBy>
  <cp:revision>15</cp:revision>
  <dcterms:created xsi:type="dcterms:W3CDTF">2018-09-30T13:55:29Z</dcterms:created>
  <dcterms:modified xsi:type="dcterms:W3CDTF">2018-09-30T15:31:30Z</dcterms:modified>
</cp:coreProperties>
</file>