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F"/>
    <a:srgbClr val="FFD9D9"/>
    <a:srgbClr val="66FF33"/>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87B22A5D-64E2-41E7-9920-B224261D7D47}" type="datetimeFigureOut">
              <a:rPr lang="ar-EG" smtClean="0"/>
              <a:t>23/05/1442</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BB72F305-37E5-4D21-964A-A323420BD0BC}" type="slidenum">
              <a:rPr lang="ar-EG" smtClean="0"/>
              <a:t>‹#›</a:t>
            </a:fld>
            <a:endParaRPr lang="ar-EG"/>
          </a:p>
        </p:txBody>
      </p:sp>
    </p:spTree>
    <p:extLst>
      <p:ext uri="{BB962C8B-B14F-4D97-AF65-F5344CB8AC3E}">
        <p14:creationId xmlns:p14="http://schemas.microsoft.com/office/powerpoint/2010/main" val="60421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0E7D4C-B4F8-4F9B-BF68-E2BB22D3996B}" type="datetimeFigureOut">
              <a:rPr lang="en-US" smtClean="0"/>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0E7D4C-B4F8-4F9B-BF68-E2BB22D3996B}"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0E7D4C-B4F8-4F9B-BF68-E2BB22D3996B}"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E7D4C-B4F8-4F9B-BF68-E2BB22D3996B}"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A9F109-B67B-4E95-9BA7-677B6DA9CE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0E7D4C-B4F8-4F9B-BF68-E2BB22D3996B}" type="datetimeFigureOut">
              <a:rPr lang="en-US" smtClean="0"/>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A9F109-B67B-4E95-9BA7-677B6DA9CE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ar.wikipedia.org/w/index.php?title=%D8%B9%D8%A8%D9%8A%D8%AF%D9%8A%D8%A9&amp;action=edit&amp;redlink=1" TargetMode="External"/><Relationship Id="rId7" Type="http://schemas.openxmlformats.org/officeDocument/2006/relationships/hyperlink" Target="http://ar.wikipedia.org/wiki/%D8%A5%D8%AB%D9%8A%D9%88%D8%A8%D9%8A%D8%A7" TargetMode="External"/><Relationship Id="rId2" Type="http://schemas.openxmlformats.org/officeDocument/2006/relationships/hyperlink" Target="http://ar.wikipedia.org/wiki/%D8%A8%D8%AD%D9%8A%D8%B1%D8%A9_%D8%AA%D8%B4%D8%A7%D8%AF" TargetMode="External"/><Relationship Id="rId1" Type="http://schemas.openxmlformats.org/officeDocument/2006/relationships/slideLayout" Target="../slideLayouts/slideLayout7.xml"/><Relationship Id="rId6" Type="http://schemas.openxmlformats.org/officeDocument/2006/relationships/hyperlink" Target="http://ar.wikipedia.org/wiki/%D9%83%D9%8A%D9%86%D9%8A%D8%A7" TargetMode="External"/><Relationship Id="rId5" Type="http://schemas.openxmlformats.org/officeDocument/2006/relationships/hyperlink" Target="http://ar.wikipedia.org/wiki/%D9%83%D9%88%D8%A8%D9%87" TargetMode="External"/><Relationship Id="rId4" Type="http://schemas.openxmlformats.org/officeDocument/2006/relationships/hyperlink" Target="http://ar.wikipedia.org/wiki/%D9%81%D9%84%D8%B3%D8%B7%D9%8A%D9%8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971600" y="2890679"/>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التاسعة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44208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21F8950-DF68-4380-85D5-EB1892D75BEE}"/>
              </a:ext>
            </a:extLst>
          </p:cNvPr>
          <p:cNvSpPr txBox="1"/>
          <p:nvPr/>
        </p:nvSpPr>
        <p:spPr>
          <a:xfrm>
            <a:off x="251520" y="1052737"/>
            <a:ext cx="8424936" cy="1384995"/>
          </a:xfrm>
          <a:prstGeom prst="rect">
            <a:avLst/>
          </a:prstGeom>
          <a:noFill/>
        </p:spPr>
        <p:txBody>
          <a:bodyPr wrap="square">
            <a:spAutoFit/>
          </a:bodyPr>
          <a:lstStyle/>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أما في مصر في منطقة الفيوم في الجزء العلوي من جبل قطرانى خلال الأوليجوسين الأسفل فقط تكونت غابة استوائية أو شبه استوائية حيث تبعد عن خط الاستواء بحوالى15 درجة</a:t>
            </a:r>
            <a:r>
              <a:rPr lang="ar-EG" sz="2800" dirty="0">
                <a:latin typeface="Times New Roman" panose="02020603050405020304" pitchFamily="18" charset="0"/>
                <a:cs typeface="Simplified Arabic" panose="02020603050405020304" pitchFamily="18" charset="-78"/>
              </a:rPr>
              <a:t>، وكذلك بمنطقة المعادي </a:t>
            </a:r>
          </a:p>
        </p:txBody>
      </p:sp>
      <p:sp>
        <p:nvSpPr>
          <p:cNvPr id="7" name="TextBox 6">
            <a:extLst>
              <a:ext uri="{FF2B5EF4-FFF2-40B4-BE49-F238E27FC236}">
                <a16:creationId xmlns:a16="http://schemas.microsoft.com/office/drawing/2014/main" id="{F2FBC663-8533-4BE4-AAAE-C689C7C15A5E}"/>
              </a:ext>
            </a:extLst>
          </p:cNvPr>
          <p:cNvSpPr txBox="1"/>
          <p:nvPr/>
        </p:nvSpPr>
        <p:spPr>
          <a:xfrm>
            <a:off x="72008" y="2348880"/>
            <a:ext cx="8892480" cy="4154984"/>
          </a:xfrm>
          <a:prstGeom prst="rect">
            <a:avLst/>
          </a:prstGeom>
          <a:noFill/>
        </p:spPr>
        <p:txBody>
          <a:bodyPr wrap="square">
            <a:spAutoFit/>
          </a:bodyPr>
          <a:lstStyle/>
          <a:p>
            <a:pPr marL="228600" algn="just" rtl="1">
              <a:tabLst>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عصر الميوسين ( شكل – 55 )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marL="228600" algn="just" rtl="1">
              <a:tabLst>
                <a:tab pos="1105535" algn="l"/>
                <a:tab pos="113919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algn="just" rtl="1"/>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يبدأ عصر الميوسين  من 25 مليون سنة إلى 13 مليون سنة ، حيث ظهرت أجناس الثدييات الحديثة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modern genera of mammals</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وانتشرت القردة وبلغت شأناً عظيماً فظهر الخرتيت لأول مرة والأيائل ذو القرون المتشعبة وانتشرت القردة بأنواعها وكانت تلك الثدييات الأوروبية من الخرتيت والحصان البرى والخنازير عرفت طريق هجرتها إلى أفريقيا ، وأيضاً الثدييات الأفريقية مثل أسلاف الفيل الماستدونات ( شكل 56 )  قد هاجرت من شمال الصحراء الغربية من مصر إلى أسيا وأوروبا من خلال سيناء إلى العراق ثم سيبريا ومنها شرقاً إلى أمريكا الشمالية التى ظهرت فيها أحد أسلاف الجمل . وباقي الثدييات التي عاشت في سيبريا هاجرت أيضاً إلى الغرب حتى وصلت إلى غرب أوربا  ، والبعض الآخر هاجر جنوباً إلى الهند وأسيا الصغرى . </a:t>
            </a:r>
            <a:endParaRPr lang="ar-EG" sz="2400" b="1" dirty="0"/>
          </a:p>
        </p:txBody>
      </p:sp>
    </p:spTree>
    <p:extLst>
      <p:ext uri="{BB962C8B-B14F-4D97-AF65-F5344CB8AC3E}">
        <p14:creationId xmlns:p14="http://schemas.microsoft.com/office/powerpoint/2010/main" val="281789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D02A42-C1DA-496F-A142-0C8B22C41F79}"/>
              </a:ext>
            </a:extLst>
          </p:cNvPr>
          <p:cNvSpPr txBox="1"/>
          <p:nvPr/>
        </p:nvSpPr>
        <p:spPr>
          <a:xfrm>
            <a:off x="251520" y="8018"/>
            <a:ext cx="8640960" cy="3108543"/>
          </a:xfrm>
          <a:prstGeom prst="rect">
            <a:avLst/>
          </a:prstGeom>
          <a:noFill/>
        </p:spPr>
        <p:txBody>
          <a:bodyPr wrap="square">
            <a:spAutoFit/>
          </a:bodyPr>
          <a:lstStyle/>
          <a:p>
            <a:pPr marL="22860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عصر البليوسين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marL="345440" indent="180340" algn="just" rtl="1">
              <a:tabLst>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يبدأ من 13 مليون سنة إلى 2 مليون سنة ، وتدل الحفريات التي وجدت في الصخور في أوروبا على أن الجو قد تحول تدريجياً نحو البرودة . ولكن في شمال أفريقيا وخاصة في مصر في منطقة وأدى الملوك فكان الجو دافئ رطب حيث كانت مصب دلتا نهر النيل القديم وبها غابات عاشت فيها جميع الحيوانات التي تعيش اليوم عند خط الاستواء من أفيال وزراف وقردة وفرس النهر والبقر الوحشي والغزلان والحمير البرية والحصان والجمال والثيران وتماسيح وغيرها ، وكان معظمها كبير الحجم . </a:t>
            </a:r>
            <a:endParaRPr lang="en-US" sz="2400" b="1"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1A03FDE4-E6BB-4994-AEA4-9BFDAB440FD1}"/>
              </a:ext>
            </a:extLst>
          </p:cNvPr>
          <p:cNvSpPr txBox="1"/>
          <p:nvPr/>
        </p:nvSpPr>
        <p:spPr>
          <a:xfrm>
            <a:off x="251520" y="2996952"/>
            <a:ext cx="8712968" cy="3046988"/>
          </a:xfrm>
          <a:prstGeom prst="rect">
            <a:avLst/>
          </a:prstGeom>
          <a:noFill/>
        </p:spPr>
        <p:txBody>
          <a:bodyPr wrap="square">
            <a:spAutoFit/>
          </a:bodyPr>
          <a:lstStyle/>
          <a:p>
            <a:pPr marL="345440" indent="180340" algn="just" rtl="1">
              <a:tabLst>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كما وجدت حفريات بعض العظام المفتتة من عظام الإنسان المعروف بجنس الأسترولوبيثيكس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Australopithecus</a:t>
            </a:r>
            <a:r>
              <a:rPr lang="en-US" sz="2400" b="1" dirty="0">
                <a:effectLst/>
                <a:latin typeface="Simplified Arabic" panose="02020603050405020304" pitchFamily="18" charset="-78"/>
                <a:ea typeface="Times New Roman" panose="02020603050405020304" pitchFamily="18" charset="0"/>
              </a:rPr>
              <a:t> </a:t>
            </a:r>
            <a:r>
              <a:rPr lang="ar-EG" sz="2400" b="1" dirty="0">
                <a:effectLst/>
                <a:latin typeface="Simplified Arabic" panose="02020603050405020304" pitchFamily="18" charset="-78"/>
                <a:ea typeface="Times New Roman" panose="02020603050405020304" pitchFamily="18" charset="0"/>
              </a:rPr>
              <a:t>أفرنسيس الشهير باسم الآنسة لوسي،  وهو أقدم جنس للإنسان البدائي حيث تميز بجسمه القصير، وضعف وزنه ، وصغر حجم مخه ، وفكه كبير، وجبهته المسحوبة ، وأسنانه وسقف حلقه يشبهان سنة وحلق سقف القرد ، ويسير</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منتصبا ، وكان قادرا علي صنع أدواته البدائية ، وقد عثر علي عظامه قرب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2" tooltip="بحيرة تشاد"/>
              </a:rPr>
              <a:t>بحيرة تشاد</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بأفريقيا ، و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3" tooltip="عبيدية (الصفحة غير موجودة)"/>
              </a:rPr>
              <a:t>عبيدية</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في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4" tooltip="فلسطين"/>
              </a:rPr>
              <a:t>فلسطين</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  ويرجع عمره إلي 2,5 مليون سنة ، وأقدم حفائره ما تم العثور عليه في منطقة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5" tooltip="كوبه"/>
              </a:rPr>
              <a:t>كوبي</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في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6" tooltip="كينيا"/>
              </a:rPr>
              <a:t>كينيا</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ويرجع عمرها إلي 2,6 مليون سنة وحفائر وادي أومو في </a:t>
            </a:r>
            <a:r>
              <a:rPr lang="ar-EG" sz="2400" b="1" u="none" strike="noStrike" dirty="0">
                <a:effectLst/>
                <a:latin typeface="Times New Roman" panose="02020603050405020304" pitchFamily="18" charset="0"/>
                <a:ea typeface="Times New Roman" panose="02020603050405020304" pitchFamily="18" charset="0"/>
                <a:cs typeface="Simplified Arabic" panose="02020603050405020304" pitchFamily="18" charset="-78"/>
                <a:hlinkClick r:id="rId7" tooltip="إثيوبيا"/>
              </a:rPr>
              <a:t>إثيوبيا</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ويرجع عمرها إلي 3 مليون سنة</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591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806D84-46E0-4C3F-BD33-9E3FCD4FB341}"/>
              </a:ext>
            </a:extLst>
          </p:cNvPr>
          <p:cNvSpPr txBox="1"/>
          <p:nvPr/>
        </p:nvSpPr>
        <p:spPr>
          <a:xfrm>
            <a:off x="323528" y="982176"/>
            <a:ext cx="8640960" cy="4893647"/>
          </a:xfrm>
          <a:prstGeom prst="rect">
            <a:avLst/>
          </a:prstGeom>
          <a:noFill/>
        </p:spPr>
        <p:txBody>
          <a:bodyPr wrap="square">
            <a:spAutoFit/>
          </a:bodyPr>
          <a:lstStyle/>
          <a:p>
            <a:pPr algn="just" rtl="1">
              <a:tabLst>
                <a:tab pos="1105535" algn="l"/>
                <a:tab pos="1139190" algn="l"/>
              </a:tabLst>
            </a:pP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أما الزمن الرابع فانه يضم عصرين هما </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marL="228600" algn="just" rtl="1">
              <a:tabLst>
                <a:tab pos="1105535" algn="l"/>
                <a:tab pos="1139190" algn="l"/>
              </a:tabLst>
            </a:pP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1- البليستوسين</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effectLst/>
              <a:latin typeface="Times New Roman" panose="02020603050405020304" pitchFamily="18" charset="0"/>
              <a:ea typeface="Times New Roman" panose="02020603050405020304" pitchFamily="18" charset="0"/>
            </a:endParaRPr>
          </a:p>
          <a:p>
            <a:pPr marL="228600" algn="just" rtl="1">
              <a:tabLst>
                <a:tab pos="1105535" algn="l"/>
                <a:tab pos="1139190" algn="l"/>
              </a:tabLst>
            </a:pP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marL="345440" indent="270510" algn="just" rtl="1">
              <a:tabLst>
                <a:tab pos="1105535" algn="l"/>
                <a:tab pos="1139190" algn="l"/>
              </a:tabLst>
            </a:pP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ويبلغ طوله </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2 </a:t>
            </a: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مليون سنة ، ويمتاز هذا العصر ببرودة الجو المتناهية في أوروبا وأمريكا الشمالية ومن ثم سمي ذلك العصر عصر الجليد </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Ice</a:t>
            </a:r>
            <a:r>
              <a:rPr lang="en-US" sz="2400" dirty="0">
                <a:effectLst/>
                <a:latin typeface="Simplified Arabic" panose="02020603050405020304" pitchFamily="18" charset="-78"/>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age</a:t>
            </a: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  ويدلل علي ذلك بأن أغلب السهول فـي أوروبا وأمريكا الشمالية مغطى برواسب الطين الجلمودى </a:t>
            </a: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Boulder-clay</a:t>
            </a: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 وهو عبارة عن مواد طينية مترسبة  تحتوى على عدد كبير من الحصى الصغير والجلاميد الكبير مصقول ومخدوش خدشاً طولياً وهي  رواسب الثلاجات ، كما أن جميع الحفريات التي وجدت في هذه الطبقات سواء المحارية منها أو العظمية كلها لحيوانات تعيش الآن في المناطق القطبية ومن ذلك نستنتج أن الشمال من القارة الأوروبية وأسيا وأمريكا الشمالية كانت تحت تأثير الثلج وفى أواخر العصر تقهقر الثلج شمالاً إلى القطبين ولم يبقى منه الآن سوى ما يغطى قمم الجبال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059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D613CB-290A-486C-969A-730D9F2E1E06}"/>
              </a:ext>
            </a:extLst>
          </p:cNvPr>
          <p:cNvSpPr txBox="1"/>
          <p:nvPr/>
        </p:nvSpPr>
        <p:spPr>
          <a:xfrm>
            <a:off x="899592" y="1340768"/>
            <a:ext cx="7776864" cy="5047536"/>
          </a:xfrm>
          <a:prstGeom prst="rect">
            <a:avLst/>
          </a:prstGeom>
          <a:noFill/>
        </p:spPr>
        <p:txBody>
          <a:bodyPr wrap="square">
            <a:spAutoFit/>
          </a:bodyPr>
          <a:lstStyle/>
          <a:p>
            <a:pPr marL="345440" indent="2705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وتحمل تكوينات هذا العصر ورواسب الأنهار القديمة أدلة مؤكدة على وجود الإنسان بنوعيه النيندرتال</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والذي  عاش في أغلب أوروبا وشمال أفريقيا وقد كان قصير القامة قويًا بدنيًا له حاجبان كثيفان وذقن ضامرة وفكّان قويان وجمجمته منحدرة إلى الخلف وكان ساكنًا للكهوف وصيادًا ماهرًا ودفن موتاه  الذي أحل محله فجأة نوع الكروماجنون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Cro-Magnon</a:t>
            </a:r>
            <a:r>
              <a:rPr lang="en-US" sz="2800" dirty="0">
                <a:effectLst/>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 والذي يتميز بحجم الجمجمة الذي يماثل حجم جمجمة الإنسان</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الحالي وقد صنع أدواته بنفسه بإتقان من الأحجار والعاج والعظام ودفن موتاه طبقًا لمراسمه الخاصة، وقد خطط ورسم على جدران الكهوف ثم عظام الإنسان نفسه والآلات الحجرية التي كان يستعملها الإنسان في الدفاع عن نفسه وفى الصيد .</a:t>
            </a:r>
            <a:endParaRPr lang="en-US" sz="2800" dirty="0">
              <a:effectLst/>
              <a:latin typeface="Times New Roman" panose="02020603050405020304" pitchFamily="18" charset="0"/>
              <a:ea typeface="Times New Roman" panose="02020603050405020304" pitchFamily="18" charset="0"/>
            </a:endParaRPr>
          </a:p>
          <a:p>
            <a:pPr marL="345440" indent="270510" algn="justLow" rtl="1">
              <a:tabLst>
                <a:tab pos="1105535" algn="l"/>
                <a:tab pos="1139190"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8047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3FDB93-80C8-48BD-9BCE-016E315D49A7}"/>
              </a:ext>
            </a:extLst>
          </p:cNvPr>
          <p:cNvSpPr txBox="1"/>
          <p:nvPr/>
        </p:nvSpPr>
        <p:spPr>
          <a:xfrm>
            <a:off x="611560" y="1260043"/>
            <a:ext cx="7812868" cy="4401205"/>
          </a:xfrm>
          <a:prstGeom prst="rect">
            <a:avLst/>
          </a:prstGeom>
          <a:noFill/>
        </p:spPr>
        <p:txBody>
          <a:bodyPr wrap="square">
            <a:spAutoFit/>
          </a:bodyPr>
          <a:lstStyle/>
          <a:p>
            <a:pPr lvl="0" algn="just" rtl="1">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الهلوسين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ويبدأ الحد الفاصل من 11 ألف عام إلى الآن ، ويعتقد أن ظهور الإنسان الآدمي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Homosapiens</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 عند نهاية آخر العصور الجليدية ـ منذ 50 ألف سنة وقد وجدت رسوم على الجدران ترجع إلى حوالي30-40 ألف سنة وعرف الإنسان الزراعة منذ حوالى 10ألاف سنة ، وتشمل صخور هذا العصر طمى الأنهار الحالية وكثبان الرمال والشعاب المرجانية الحالية ، والرواسب التى تكونت ولا تزال فى البحار والمحيطات ، وبقايا النباتات أو الحيوانات الموجودة بهذه الرواسب من الأنواع الموجودة في العصر الحالي .</a:t>
            </a:r>
            <a:endParaRPr lang="ar-EG" sz="2800" dirty="0"/>
          </a:p>
        </p:txBody>
      </p:sp>
    </p:spTree>
    <p:extLst>
      <p:ext uri="{BB962C8B-B14F-4D97-AF65-F5344CB8AC3E}">
        <p14:creationId xmlns:p14="http://schemas.microsoft.com/office/powerpoint/2010/main" val="569365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4F38EB-4717-4E36-8DC6-569F20F2C0E0}"/>
              </a:ext>
            </a:extLst>
          </p:cNvPr>
          <p:cNvSpPr txBox="1"/>
          <p:nvPr/>
        </p:nvSpPr>
        <p:spPr>
          <a:xfrm>
            <a:off x="144016" y="635198"/>
            <a:ext cx="8964488" cy="5386090"/>
          </a:xfrm>
          <a:prstGeom prst="rect">
            <a:avLst/>
          </a:prstGeom>
          <a:noFill/>
        </p:spPr>
        <p:txBody>
          <a:bodyPr wrap="square">
            <a:spAutoFit/>
          </a:bodyPr>
          <a:lstStyle/>
          <a:p>
            <a:pPr marL="345440" algn="just" rtl="1">
              <a:tabLst>
                <a:tab pos="1105535" algn="l"/>
                <a:tab pos="1139190" algn="l"/>
              </a:tabLst>
            </a:pPr>
            <a:r>
              <a:rPr lang="en-US" sz="1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وتكمن أهمية دراسة العصور الجيولوجية في الجغرافية الحيوية فيما يلي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lvl="0" algn="just" rtl="1">
              <a:buSzPts val="1400"/>
              <a:tabLst>
                <a:tab pos="52578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-أن الاتصال أو الاستمرار الزمني قد أعطى نتائج جيدة عن توزيع النباتات  والحيوانات والتي تعد ضرورة لدراسة الجغرافية الحيوية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effectLst/>
              <a:latin typeface="Times New Roman" panose="02020603050405020304" pitchFamily="18" charset="0"/>
              <a:ea typeface="Times New Roman" panose="02020603050405020304" pitchFamily="18" charset="0"/>
            </a:endParaRPr>
          </a:p>
          <a:p>
            <a:pPr algn="just" rtl="1">
              <a:tabLst>
                <a:tab pos="52578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lvl="0" algn="just" rtl="1">
              <a:buSzPts val="1400"/>
              <a:tabLst>
                <a:tab pos="345440" algn="l"/>
                <a:tab pos="52578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-إن الأحياء التي نراها اليوم سواء علي سطح الأرض أو في المياه قد نشأت وتطورت خلال العصور الجيولوجية المختلفة ، ولا يمكن للجغرافي أن يفهمها فهماً دقيقاً إلا إذا بحث في ماضيها ، حيث أن التعرف على الحفريات التي عثر عليها في الصخور تفيد في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lvl="0" algn="just" rtl="1">
              <a:buSzPts val="1400"/>
              <a:tabLst>
                <a:tab pos="345440" algn="l"/>
                <a:tab pos="52578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تحديد عمر الطبقات  الصخرية، والأحوال المناخية التي كانت سائدة . </a:t>
            </a:r>
            <a:endParaRPr lang="en-US" sz="2400" b="1" dirty="0">
              <a:effectLst/>
              <a:latin typeface="Times New Roman" panose="02020603050405020304" pitchFamily="18" charset="0"/>
              <a:ea typeface="Times New Roman" panose="02020603050405020304" pitchFamily="18" charset="0"/>
            </a:endParaRPr>
          </a:p>
          <a:p>
            <a:pPr marL="228600" algn="just" rtl="1">
              <a:tabLst>
                <a:tab pos="52578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lvl="0" algn="just" rtl="1">
              <a:buSzPts val="1400"/>
              <a:tabLst>
                <a:tab pos="345440" algn="l"/>
                <a:tab pos="52578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-التعرف على طبيعة البيئة الجغرافية القديمة هل هي قارية أم بحرية ، وإذا كانت بحرية ضحلة أم عميقة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effectLst/>
              <a:latin typeface="Times New Roman" panose="02020603050405020304" pitchFamily="18" charset="0"/>
              <a:ea typeface="Times New Roman" panose="02020603050405020304" pitchFamily="18" charset="0"/>
            </a:endParaRPr>
          </a:p>
          <a:p>
            <a:pPr algn="just" rtl="1">
              <a:tabLst>
                <a:tab pos="52578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lvl="0" algn="just" rtl="1">
              <a:buSzPts val="1400"/>
              <a:tabLst>
                <a:tab pos="345440" algn="l"/>
                <a:tab pos="52578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-التعرف على التطور الذي حدث للكائنات الحية منذ أقدم العصور حتى العصر الحالي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sz="2400" b="1" dirty="0"/>
          </a:p>
        </p:txBody>
      </p:sp>
    </p:spTree>
    <p:extLst>
      <p:ext uri="{BB962C8B-B14F-4D97-AF65-F5344CB8AC3E}">
        <p14:creationId xmlns:p14="http://schemas.microsoft.com/office/powerpoint/2010/main" val="127061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0C4F55-091A-4DED-B5CE-C4585DF7A2C2}"/>
              </a:ext>
            </a:extLst>
          </p:cNvPr>
          <p:cNvSpPr txBox="1"/>
          <p:nvPr/>
        </p:nvSpPr>
        <p:spPr>
          <a:xfrm>
            <a:off x="4427984" y="188640"/>
            <a:ext cx="4583288" cy="523220"/>
          </a:xfrm>
          <a:prstGeom prst="rect">
            <a:avLst/>
          </a:prstGeom>
          <a:noFill/>
        </p:spPr>
        <p:txBody>
          <a:bodyPr wrap="square">
            <a:spAutoFit/>
          </a:bodyPr>
          <a:lstStyle/>
          <a:p>
            <a:pPr marL="0" marR="0" lvl="0" indent="0" algn="justLow" defTabSz="914400" rtl="1" eaLnBrk="1" fontAlgn="auto" latinLnBrk="0" hangingPunct="1">
              <a:lnSpc>
                <a:spcPct val="100000"/>
              </a:lnSpc>
              <a:spcBef>
                <a:spcPts val="0"/>
              </a:spcBef>
              <a:spcAft>
                <a:spcPts val="0"/>
              </a:spcAft>
              <a:buClrTx/>
              <a:buSzTx/>
              <a:buFontTx/>
              <a:buNone/>
              <a:tabLst>
                <a:tab pos="1105535" algn="l"/>
                <a:tab pos="1139190" algn="l"/>
              </a:tabLst>
              <a:defRPr/>
            </a:pPr>
            <a:r>
              <a:rPr kumimoji="0" lang="ar-EG" sz="2800" b="1" i="0" u="sng"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Simplified Arabic" panose="02020603050405020304" pitchFamily="18" charset="-78"/>
              </a:rPr>
              <a:t>ثالثاً </a:t>
            </a:r>
            <a:r>
              <a:rPr kumimoji="0" lang="en-US" sz="2800" b="1" i="0" u="sng"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Simplified Arabic" panose="02020603050405020304" pitchFamily="18" charset="-78"/>
              </a:rPr>
              <a:t>: </a:t>
            </a:r>
            <a:r>
              <a:rPr kumimoji="0" lang="ar-EG" sz="2800" b="1" i="0" u="sng"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Simplified Arabic" panose="02020603050405020304" pitchFamily="18" charset="-78"/>
              </a:rPr>
              <a:t>حقب الحياة الوسطي:</a:t>
            </a:r>
            <a:endPar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mn-cs"/>
            </a:endParaRPr>
          </a:p>
        </p:txBody>
      </p:sp>
      <p:sp>
        <p:nvSpPr>
          <p:cNvPr id="7" name="TextBox 6">
            <a:extLst>
              <a:ext uri="{FF2B5EF4-FFF2-40B4-BE49-F238E27FC236}">
                <a16:creationId xmlns:a16="http://schemas.microsoft.com/office/drawing/2014/main" id="{C90745E7-7E1F-4E28-A9A2-F08DD0A52950}"/>
              </a:ext>
            </a:extLst>
          </p:cNvPr>
          <p:cNvSpPr txBox="1"/>
          <p:nvPr/>
        </p:nvSpPr>
        <p:spPr>
          <a:xfrm>
            <a:off x="5868144" y="717469"/>
            <a:ext cx="2927104" cy="523220"/>
          </a:xfrm>
          <a:prstGeom prst="rect">
            <a:avLst/>
          </a:prstGeom>
          <a:noFill/>
        </p:spPr>
        <p:txBody>
          <a:bodyPr wrap="square">
            <a:spAutoFit/>
          </a:bodyPr>
          <a:lstStyle/>
          <a:p>
            <a:pPr algn="r"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2- عصر الجوراسي: </a:t>
            </a:r>
            <a:endParaRPr lang="ar-EG" sz="2800" dirty="0"/>
          </a:p>
        </p:txBody>
      </p:sp>
      <p:sp>
        <p:nvSpPr>
          <p:cNvPr id="9" name="TextBox 8">
            <a:extLst>
              <a:ext uri="{FF2B5EF4-FFF2-40B4-BE49-F238E27FC236}">
                <a16:creationId xmlns:a16="http://schemas.microsoft.com/office/drawing/2014/main" id="{1994345F-632F-44A9-B5D5-6040AACF63A1}"/>
              </a:ext>
            </a:extLst>
          </p:cNvPr>
          <p:cNvSpPr txBox="1"/>
          <p:nvPr/>
        </p:nvSpPr>
        <p:spPr>
          <a:xfrm>
            <a:off x="971600" y="2708920"/>
            <a:ext cx="7679632" cy="523220"/>
          </a:xfrm>
          <a:prstGeom prst="rect">
            <a:avLst/>
          </a:prstGeom>
          <a:no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Simplified Arabic" panose="02020603050405020304" pitchFamily="18" charset="-78"/>
              </a:rPr>
              <a:t>يضم عصر الترياسي مجموعة من الحيوانات والنباتات هي:</a:t>
            </a:r>
          </a:p>
        </p:txBody>
      </p:sp>
      <p:sp>
        <p:nvSpPr>
          <p:cNvPr id="11" name="TextBox 10">
            <a:extLst>
              <a:ext uri="{FF2B5EF4-FFF2-40B4-BE49-F238E27FC236}">
                <a16:creationId xmlns:a16="http://schemas.microsoft.com/office/drawing/2014/main" id="{DCBE46AF-0673-40B3-B966-61CEB1BF2EF2}"/>
              </a:ext>
            </a:extLst>
          </p:cNvPr>
          <p:cNvSpPr txBox="1"/>
          <p:nvPr/>
        </p:nvSpPr>
        <p:spPr>
          <a:xfrm>
            <a:off x="323528" y="1240689"/>
            <a:ext cx="8471720" cy="1384995"/>
          </a:xfrm>
          <a:prstGeom prst="rect">
            <a:avLst/>
          </a:prstGeom>
          <a:noFill/>
        </p:spPr>
        <p:txBody>
          <a:bodyPr wrap="square">
            <a:spAutoFit/>
          </a:bodyPr>
          <a:lstStyle/>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ويطلق عليه عصر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الديناصورات العملاقة ،  وقد استمر هذا العصر قرابة 50 مليون سنة</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تقريبا، وظهرت فيه الحيوانات ذوات الدم الحار وبعض الثدييات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والنباتات الزهرية مثل أشجار السرخس وأشجار الصنوبر.</a:t>
            </a:r>
            <a:endParaRPr lang="ar-EG" sz="2800" dirty="0"/>
          </a:p>
        </p:txBody>
      </p:sp>
      <p:sp>
        <p:nvSpPr>
          <p:cNvPr id="13" name="TextBox 12">
            <a:extLst>
              <a:ext uri="{FF2B5EF4-FFF2-40B4-BE49-F238E27FC236}">
                <a16:creationId xmlns:a16="http://schemas.microsoft.com/office/drawing/2014/main" id="{4099F822-6627-4DCF-B41B-6CC80CB1D630}"/>
              </a:ext>
            </a:extLst>
          </p:cNvPr>
          <p:cNvSpPr txBox="1"/>
          <p:nvPr/>
        </p:nvSpPr>
        <p:spPr>
          <a:xfrm>
            <a:off x="4081972" y="3315376"/>
            <a:ext cx="4583288" cy="523220"/>
          </a:xfrm>
          <a:prstGeom prst="rect">
            <a:avLst/>
          </a:prstGeom>
          <a:noFill/>
        </p:spPr>
        <p:txBody>
          <a:bodyPr wrap="square">
            <a:spAutoFit/>
          </a:bodyPr>
          <a:lstStyle/>
          <a:p>
            <a:pPr algn="r"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البراكيوصورص :</a:t>
            </a:r>
            <a:endParaRPr lang="ar-EG" sz="2800" dirty="0"/>
          </a:p>
        </p:txBody>
      </p:sp>
      <p:sp>
        <p:nvSpPr>
          <p:cNvPr id="15" name="TextBox 14">
            <a:extLst>
              <a:ext uri="{FF2B5EF4-FFF2-40B4-BE49-F238E27FC236}">
                <a16:creationId xmlns:a16="http://schemas.microsoft.com/office/drawing/2014/main" id="{EEC18DB6-37A6-433B-9C65-2C2D9F18AF83}"/>
              </a:ext>
            </a:extLst>
          </p:cNvPr>
          <p:cNvSpPr txBox="1"/>
          <p:nvPr/>
        </p:nvSpPr>
        <p:spPr>
          <a:xfrm>
            <a:off x="251520" y="3921832"/>
            <a:ext cx="8413740" cy="2677656"/>
          </a:xfrm>
          <a:prstGeom prst="rect">
            <a:avLst/>
          </a:prstGeom>
          <a:noFill/>
        </p:spPr>
        <p:txBody>
          <a:bodyPr wrap="square">
            <a:spAutoFit/>
          </a:bodyPr>
          <a:lstStyle/>
          <a:p>
            <a:pPr indent="24511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احد اكبر و أطول الديناصورات المكتشفة .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ويتميز بعنق طويل و راس صغير نسبيا و له ذيل سميك و أقدامه الأمامية طويلة و يحمل في كل قدم من الأقدام الأمامية مخلبا واحدا أما الإقدام الخلفية فتحوى كل قدم علي ثلاثة مخالب و يبلغ  طوله حوالي  40 إلي 50 قدم و هو من الديناصورات التي تمشى على أربع أقدام ، ويتراوح وزنه بين   30 و 80 طن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605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6F3ADF-85B8-4AF2-8F4A-3354F6C48E01}"/>
              </a:ext>
            </a:extLst>
          </p:cNvPr>
          <p:cNvSpPr txBox="1"/>
          <p:nvPr/>
        </p:nvSpPr>
        <p:spPr>
          <a:xfrm>
            <a:off x="4283968" y="692696"/>
            <a:ext cx="4583288" cy="523220"/>
          </a:xfrm>
          <a:prstGeom prst="rect">
            <a:avLst/>
          </a:prstGeom>
          <a:noFill/>
        </p:spPr>
        <p:txBody>
          <a:bodyPr wrap="square">
            <a:spAutoFit/>
          </a:bodyPr>
          <a:lstStyle/>
          <a:p>
            <a:pPr algn="r" rtl="1"/>
            <a:r>
              <a:rPr lang="ar-EG" sz="2800">
                <a:effectLst/>
                <a:latin typeface="Times New Roman" panose="02020603050405020304" pitchFamily="18" charset="0"/>
                <a:ea typeface="Times New Roman" panose="02020603050405020304" pitchFamily="18" charset="0"/>
                <a:cs typeface="Simplified Arabic" panose="02020603050405020304" pitchFamily="18" charset="-78"/>
              </a:rPr>
              <a:t>- بليسيوصورس: </a:t>
            </a:r>
            <a:endParaRPr lang="ar-EG" sz="2800" dirty="0"/>
          </a:p>
        </p:txBody>
      </p:sp>
      <p:sp>
        <p:nvSpPr>
          <p:cNvPr id="6" name="TextBox 5">
            <a:extLst>
              <a:ext uri="{FF2B5EF4-FFF2-40B4-BE49-F238E27FC236}">
                <a16:creationId xmlns:a16="http://schemas.microsoft.com/office/drawing/2014/main" id="{150ECF3D-6823-4787-90E3-60E2A87AA624}"/>
              </a:ext>
            </a:extLst>
          </p:cNvPr>
          <p:cNvSpPr txBox="1"/>
          <p:nvPr/>
        </p:nvSpPr>
        <p:spPr>
          <a:xfrm>
            <a:off x="395536" y="1412776"/>
            <a:ext cx="8471720" cy="2246769"/>
          </a:xfrm>
          <a:prstGeom prst="rect">
            <a:avLst/>
          </a:prstGeom>
          <a:noFill/>
        </p:spPr>
        <p:txBody>
          <a:bodyPr wrap="square">
            <a:spAutoFit/>
          </a:bodyPr>
          <a:lstStyle/>
          <a:p>
            <a:pPr indent="24511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زاحف بحري ضخم من العصر يتراوح طوله  بين  2.5 متر و 14 متر،و لدية 4  زعانف كزعانف الحوت و أسنان حادة في فك قوي و ذيل قصير مسنن،  وهو أكل للحوم حيث كان يتغذى علي الأسماك و الحيوانات التي تحاول النزول للماء . </a:t>
            </a:r>
            <a:endParaRPr lang="en-US" sz="2400" dirty="0">
              <a:effectLst/>
              <a:latin typeface="Times New Roman" panose="02020603050405020304" pitchFamily="18" charset="0"/>
              <a:ea typeface="Times New Roman" panose="02020603050405020304" pitchFamily="18" charset="0"/>
            </a:endParaRPr>
          </a:p>
          <a:p>
            <a:pPr indent="245110" algn="just" rtl="1">
              <a:tabLst>
                <a:tab pos="1105535" algn="l"/>
                <a:tab pos="1139190" algn="l"/>
              </a:tabLst>
            </a:pPr>
            <a:endParaRPr lang="en-US" sz="28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D6AFF907-BFBB-4E46-9968-B8372244B1C8}"/>
              </a:ext>
            </a:extLst>
          </p:cNvPr>
          <p:cNvSpPr txBox="1"/>
          <p:nvPr/>
        </p:nvSpPr>
        <p:spPr>
          <a:xfrm>
            <a:off x="4283968" y="3333185"/>
            <a:ext cx="4583288" cy="954107"/>
          </a:xfrm>
          <a:prstGeom prst="rect">
            <a:avLst/>
          </a:prstGeom>
          <a:noFill/>
        </p:spPr>
        <p:txBody>
          <a:bodyPr wrap="square">
            <a:spAutoFit/>
          </a:bodyPr>
          <a:lstStyle/>
          <a:p>
            <a:pPr marL="457200" indent="-457200" algn="r" rtl="1">
              <a:buFontTx/>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ستيقوسوريس:</a:t>
            </a:r>
          </a:p>
          <a:p>
            <a:pPr algn="r"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sz="2800" dirty="0"/>
          </a:p>
        </p:txBody>
      </p:sp>
      <p:sp>
        <p:nvSpPr>
          <p:cNvPr id="9" name="Rectangle 4">
            <a:extLst>
              <a:ext uri="{FF2B5EF4-FFF2-40B4-BE49-F238E27FC236}">
                <a16:creationId xmlns:a16="http://schemas.microsoft.com/office/drawing/2014/main" id="{D66639B2-D2ED-4732-9E63-7AF757381561}"/>
              </a:ext>
            </a:extLst>
          </p:cNvPr>
          <p:cNvSpPr>
            <a:spLocks noChangeArrowheads="1"/>
          </p:cNvSpPr>
          <p:nvPr/>
        </p:nvSpPr>
        <p:spPr bwMode="auto">
          <a:xfrm>
            <a:off x="395536" y="3901786"/>
            <a:ext cx="847172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44475"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1pPr>
            <a:lvl2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2pPr>
            <a:lvl3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3pPr>
            <a:lvl4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4pPr>
            <a:lvl5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5pPr>
            <a:lvl6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6pPr>
            <a:lvl7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7pPr>
            <a:lvl8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8pPr>
            <a:lvl9pPr eaLnBrk="0" fontAlgn="base" hangingPunct="0">
              <a:spcBef>
                <a:spcPct val="0"/>
              </a:spcBef>
              <a:spcAft>
                <a:spcPct val="0"/>
              </a:spcAft>
              <a:tabLst>
                <a:tab pos="1104900" algn="l"/>
                <a:tab pos="1139825" algn="l"/>
              </a:tabLst>
              <a:defRPr>
                <a:solidFill>
                  <a:schemeClr val="tx1"/>
                </a:solidFill>
                <a:latin typeface="Arial" panose="020B0604020202020204" pitchFamily="34" charset="0"/>
              </a:defRPr>
            </a:lvl9pPr>
          </a:lstStyle>
          <a:p>
            <a:pPr marL="0" marR="0" lvl="0" indent="244475" algn="just" defTabSz="914400" rtl="1" eaLnBrk="0" fontAlgn="base" latinLnBrk="0" hangingPunct="0">
              <a:lnSpc>
                <a:spcPct val="100000"/>
              </a:lnSpc>
              <a:spcBef>
                <a:spcPct val="0"/>
              </a:spcBef>
              <a:spcAft>
                <a:spcPct val="0"/>
              </a:spcAft>
              <a:buClrTx/>
              <a:buSzTx/>
              <a:buFontTx/>
              <a:buNone/>
              <a:tabLst>
                <a:tab pos="1104900" algn="l"/>
                <a:tab pos="1139825" algn="l"/>
              </a:tabLst>
            </a:pP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هو</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ديناصور</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آكل</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النباتات ، و يتميز هذا الديناصور بأن له</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رأس</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صغير،</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وله</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حراشف فوق ظهره</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وفي آخر</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ذيله</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أشواك</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تشبه الرماح ويمثل هذا درعا بالنسبة له خصوصا أنه عاش مع ديناصورات من أكلة</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اللحوم. و يبلغ طوله حوالي 8 إلى 16</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متر،</a:t>
            </a:r>
            <a:r>
              <a:rPr kumimoji="0" lang="ar-EG"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ويزن حوالي</a:t>
            </a:r>
            <a:r>
              <a:rPr kumimoji="0" lang="en-US" altLang="ar-EG" sz="2800" b="0"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rPr>
              <a:t> 4 - 7 </a:t>
            </a:r>
            <a:r>
              <a:rPr kumimoji="0" lang="ar-EG" altLang="ar-EG" sz="2800" b="0"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طن</a:t>
            </a:r>
            <a:r>
              <a:rPr lang="ar-EG" altLang="ar-EG" sz="2800" dirty="0">
                <a:latin typeface="Simplified Arabic" panose="02020603050405020304" pitchFamily="18" charset="-78"/>
                <a:ea typeface="Times New Roman" panose="02020603050405020304" pitchFamily="18" charset="0"/>
                <a:cs typeface="Simplified Arabic" panose="02020603050405020304" pitchFamily="18" charset="-78"/>
              </a:rPr>
              <a:t>.</a:t>
            </a:r>
            <a:r>
              <a:rPr lang="ar-EG" altLang="ar-EG" sz="2800" dirty="0">
                <a:solidFill>
                  <a:srgbClr val="00008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EG" altLang="ar-EG" sz="2800" dirty="0">
                <a:latin typeface="Simplified Arabic" panose="02020603050405020304" pitchFamily="18" charset="-78"/>
                <a:ea typeface="Times New Roman" panose="02020603050405020304" pitchFamily="18" charset="0"/>
                <a:cs typeface="Simplified Arabic" panose="02020603050405020304" pitchFamily="18" charset="-78"/>
              </a:rPr>
              <a:t>وقد وجدت حفريات في أمريكا الشمالية.</a:t>
            </a:r>
            <a:endParaRPr kumimoji="0" lang="en-US" altLang="ar-EG" sz="2800" b="0" i="0" u="none" strike="noStrike" cap="none" normalizeH="0" baseline="0" dirty="0">
              <a:ln>
                <a:noFill/>
              </a:ln>
              <a:effectLst/>
              <a:cs typeface="Arial" panose="020B0604020202020204" pitchFamily="34" charset="0"/>
            </a:endParaRPr>
          </a:p>
          <a:p>
            <a:pPr marL="0" marR="0" lvl="0" indent="244475" algn="just" defTabSz="914400" rtl="1" eaLnBrk="0" fontAlgn="base" latinLnBrk="0" hangingPunct="0">
              <a:lnSpc>
                <a:spcPct val="100000"/>
              </a:lnSpc>
              <a:spcBef>
                <a:spcPct val="0"/>
              </a:spcBef>
              <a:spcAft>
                <a:spcPct val="0"/>
              </a:spcAft>
              <a:buClrTx/>
              <a:buSzTx/>
              <a:buFontTx/>
              <a:buNone/>
              <a:tabLst>
                <a:tab pos="1104900" algn="l"/>
                <a:tab pos="1139825" algn="l"/>
              </a:tabLst>
            </a:pPr>
            <a:endParaRPr kumimoji="0" lang="en-US" altLang="ar-EG" sz="24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98880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F0D0045-E626-4E2F-A8E4-C7EF60B20974}"/>
              </a:ext>
            </a:extLst>
          </p:cNvPr>
          <p:cNvSpPr txBox="1"/>
          <p:nvPr/>
        </p:nvSpPr>
        <p:spPr>
          <a:xfrm>
            <a:off x="4182937" y="162218"/>
            <a:ext cx="4583288" cy="523220"/>
          </a:xfrm>
          <a:prstGeom prst="rect">
            <a:avLst/>
          </a:prstGeom>
          <a:noFill/>
        </p:spPr>
        <p:txBody>
          <a:bodyPr wrap="square">
            <a:spAutoFit/>
          </a:bodyPr>
          <a:lstStyle/>
          <a:p>
            <a:pPr algn="r"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3- عصر الكريتاسي: </a:t>
            </a:r>
            <a:endParaRPr lang="ar-EG" sz="2800" dirty="0"/>
          </a:p>
        </p:txBody>
      </p:sp>
      <p:sp>
        <p:nvSpPr>
          <p:cNvPr id="7" name="TextBox 6">
            <a:extLst>
              <a:ext uri="{FF2B5EF4-FFF2-40B4-BE49-F238E27FC236}">
                <a16:creationId xmlns:a16="http://schemas.microsoft.com/office/drawing/2014/main" id="{3DB994E3-E53B-4114-AE01-66AD2A4FA371}"/>
              </a:ext>
            </a:extLst>
          </p:cNvPr>
          <p:cNvSpPr txBox="1"/>
          <p:nvPr/>
        </p:nvSpPr>
        <p:spPr>
          <a:xfrm>
            <a:off x="188298" y="699079"/>
            <a:ext cx="8499895" cy="1384995"/>
          </a:xfrm>
          <a:prstGeom prst="rect">
            <a:avLst/>
          </a:prstGeom>
          <a:noFill/>
        </p:spPr>
        <p:txBody>
          <a:bodyPr wrap="square">
            <a:spAutoFit/>
          </a:bodyPr>
          <a:lstStyle/>
          <a:p>
            <a:pPr algn="r"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يتميز العصر الطباشيري</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بانتشار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الزواحف البحرية</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 وانتشار أشجار البلوط والصفصاف والجميز والجوز.</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كما ظهر خلال هذا العصر بعض الطيور الصغيرة كالبط الغواص ، والبجع و الفلامينجو.</a:t>
            </a:r>
            <a:endParaRPr lang="ar-EG" sz="2800" dirty="0"/>
          </a:p>
        </p:txBody>
      </p:sp>
      <p:sp>
        <p:nvSpPr>
          <p:cNvPr id="11" name="TextBox 10">
            <a:extLst>
              <a:ext uri="{FF2B5EF4-FFF2-40B4-BE49-F238E27FC236}">
                <a16:creationId xmlns:a16="http://schemas.microsoft.com/office/drawing/2014/main" id="{B16F09A6-F00C-470E-B446-71ABA9308161}"/>
              </a:ext>
            </a:extLst>
          </p:cNvPr>
          <p:cNvSpPr txBox="1"/>
          <p:nvPr/>
        </p:nvSpPr>
        <p:spPr>
          <a:xfrm>
            <a:off x="467545" y="2060848"/>
            <a:ext cx="8277188" cy="1815882"/>
          </a:xfrm>
          <a:prstGeom prst="rect">
            <a:avLst/>
          </a:prstGeom>
          <a:noFill/>
        </p:spPr>
        <p:txBody>
          <a:bodyPr wrap="square">
            <a:spAutoFit/>
          </a:bodyPr>
          <a:lstStyle/>
          <a:p>
            <a:pPr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في نهاية هذا العصر حدث انقراض لأكثر من 50% من الكائنات الحية التي كانت تعيش آنذاك ومنها الزواحف المائية والديناصورات وبعض الثدييات</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وقد انقسم العلماء المفسرون لسبب هذا الانقراض إلى فريقين .</a:t>
            </a:r>
            <a:endParaRPr lang="en-US" sz="28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1D091933-D3BD-4EF2-B1CE-D7FAE04FE359}"/>
              </a:ext>
            </a:extLst>
          </p:cNvPr>
          <p:cNvSpPr txBox="1"/>
          <p:nvPr/>
        </p:nvSpPr>
        <p:spPr>
          <a:xfrm>
            <a:off x="517638" y="3933056"/>
            <a:ext cx="8227095" cy="2677656"/>
          </a:xfrm>
          <a:prstGeom prst="rect">
            <a:avLst/>
          </a:prstGeom>
          <a:noFill/>
        </p:spPr>
        <p:txBody>
          <a:bodyPr wrap="square">
            <a:spAutoFit/>
          </a:bodyPr>
          <a:lstStyle/>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الفريق الأول. : وينسب هذا الفريق ذلك الانقراض إلى دخول الأرض في عصر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جليدي في نهايات العصر الطباشيري مما أدى الى موت جميع الزواحف</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والديناصورات والتي تميزت بدم متغير في درجة الحرارة ، ومما يؤيد هذه</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النظرية انقراض بعض من الثدييات الكبيرة أيضا وذلك لقلة الموارد الغذائية</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من نباتات وغيرة وذلك لعدم وجود الدفء الكافي لنمو النباتات التي كانت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تتغذى عليها هذه الثدييات </a:t>
            </a:r>
            <a:endParaRPr lang="ar-EG" sz="2800" dirty="0"/>
          </a:p>
        </p:txBody>
      </p:sp>
    </p:spTree>
    <p:extLst>
      <p:ext uri="{BB962C8B-B14F-4D97-AF65-F5344CB8AC3E}">
        <p14:creationId xmlns:p14="http://schemas.microsoft.com/office/powerpoint/2010/main" val="41774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DE6324-46AD-442A-BC41-219BA9EDA69E}"/>
              </a:ext>
            </a:extLst>
          </p:cNvPr>
          <p:cNvSpPr txBox="1"/>
          <p:nvPr/>
        </p:nvSpPr>
        <p:spPr>
          <a:xfrm>
            <a:off x="179512" y="908721"/>
            <a:ext cx="8784976" cy="2677656"/>
          </a:xfrm>
          <a:prstGeom prst="rect">
            <a:avLst/>
          </a:prstGeom>
          <a:noFill/>
        </p:spPr>
        <p:txBody>
          <a:bodyPr wrap="square">
            <a:spAutoFit/>
          </a:bodyPr>
          <a:lstStyle/>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الفريق الثاني: وينسب هذا الفريق ذلك الانقراض إلى اصطدام  عدد كبير من</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المذنبات بالأرض والتي أدت إلى انفجارات بركانية وإطلاق حرارة عالية جدا أدت إلى</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نفوق الكائنات الحية نتيجة للحرارة الشديدة التي كانت عليها الأرض في</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وقتها ، ومما يؤيد هذه النظرية وجود عنصر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الاريديوم</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بكثرة في صخور بعض من</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العصر الطباشيري</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الأعلى</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وهذا العنصر لا يوجد إلا في المذنبات فقط .</a:t>
            </a:r>
            <a:endParaRPr lang="ar-EG" sz="2800" dirty="0"/>
          </a:p>
        </p:txBody>
      </p:sp>
      <p:sp>
        <p:nvSpPr>
          <p:cNvPr id="6" name="TextBox 5">
            <a:extLst>
              <a:ext uri="{FF2B5EF4-FFF2-40B4-BE49-F238E27FC236}">
                <a16:creationId xmlns:a16="http://schemas.microsoft.com/office/drawing/2014/main" id="{33F68CF6-7290-4141-B300-91242AE41AF0}"/>
              </a:ext>
            </a:extLst>
          </p:cNvPr>
          <p:cNvSpPr txBox="1"/>
          <p:nvPr/>
        </p:nvSpPr>
        <p:spPr>
          <a:xfrm>
            <a:off x="1979712" y="3429000"/>
            <a:ext cx="6815536" cy="523220"/>
          </a:xfrm>
          <a:prstGeom prst="rect">
            <a:avLst/>
          </a:prstGeom>
          <a:noFill/>
        </p:spPr>
        <p:txBody>
          <a:bodyPr wrap="square">
            <a:spAutoFit/>
          </a:bodyPr>
          <a:lstStyle/>
          <a:p>
            <a:pPr marL="297180" algn="justLow"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ومن أهم أشكال الحياة في العصر الكريتاسي ما يلي : - </a:t>
            </a:r>
            <a:endParaRPr lang="en-US" sz="28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654A27EB-AAEA-479D-A68F-6FB783615D32}"/>
              </a:ext>
            </a:extLst>
          </p:cNvPr>
          <p:cNvSpPr txBox="1"/>
          <p:nvPr/>
        </p:nvSpPr>
        <p:spPr>
          <a:xfrm>
            <a:off x="179512" y="3933056"/>
            <a:ext cx="8784976" cy="2677656"/>
          </a:xfrm>
          <a:prstGeom prst="rect">
            <a:avLst/>
          </a:prstGeom>
          <a:noFill/>
        </p:spPr>
        <p:txBody>
          <a:bodyPr wrap="square">
            <a:spAutoFit/>
          </a:bodyPr>
          <a:lstStyle/>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تيرانوصور  ركس:</a:t>
            </a:r>
            <a:endParaRPr lang="en-US" sz="2800" dirty="0">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يعد  ديناصور تيرانوصور ركس من أضخم الديناصورات أكلات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اللحوم التي عاشت في العصر الطباشيرى ، ويتميز بفرة أحافيره و تركيبة جسمه وعضلاته الكبيرة التي أهلته ليكون أقوى مفترس أرضي في التاريخ بطول</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يصل إلى 13 متر وإرتفاع 6 متر ووزن يقارب  7.5 طن. ومع هذا الجسم الضخم كان</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يمتلك فكا مرعبا حيث يصل طول السن الواحد إلى</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30</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سنتيمتر</a:t>
            </a:r>
            <a:r>
              <a:rPr lang="ar-EG" sz="2800" dirty="0">
                <a:effectLst/>
                <a:ea typeface="Times New Roman" panose="02020603050405020304" pitchFamily="18" charset="0"/>
                <a:cs typeface="Times New Roman" panose="02020603050405020304" pitchFamily="18" charset="0"/>
              </a:rPr>
              <a:t> </a:t>
            </a:r>
            <a:endParaRPr lang="ar-EG" sz="2800" dirty="0"/>
          </a:p>
        </p:txBody>
      </p:sp>
    </p:spTree>
    <p:extLst>
      <p:ext uri="{BB962C8B-B14F-4D97-AF65-F5344CB8AC3E}">
        <p14:creationId xmlns:p14="http://schemas.microsoft.com/office/powerpoint/2010/main" val="4154248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F44156-A8E7-4666-9517-8DC13990F105}"/>
              </a:ext>
            </a:extLst>
          </p:cNvPr>
          <p:cNvSpPr txBox="1"/>
          <p:nvPr/>
        </p:nvSpPr>
        <p:spPr>
          <a:xfrm>
            <a:off x="323528" y="980728"/>
            <a:ext cx="8424936" cy="2304256"/>
          </a:xfrm>
          <a:prstGeom prst="rect">
            <a:avLst/>
          </a:prstGeom>
          <a:noFill/>
        </p:spPr>
        <p:txBody>
          <a:bodyPr wrap="square">
            <a:spAutoFit/>
          </a:bodyPr>
          <a:lstStyle/>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كويتزالكوتليس</a:t>
            </a:r>
            <a:r>
              <a:rPr lang="ar-EG" sz="2800" dirty="0">
                <a:effectLst/>
                <a:latin typeface="Times New Roman" panose="02020603050405020304" pitchFamily="18" charset="0"/>
                <a:ea typeface="Times New Roman" panose="02020603050405020304" pitchFamily="18" charset="0"/>
              </a:rPr>
              <a:t> </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indent="345440"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أضخم من طار في التاريخ  ,  وتسيد الجو بفضل حجمه الهائل و عيناه الثاقبتين وكان يهاجم الأهداف الجوية والأرضية والمائية وقد شكل تهديدا على المخلوقات كلها ما عدا الكبار منها. </a:t>
            </a:r>
            <a:endParaRPr lang="en-US" sz="2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129543B7-3C79-4EE0-9E71-C7716B599BFA}"/>
              </a:ext>
            </a:extLst>
          </p:cNvPr>
          <p:cNvSpPr txBox="1"/>
          <p:nvPr/>
        </p:nvSpPr>
        <p:spPr>
          <a:xfrm>
            <a:off x="323528" y="3412237"/>
            <a:ext cx="8424936" cy="2462213"/>
          </a:xfrm>
          <a:prstGeom prst="rect">
            <a:avLst/>
          </a:prstGeom>
          <a:noFill/>
        </p:spPr>
        <p:txBody>
          <a:bodyPr wrap="square">
            <a:spAutoFit/>
          </a:bodyPr>
          <a:lstStyle/>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زجيانجوبتروس </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indent="345440"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يتميز بسلوكه المشابه لسلوك لكويتزالكوتليس لحد كبير</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SA" sz="2800" dirty="0">
                <a:effectLst/>
                <a:latin typeface="Times New Roman" panose="02020603050405020304" pitchFamily="18" charset="0"/>
                <a:ea typeface="Times New Roman" panose="02020603050405020304" pitchFamily="18" charset="0"/>
              </a:rPr>
              <a:t> ، وقد عثر حفريات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له في الصين وعاش في أواخر العصر الطباشيري و تبلغ المسافة بين جناحيه 13 متر. </a:t>
            </a:r>
            <a:endParaRPr lang="en-US" sz="2800" dirty="0">
              <a:effectLst/>
              <a:latin typeface="Times New Roman" panose="02020603050405020304" pitchFamily="18" charset="0"/>
              <a:ea typeface="Times New Roman" panose="02020603050405020304" pitchFamily="18" charset="0"/>
            </a:endParaRPr>
          </a:p>
          <a:p>
            <a:pPr marL="297180" algn="justLow" rtl="1">
              <a:tabLst>
                <a:tab pos="705485"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384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4A5597-6BB2-4177-8BDE-BA4CD56D1AB6}"/>
              </a:ext>
            </a:extLst>
          </p:cNvPr>
          <p:cNvSpPr txBox="1"/>
          <p:nvPr/>
        </p:nvSpPr>
        <p:spPr>
          <a:xfrm>
            <a:off x="144016" y="476673"/>
            <a:ext cx="8748464" cy="2677656"/>
          </a:xfrm>
          <a:prstGeom prst="rect">
            <a:avLst/>
          </a:prstGeom>
          <a:noFill/>
        </p:spPr>
        <p:txBody>
          <a:bodyPr wrap="square">
            <a:spAutoFit/>
          </a:bodyPr>
          <a:lstStyle/>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سبينوصور المصري.</a:t>
            </a:r>
            <a:endParaRPr lang="en-US" sz="2800" dirty="0">
              <a:effectLst/>
              <a:latin typeface="Times New Roman" panose="02020603050405020304" pitchFamily="18" charset="0"/>
              <a:ea typeface="Times New Roman" panose="02020603050405020304" pitchFamily="18" charset="0"/>
            </a:endParaRPr>
          </a:p>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indent="345440"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ديناصور ضخم ومفترس عاش في شمال أفريقيا ويتميز بصفات جعلته من أقوى المفترسين فطوله 17 متر ووزنه يتراوح بين  6 و 20 طن ويمتلك يدين قويين وفك مشابه لفك التمساح أي أنه كان يصطاد في اليابسة وفي </a:t>
            </a:r>
            <a:b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b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المياه.</a:t>
            </a:r>
            <a:endParaRPr lang="en-US" sz="28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B0B3D499-3EBA-4685-A4EC-D7CE6907A5DC}"/>
              </a:ext>
            </a:extLst>
          </p:cNvPr>
          <p:cNvSpPr txBox="1"/>
          <p:nvPr/>
        </p:nvSpPr>
        <p:spPr>
          <a:xfrm>
            <a:off x="179512" y="3154329"/>
            <a:ext cx="8748464" cy="3108543"/>
          </a:xfrm>
          <a:prstGeom prst="rect">
            <a:avLst/>
          </a:prstGeom>
          <a:noFill/>
        </p:spPr>
        <p:txBody>
          <a:bodyPr wrap="square">
            <a:spAutoFit/>
          </a:bodyPr>
          <a:lstStyle/>
          <a:p>
            <a:pPr marL="297180" algn="just" rtl="1">
              <a:tabLst>
                <a:tab pos="705485"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a:effectLst/>
                <a:latin typeface="Times New Roman" panose="02020603050405020304" pitchFamily="18" charset="0"/>
                <a:ea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ترايسيراتوب (ثلاثي القرون).</a:t>
            </a:r>
            <a:endParaRPr lang="en-US" sz="2800" dirty="0">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indent="345440"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ديناصور نباتي عاش في أمريكا وكندا وامتلك جمجمة دفاعية بالكامل ففيها 3 قرون للهجوم وطوق عظمي كبير يحمي الرقبة وفم مشابه للمنقار . قرونة تتكون من عظم الجمجمة الصلب عكس المخلوقات الحالية فقرن وحيد القرن من الشعر وأنياب الفيل من العاج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يصل وزنه إلى 11 طن وطوله إلى 8 متر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939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20295-BF10-4D1B-B9B7-9550525918B2}"/>
              </a:ext>
            </a:extLst>
          </p:cNvPr>
          <p:cNvSpPr txBox="1"/>
          <p:nvPr/>
        </p:nvSpPr>
        <p:spPr>
          <a:xfrm>
            <a:off x="4283968" y="404664"/>
            <a:ext cx="4583288" cy="523220"/>
          </a:xfrm>
          <a:prstGeom prst="rect">
            <a:avLst/>
          </a:prstGeom>
          <a:noFill/>
        </p:spPr>
        <p:txBody>
          <a:bodyPr wrap="square">
            <a:spAutoFit/>
          </a:bodyPr>
          <a:lstStyle/>
          <a:p>
            <a:pPr algn="justLow" rtl="1">
              <a:tabLst>
                <a:tab pos="1105535" algn="l"/>
                <a:tab pos="1139190" algn="l"/>
              </a:tabLst>
            </a:pPr>
            <a:r>
              <a:rPr lang="ar-EG" sz="2800" u="sng" dirty="0">
                <a:effectLst/>
                <a:latin typeface="Times New Roman" panose="02020603050405020304" pitchFamily="18" charset="0"/>
                <a:ea typeface="Times New Roman" panose="02020603050405020304" pitchFamily="18" charset="0"/>
                <a:cs typeface="Simplified Arabic" panose="02020603050405020304" pitchFamily="18" charset="-78"/>
              </a:rPr>
              <a:t>رابعاً </a:t>
            </a:r>
            <a:r>
              <a:rPr lang="en-US" sz="2800" u="sng"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u="sng" dirty="0">
                <a:effectLst/>
                <a:latin typeface="Times New Roman" panose="02020603050405020304" pitchFamily="18" charset="0"/>
                <a:ea typeface="Times New Roman" panose="02020603050405020304" pitchFamily="18" charset="0"/>
                <a:cs typeface="Simplified Arabic" panose="02020603050405020304" pitchFamily="18" charset="-78"/>
              </a:rPr>
              <a:t>حقب الحياة الحديثة</a:t>
            </a:r>
            <a:r>
              <a:rPr lang="en-US" sz="2800" u="sng"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D31EDA9C-DCD2-4297-879E-1F061A923498}"/>
              </a:ext>
            </a:extLst>
          </p:cNvPr>
          <p:cNvSpPr txBox="1"/>
          <p:nvPr/>
        </p:nvSpPr>
        <p:spPr>
          <a:xfrm>
            <a:off x="251520" y="957393"/>
            <a:ext cx="8624616" cy="954107"/>
          </a:xfrm>
          <a:prstGeom prst="rect">
            <a:avLst/>
          </a:prstGeom>
          <a:noFill/>
        </p:spPr>
        <p:txBody>
          <a:bodyPr wrap="square">
            <a:spAutoFit/>
          </a:bodyPr>
          <a:lstStyle/>
          <a:p>
            <a:pPr algn="just" rtl="1"/>
            <a:r>
              <a:rPr lang="en-US"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ينقسم هذا الحقب إلي زمنين هما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الزمن الثالث والزمن الرابع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ويضم الزمن الثالث العصور التالية:</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sz="2800" dirty="0"/>
          </a:p>
        </p:txBody>
      </p:sp>
      <p:sp>
        <p:nvSpPr>
          <p:cNvPr id="9" name="TextBox 8">
            <a:extLst>
              <a:ext uri="{FF2B5EF4-FFF2-40B4-BE49-F238E27FC236}">
                <a16:creationId xmlns:a16="http://schemas.microsoft.com/office/drawing/2014/main" id="{B7F6C7B4-6CA6-4EC5-BF72-E97E2200D0BF}"/>
              </a:ext>
            </a:extLst>
          </p:cNvPr>
          <p:cNvSpPr txBox="1"/>
          <p:nvPr/>
        </p:nvSpPr>
        <p:spPr>
          <a:xfrm>
            <a:off x="251520" y="2234565"/>
            <a:ext cx="8712968" cy="2677656"/>
          </a:xfrm>
          <a:prstGeom prst="rect">
            <a:avLst/>
          </a:prstGeom>
          <a:noFill/>
        </p:spPr>
        <p:txBody>
          <a:bodyPr wrap="square">
            <a:spAutoFit/>
          </a:bodyPr>
          <a:lstStyle/>
          <a:p>
            <a:pPr marL="342900" lvl="0" indent="-342900" algn="just"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عصر الأيوسين شكل ( 48 )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يبلغ طول هذا العصر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27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مليون سنة بدأت الثدييـات في الازدهار متخذة مكانها على الأرض وتتميز بأحد أسلاف الحصان في أوربا  وأمريكا وأول أسلاف الفيلة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Moeritherium</a:t>
            </a:r>
            <a:r>
              <a:rPr lang="en-US" sz="2800" dirty="0">
                <a:effectLst/>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 في مصر</a:t>
            </a:r>
            <a:r>
              <a:rPr lang="ar-EG" sz="2800" dirty="0">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والطيور الضخمة مثل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Diatryma</a:t>
            </a:r>
            <a:r>
              <a:rPr lang="en-US" sz="2800" dirty="0">
                <a:effectLst/>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 يصل  ارتفاعه إلى 7 قدم  وأيضاً ظهور أشباه الليمور من القردة الأولية وكذلك تطورت الثعابين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448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1CDCEA-AE0E-464F-9259-B728ECF10CD1}"/>
              </a:ext>
            </a:extLst>
          </p:cNvPr>
          <p:cNvSpPr txBox="1"/>
          <p:nvPr/>
        </p:nvSpPr>
        <p:spPr>
          <a:xfrm>
            <a:off x="395536" y="1052736"/>
            <a:ext cx="8352928" cy="4616648"/>
          </a:xfrm>
          <a:prstGeom prst="rect">
            <a:avLst/>
          </a:prstGeom>
          <a:noFill/>
        </p:spPr>
        <p:txBody>
          <a:bodyPr wrap="square">
            <a:spAutoFit/>
          </a:bodyPr>
          <a:lstStyle/>
          <a:p>
            <a:pPr marL="22860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عصر الأوليجوسين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marL="228600"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345440" indent="270510"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يبلغ هذا العصر  12 مليون سنة ، وانتشرت فيه الأسماك العظمية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Bony Fishes</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وانحدر من الموروثيوم على الأقل ثلاث مجموعات متفرقة من السلالات من الأفيال دينوسيريات والمستودونات والجمفوثيريات والقردة الدنيا "الأبيديوم" و كانت الحشرات كثيرة جداً حيث حفظت حفظ كامل في أوروبا فكان من بينها أنواع النحل والبعوض والنمل والفراش  وقد حفظت في حالة جيدة جداً داخل قطع الكهرمان وهو صمغ بعض الأشجار الصنوبرية التي كانت منتشرة في غابات ذلك العهد .</a:t>
            </a:r>
            <a:endParaRPr lang="en-US" sz="2800" dirty="0">
              <a:effectLst/>
              <a:latin typeface="Times New Roman" panose="02020603050405020304" pitchFamily="18" charset="0"/>
              <a:ea typeface="Times New Roman" panose="02020603050405020304" pitchFamily="18" charset="0"/>
            </a:endParaRPr>
          </a:p>
          <a:p>
            <a:pPr marL="345440" indent="270510" algn="justLow" rtl="1">
              <a:tabLst>
                <a:tab pos="1105535" algn="l"/>
                <a:tab pos="1139190"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120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764</TotalTime>
  <Words>1669</Words>
  <Application>Microsoft Office PowerPoint</Application>
  <PresentationFormat>On-screen Show (4:3)</PresentationFormat>
  <Paragraphs>71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Constantia</vt:lpstr>
      <vt:lpstr>Simplified Arabic</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63</cp:revision>
  <dcterms:created xsi:type="dcterms:W3CDTF">2020-11-01T08:35:15Z</dcterms:created>
  <dcterms:modified xsi:type="dcterms:W3CDTF">2021-01-06T05:58:22Z</dcterms:modified>
</cp:coreProperties>
</file>