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BEF"/>
    <a:srgbClr val="FFD9D9"/>
    <a:srgbClr val="66FF33"/>
    <a:srgbClr val="FFE8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7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90E7D4C-B4F8-4F9B-BF68-E2BB22D3996B}" type="datetimeFigureOut">
              <a:rPr lang="en-US" smtClean="0"/>
              <a:t>12/5/2020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EA9F109-B67B-4E95-9BA7-677B6DA9CE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0E7D4C-B4F8-4F9B-BF68-E2BB22D3996B}"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90E7D4C-B4F8-4F9B-BF68-E2BB22D3996B}" type="datetimeFigureOut">
              <a:rPr lang="en-US" smtClean="0"/>
              <a:t>12/5/2020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A9F109-B67B-4E95-9BA7-677B6DA9CEA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0E7D4C-B4F8-4F9B-BF68-E2BB22D3996B}"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0E7D4C-B4F8-4F9B-BF68-E2BB22D3996B}" type="datetimeFigureOut">
              <a:rPr lang="en-US" smtClean="0"/>
              <a:t>12/5/2020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90E7D4C-B4F8-4F9B-BF68-E2BB22D3996B}" type="datetimeFigureOut">
              <a:rPr lang="en-US" smtClean="0"/>
              <a:t>12/5/2020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E7D4C-B4F8-4F9B-BF68-E2BB22D3996B}" type="datetimeFigureOut">
              <a:rPr lang="en-US" smtClean="0"/>
              <a:t>12/5/2020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0E7D4C-B4F8-4F9B-BF68-E2BB22D3996B}"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A9F109-B67B-4E95-9BA7-677B6DA9CE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90E7D4C-B4F8-4F9B-BF68-E2BB22D3996B}" type="datetimeFigureOut">
              <a:rPr lang="en-US" smtClean="0"/>
              <a:t>12/5/2020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EA9F109-B67B-4E95-9BA7-677B6DA9CEA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0E7D4C-B4F8-4F9B-BF68-E2BB22D3996B}" type="datetimeFigureOut">
              <a:rPr lang="en-US" smtClean="0"/>
              <a:t>12/5/2020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EA9F109-B67B-4E95-9BA7-677B6DA9CEA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 y="-27384"/>
            <a:ext cx="9180512" cy="6885384"/>
          </a:xfrm>
          <a:prstGeom prst="rect">
            <a:avLst/>
          </a:prstGeom>
        </p:spPr>
      </p:pic>
      <p:sp>
        <p:nvSpPr>
          <p:cNvPr id="5" name="TextBox 4"/>
          <p:cNvSpPr txBox="1"/>
          <p:nvPr/>
        </p:nvSpPr>
        <p:spPr>
          <a:xfrm>
            <a:off x="971600" y="2890679"/>
            <a:ext cx="7128792" cy="2554545"/>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جغرافيا حيوية (أ)</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المحاضرة الثامنة</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الفرقة الثانية – قسم الجغرافيا</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ar-EG" sz="4000" b="1" i="0" u="none" strike="noStrike" kern="0" cap="none" spc="0" normalizeH="0" baseline="0" noProof="0" dirty="0">
                <a:ln>
                  <a:noFill/>
                </a:ln>
                <a:solidFill>
                  <a:srgbClr val="FF0000"/>
                </a:solidFill>
                <a:effectLst/>
                <a:uLnTx/>
                <a:uFillTx/>
              </a:rPr>
              <a:t>إعداد/ أ.م.د. هبه صابر</a:t>
            </a:r>
          </a:p>
        </p:txBody>
      </p:sp>
    </p:spTree>
    <p:extLst>
      <p:ext uri="{BB962C8B-B14F-4D97-AF65-F5344CB8AC3E}">
        <p14:creationId xmlns:p14="http://schemas.microsoft.com/office/powerpoint/2010/main" val="1442088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B90EE1-3FE4-40A2-9CB8-789563B90061}"/>
              </a:ext>
            </a:extLst>
          </p:cNvPr>
          <p:cNvSpPr txBox="1"/>
          <p:nvPr/>
        </p:nvSpPr>
        <p:spPr>
          <a:xfrm>
            <a:off x="827584" y="836712"/>
            <a:ext cx="7632848" cy="4770537"/>
          </a:xfrm>
          <a:prstGeom prst="rect">
            <a:avLst/>
          </a:prstGeom>
          <a:noFill/>
        </p:spPr>
        <p:txBody>
          <a:bodyPr wrap="square">
            <a:spAutoFit/>
          </a:bodyPr>
          <a:lstStyle/>
          <a:p>
            <a:pPr algn="r" rtl="1">
              <a:tabLst>
                <a:tab pos="1105535" algn="l"/>
                <a:tab pos="1139190" algn="l"/>
              </a:tabLst>
            </a:pPr>
            <a:r>
              <a:rPr lang="ar-EG"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وتنقسم النباتات على أساس كمية الضوء إلى مجموعتين رئيسيتين هما : </a:t>
            </a:r>
            <a:endParaRPr lang="en-US" sz="2800" dirty="0">
              <a:effectLst/>
              <a:latin typeface="Times New Roman" panose="02020603050405020304" pitchFamily="18" charset="0"/>
              <a:ea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مجموعة النباتات المحبة للضوء .</a:t>
            </a: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مجموعة النباتات غير المحبة للضوء .</a:t>
            </a:r>
          </a:p>
          <a:p>
            <a:pPr lvl="0" algn="r" rtl="1">
              <a:tabLst>
                <a:tab pos="457200" algn="l"/>
                <a:tab pos="1105535" algn="l"/>
                <a:tab pos="113919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0" algn="just" rtl="1">
              <a:tabLst>
                <a:tab pos="457200" algn="l"/>
                <a:tab pos="1105535" algn="l"/>
                <a:tab pos="1139190" algn="l"/>
              </a:tabLst>
            </a:pP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ويعد الضوء هو المسؤول عن حدوث ظاهرة</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التناطق الرأسي للطبقات بالغابات المدارية ، والتي أمكن من خلالها تقيم الغابات إلى أربع نطاقات هي:</a:t>
            </a:r>
          </a:p>
          <a:p>
            <a:pPr marL="342900" lvl="0" indent="-342900" algn="r" rtl="1">
              <a:buSzPts val="100"/>
              <a:buFont typeface="+mj-cs"/>
              <a:buAutoNum type="arabic2Minus"/>
              <a:tabLst>
                <a:tab pos="457200" algn="l"/>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الطبقة العليا : </a:t>
            </a:r>
            <a:r>
              <a:rPr lang="en-US"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topmost </a:t>
            </a:r>
            <a:endParaRPr lang="en-US" sz="2400" b="1" dirty="0">
              <a:solidFill>
                <a:srgbClr val="FF0000"/>
              </a:solidFill>
              <a:effectLst/>
              <a:latin typeface="Times New Roman" panose="02020603050405020304" pitchFamily="18" charset="0"/>
              <a:ea typeface="Times New Roman" panose="02020603050405020304" pitchFamily="18" charset="0"/>
            </a:endParaRPr>
          </a:p>
          <a:p>
            <a:pPr algn="r" rtl="1"/>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تضم هذه الطبقة مجموعة الأشجار الطويلة التي تستفيد من كمية الضوء الكبيرة في أعلى الغابة بنسبة ( 100% ) .</a:t>
            </a:r>
            <a:endParaRPr lang="ar-EG" sz="2800" dirty="0"/>
          </a:p>
        </p:txBody>
      </p:sp>
    </p:spTree>
    <p:extLst>
      <p:ext uri="{BB962C8B-B14F-4D97-AF65-F5344CB8AC3E}">
        <p14:creationId xmlns:p14="http://schemas.microsoft.com/office/powerpoint/2010/main" val="304120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0F11078-15D6-424B-A14A-4A3458853D52}"/>
              </a:ext>
            </a:extLst>
          </p:cNvPr>
          <p:cNvSpPr txBox="1"/>
          <p:nvPr/>
        </p:nvSpPr>
        <p:spPr>
          <a:xfrm>
            <a:off x="971600" y="1052736"/>
            <a:ext cx="7128792" cy="2246769"/>
          </a:xfrm>
          <a:prstGeom prst="rect">
            <a:avLst/>
          </a:prstGeom>
          <a:noFill/>
        </p:spPr>
        <p:txBody>
          <a:bodyPr wrap="square">
            <a:spAutoFit/>
          </a:bodyPr>
          <a:lstStyle/>
          <a:p>
            <a:pPr marL="342900" lvl="0" indent="-342900" algn="just" rtl="1">
              <a:buSzPts val="100"/>
              <a:buFont typeface="+mj-cs"/>
              <a:buAutoNum type="arabic2Minus"/>
              <a:tabLst>
                <a:tab pos="457200" algn="l"/>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الطبقة الثانية : </a:t>
            </a:r>
            <a:r>
              <a:rPr lang="en-US"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under story</a:t>
            </a:r>
            <a:endParaRPr lang="en-US" sz="2800" b="1" dirty="0">
              <a:solidFill>
                <a:srgbClr val="FF0000"/>
              </a:solidFill>
              <a:effectLst/>
              <a:latin typeface="Times New Roman" panose="02020603050405020304" pitchFamily="18" charset="0"/>
              <a:ea typeface="Times New Roman" panose="02020603050405020304" pitchFamily="18" charset="0"/>
            </a:endParaRPr>
          </a:p>
          <a:p>
            <a:pPr marL="34544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تضم هذه الطبقة الأشجار الأقل طولاً والتي لم تتاح لها الفرصة لاستكمال أوج نموها مما يجعلها دائماً دون أشجار القمة ، حيث تستقبل هذه الطبقة نحو 50% من كمية الضوء التي تصل الى قمة الغابة .</a:t>
            </a:r>
            <a:endParaRPr lang="en-US" sz="28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DB3D9C3F-6B01-44E4-9815-C6C036FE2A99}"/>
              </a:ext>
            </a:extLst>
          </p:cNvPr>
          <p:cNvSpPr txBox="1"/>
          <p:nvPr/>
        </p:nvSpPr>
        <p:spPr>
          <a:xfrm>
            <a:off x="971600" y="3558496"/>
            <a:ext cx="6984776" cy="1815883"/>
          </a:xfrm>
          <a:prstGeom prst="rect">
            <a:avLst/>
          </a:prstGeom>
          <a:noFill/>
        </p:spPr>
        <p:txBody>
          <a:bodyPr wrap="square">
            <a:spAutoFit/>
          </a:bodyPr>
          <a:lstStyle/>
          <a:p>
            <a:pPr marL="342900" lvl="0" indent="-342900" algn="just" rtl="1">
              <a:buSzPts val="100"/>
              <a:buFont typeface="+mj-cs"/>
              <a:buAutoNum type="arabic2Minus"/>
              <a:tabLst>
                <a:tab pos="457200" algn="l"/>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الطبقة الثالثة :</a:t>
            </a:r>
            <a:endParaRPr lang="en-US" sz="2800" b="1" dirty="0">
              <a:solidFill>
                <a:srgbClr val="FF0000"/>
              </a:solidFill>
              <a:effectLst/>
              <a:latin typeface="Times New Roman" panose="02020603050405020304" pitchFamily="18" charset="0"/>
              <a:ea typeface="Times New Roman" panose="02020603050405020304" pitchFamily="18" charset="0"/>
            </a:endParaRPr>
          </a:p>
          <a:p>
            <a:pPr marL="34544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تضم هذه الطبقة الشجيرات التي تنمو في ظل توافر كمية ضوء منخفضة ، حيث تستقبل هذه الطبقة نحو 10% من كمية الضوء التي تصل إلي قمة الغابة</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178977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B38429A-0A68-4797-ACC2-CA4FF089B802}"/>
              </a:ext>
            </a:extLst>
          </p:cNvPr>
          <p:cNvSpPr txBox="1"/>
          <p:nvPr/>
        </p:nvSpPr>
        <p:spPr>
          <a:xfrm>
            <a:off x="215516" y="476672"/>
            <a:ext cx="8712968" cy="6124754"/>
          </a:xfrm>
          <a:prstGeom prst="rect">
            <a:avLst/>
          </a:prstGeom>
          <a:noFill/>
        </p:spPr>
        <p:txBody>
          <a:bodyPr wrap="square">
            <a:spAutoFit/>
          </a:bodyPr>
          <a:lstStyle/>
          <a:p>
            <a:pPr marL="342900" lvl="0" indent="-342900" algn="just" rtl="1">
              <a:buSzPts val="100"/>
              <a:buFont typeface="+mj-cs"/>
              <a:buAutoNum type="arabic2Minus"/>
              <a:tabLst>
                <a:tab pos="457200" algn="l"/>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الطبقة الرابعة : </a:t>
            </a:r>
            <a:r>
              <a:rPr lang="en-US"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under growth</a:t>
            </a: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b="1" dirty="0">
              <a:solidFill>
                <a:srgbClr val="FF0000"/>
              </a:solidFill>
              <a:effectLst/>
              <a:latin typeface="Times New Roman" panose="02020603050405020304" pitchFamily="18" charset="0"/>
              <a:ea typeface="Times New Roman" panose="02020603050405020304" pitchFamily="18" charset="0"/>
            </a:endParaRPr>
          </a:p>
          <a:p>
            <a:pPr marL="34544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تضم هذه الطبقة النباتات الأرضية مثل الأعشاب والتي تنمو في ظل وجود كمية ضوء قليلة ، حيث تستقبل هذه الطبقة كمية ضوء تتراوح بين 1% و 5%  من كمية الضوء التي تصل إلى قمة الغابة. </a:t>
            </a:r>
          </a:p>
          <a:p>
            <a:pPr algn="r" rtl="1">
              <a:tabLst>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الرياح</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a:p>
            <a:pPr algn="r" rtl="1">
              <a:tabLst>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ويتعلق التأثير المباشر للرياح في المجالات التالية :</a:t>
            </a:r>
            <a:endParaRPr lang="en-US" sz="2400" b="1" dirty="0">
              <a:solidFill>
                <a:srgbClr val="FF0000"/>
              </a:solidFill>
              <a:effectLst/>
              <a:latin typeface="Times New Roman" panose="02020603050405020304" pitchFamily="18" charset="0"/>
              <a:ea typeface="Times New Roman" panose="02020603050405020304" pitchFamily="18" charset="0"/>
            </a:endParaRPr>
          </a:p>
          <a:p>
            <a:pPr marL="342900" lvl="0" indent="-342900" algn="justLow" rtl="1">
              <a:buSzPts val="100"/>
              <a:buFont typeface="+mj-cs"/>
              <a:buAutoNum type="arabic1Minus"/>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تعمل الرياح القوية على إتلاف النباتات وتمزيق وتجريد الأشجار من الأوراق والأغصان أو قد تقتلعها من أساسها كما حدث في غرب الولايات المتحدة الأمريكية حيث تمكنت الرياح القوية من تدمير وتلف أشجار الغابات المخروطية .</a:t>
            </a:r>
          </a:p>
          <a:p>
            <a:pPr marL="342900" lvl="0" indent="-342900" algn="justLow" rtl="1">
              <a:buSzPts val="100"/>
              <a:buFont typeface="+mj-cs"/>
              <a:buAutoNum type="arabic1Minus"/>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تعمل الرياح القوية الجافة مثل رياح الخماسين والسيروكو والهرمطان علي زيادة مقدار الفاقد من المياه عن طريق النتح والتبخير مما يترتب علية الإسراع في عملية إتلاف نسيج النبات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5440" algn="just" rtl="1">
              <a:tabLst>
                <a:tab pos="1105535" algn="l"/>
                <a:tab pos="1139190" algn="l"/>
              </a:tabLst>
            </a:pP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591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5BE350-FA9A-46D0-AF7D-1C028A63F8F2}"/>
              </a:ext>
            </a:extLst>
          </p:cNvPr>
          <p:cNvSpPr txBox="1"/>
          <p:nvPr/>
        </p:nvSpPr>
        <p:spPr>
          <a:xfrm>
            <a:off x="359532" y="1628800"/>
            <a:ext cx="8424936" cy="3970318"/>
          </a:xfrm>
          <a:prstGeom prst="rect">
            <a:avLst/>
          </a:prstGeom>
          <a:noFill/>
        </p:spPr>
        <p:txBody>
          <a:bodyPr wrap="square">
            <a:spAutoFit/>
          </a:bodyPr>
          <a:lstStyle/>
          <a:p>
            <a:pPr algn="just" rtl="1">
              <a:tabLst>
                <a:tab pos="1105535" algn="l"/>
                <a:tab pos="1139190" algn="l"/>
              </a:tabLst>
            </a:pPr>
            <a:r>
              <a:rPr lang="ar-EG"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ولا يقتصر دور الرياح على الهدم والتدمير ، وإنما يكون لها تأثير ايجابي ويتمثل هذا التأثير فيما يلي :</a:t>
            </a:r>
            <a:endParaRPr lang="en-US" sz="2800" dirty="0">
              <a:solidFill>
                <a:srgbClr val="FF0000"/>
              </a:solidFill>
              <a:effectLst/>
              <a:latin typeface="Times New Roman" panose="02020603050405020304" pitchFamily="18" charset="0"/>
              <a:ea typeface="Times New Roman" panose="02020603050405020304" pitchFamily="18" charset="0"/>
            </a:endParaRPr>
          </a:p>
          <a:p>
            <a:pPr marL="342900" lvl="0" indent="-342900" algn="just" rtl="1">
              <a:buSzPts val="100"/>
              <a:buFont typeface="+mj-cs"/>
              <a:buAutoNum type="arabic2Minus"/>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نقل بذور النباتات وحبوب اللقاح فوق مساحات واسعة مما يترتب علية زيادة فرص نمو النبات في أكبر مساحة ممكنة .</a:t>
            </a:r>
          </a:p>
          <a:p>
            <a:pPr marL="342900" lvl="0" indent="-342900" algn="just" rtl="1">
              <a:buSzPts val="100"/>
              <a:buFont typeface="+mj-cs"/>
              <a:buAutoNum type="arabic2Minus"/>
              <a:tabLst>
                <a:tab pos="457200" algn="l"/>
                <a:tab pos="1105535" algn="l"/>
                <a:tab pos="1139190" algn="l"/>
              </a:tabLst>
            </a:pPr>
            <a:endParaRPr lang="en-US" sz="2800" dirty="0">
              <a:effectLst/>
              <a:latin typeface="Times New Roman" panose="02020603050405020304" pitchFamily="18" charset="0"/>
              <a:ea typeface="Times New Roman" panose="02020603050405020304" pitchFamily="18" charset="0"/>
            </a:endParaRPr>
          </a:p>
          <a:p>
            <a:pPr marL="342900" lvl="0" indent="-342900" algn="just" rtl="1">
              <a:buSzPts val="100"/>
              <a:buFont typeface="+mj-cs"/>
              <a:buAutoNum type="arabic2Minus"/>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تقوم الرياح بنقل السحب من مكان لأخر وبالتالي التحكم في مناطق سقوط الأمطار وكميتها.</a:t>
            </a:r>
          </a:p>
          <a:p>
            <a:pPr marL="342900" lvl="0" indent="-342900" algn="just" rtl="1">
              <a:buSzPts val="100"/>
              <a:buFont typeface="+mj-cs"/>
              <a:buAutoNum type="arabic2Minus"/>
              <a:tabLst>
                <a:tab pos="457200" algn="l"/>
                <a:tab pos="1105535" algn="l"/>
                <a:tab pos="1139190" algn="l"/>
              </a:tabLst>
            </a:pPr>
            <a:endParaRPr lang="en-US" sz="2800" dirty="0">
              <a:effectLst/>
              <a:latin typeface="Times New Roman" panose="02020603050405020304" pitchFamily="18" charset="0"/>
              <a:ea typeface="Times New Roman" panose="02020603050405020304" pitchFamily="18" charset="0"/>
            </a:endParaRPr>
          </a:p>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قد تؤدي الرياح إلي سرعة نمو الغطاء النباتي ونضج المحاصيل . </a:t>
            </a:r>
            <a:endParaRPr lang="ar-EG" sz="2800" dirty="0"/>
          </a:p>
        </p:txBody>
      </p:sp>
    </p:spTree>
    <p:extLst>
      <p:ext uri="{BB962C8B-B14F-4D97-AF65-F5344CB8AC3E}">
        <p14:creationId xmlns:p14="http://schemas.microsoft.com/office/powerpoint/2010/main" val="2328059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289C029-78A9-4067-8D0A-78DC3133E039}"/>
              </a:ext>
            </a:extLst>
          </p:cNvPr>
          <p:cNvSpPr txBox="1"/>
          <p:nvPr/>
        </p:nvSpPr>
        <p:spPr>
          <a:xfrm>
            <a:off x="0" y="31141"/>
            <a:ext cx="9036496" cy="6986528"/>
          </a:xfrm>
          <a:prstGeom prst="rect">
            <a:avLst/>
          </a:prstGeom>
          <a:noFill/>
        </p:spPr>
        <p:txBody>
          <a:bodyPr wrap="square">
            <a:spAutoFit/>
          </a:bodyPr>
          <a:lstStyle/>
          <a:p>
            <a:pPr marL="457200" indent="-457200" algn="r" rtl="1">
              <a:buFontTx/>
              <a:buChar char="-"/>
              <a:tabLst>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التربة :</a:t>
            </a:r>
          </a:p>
          <a:p>
            <a:pPr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التربة هي عبارة عن الطبقة السطحية المفتتة من صخور القشرة الأرضية والتي طرأ عليها بعض التغير الكيميائي ، واختلطت بها نسبة من المواد العضوية والسائلة والغازية مما جعلها ملائمة لنمو الكثير من النباتات ، حيث يستطيع النبات أن يستمد منها الغذاء والماء . </a:t>
            </a:r>
          </a:p>
          <a:p>
            <a:pPr algn="just" rtl="1">
              <a:tabLst>
                <a:tab pos="1105535" algn="l"/>
                <a:tab pos="1139190" algn="l"/>
              </a:tabLst>
            </a:pPr>
            <a:endPar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165735"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وتتكون التربة من مجموعتين رئيسيتين من المواد هما : </a:t>
            </a:r>
            <a:endParaRPr lang="en-US" sz="2800" b="1" dirty="0">
              <a:solidFill>
                <a:srgbClr val="FF0000"/>
              </a:solidFill>
              <a:effectLst/>
              <a:latin typeface="Times New Roman" panose="02020603050405020304" pitchFamily="18" charset="0"/>
              <a:ea typeface="Times New Roman" panose="02020603050405020304" pitchFamily="18" charset="0"/>
            </a:endParaRPr>
          </a:p>
          <a:p>
            <a:pPr marL="457200" indent="-457200" algn="r" rtl="1">
              <a:buFont typeface="Arial" panose="020B0604020202020204" pitchFamily="34" charset="0"/>
              <a:buChar char="•"/>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مجموعة المواد غير العضوية. </a:t>
            </a:r>
          </a:p>
          <a:p>
            <a:pPr marL="457200" indent="-457200" algn="r" rtl="1">
              <a:buFont typeface="Arial" panose="020B0604020202020204" pitchFamily="34" charset="0"/>
              <a:buChar char="•"/>
            </a:pP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مجموعة المواد العضوية.</a:t>
            </a:r>
          </a:p>
          <a:p>
            <a:pPr algn="r" rtl="1"/>
            <a:endParaRPr lang="ar-EG" sz="2800" dirty="0">
              <a:latin typeface="Times New Roman" panose="02020603050405020304" pitchFamily="18" charset="0"/>
              <a:ea typeface="Times New Roman" panose="02020603050405020304" pitchFamily="18" charset="0"/>
              <a:cs typeface="Simplified Arabic" panose="02020603050405020304" pitchFamily="18" charset="-78"/>
            </a:endParaRPr>
          </a:p>
          <a:p>
            <a:pPr algn="r" rtl="1">
              <a:tabLst>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أولاً عوامل تكوين التربة :</a:t>
            </a:r>
            <a:endParaRPr lang="en-US" sz="2400" dirty="0">
              <a:solidFill>
                <a:srgbClr val="FF0000"/>
              </a:solidFill>
              <a:effectLst/>
              <a:latin typeface="Times New Roman" panose="02020603050405020304" pitchFamily="18" charset="0"/>
              <a:ea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المناخ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الصخر الأصلي الذي تستق منه التربة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الكائنات العضوية النباتية والحيوانية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التضاريس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الزمن.</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8047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A2E07E-51A2-463F-967D-5E82C361DCF1}"/>
              </a:ext>
            </a:extLst>
          </p:cNvPr>
          <p:cNvSpPr txBox="1"/>
          <p:nvPr/>
        </p:nvSpPr>
        <p:spPr>
          <a:xfrm>
            <a:off x="611560" y="780488"/>
            <a:ext cx="8280920" cy="2677656"/>
          </a:xfrm>
          <a:prstGeom prst="rect">
            <a:avLst/>
          </a:prstGeom>
          <a:noFill/>
        </p:spPr>
        <p:txBody>
          <a:bodyPr wrap="square">
            <a:spAutoFit/>
          </a:bodyPr>
          <a:lstStyle/>
          <a:p>
            <a:pPr algn="justLow" rtl="1">
              <a:tabLst>
                <a:tab pos="1105535" algn="l"/>
                <a:tab pos="1139190" algn="l"/>
              </a:tabLst>
            </a:pPr>
            <a:r>
              <a:rPr lang="ar-EG" sz="2800" b="1" u="sng" dirty="0">
                <a:effectLst/>
                <a:latin typeface="Times New Roman" panose="02020603050405020304" pitchFamily="18" charset="0"/>
                <a:ea typeface="Times New Roman" panose="02020603050405020304" pitchFamily="18" charset="0"/>
                <a:cs typeface="Simplified Arabic" panose="02020603050405020304" pitchFamily="18" charset="-78"/>
              </a:rPr>
              <a:t>ثانياً العمليات التي تشكل خصائص التربة :</a:t>
            </a:r>
            <a:endParaRPr lang="en-US" sz="2800" dirty="0">
              <a:effectLst/>
              <a:latin typeface="Times New Roman" panose="02020603050405020304" pitchFamily="18" charset="0"/>
              <a:ea typeface="Times New Roman" panose="02020603050405020304" pitchFamily="18" charset="0"/>
            </a:endParaRPr>
          </a:p>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توجد ثلاث عمليات رئيسية تشكل خصائص التربة وهي : </a:t>
            </a:r>
            <a:endParaRPr lang="en-US" sz="2800" dirty="0">
              <a:effectLst/>
              <a:latin typeface="Times New Roman" panose="02020603050405020304" pitchFamily="18" charset="0"/>
              <a:ea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عملية حموضة التربة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عملية لترتة التربة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a:effectLst/>
                <a:latin typeface="Times New Roman" panose="02020603050405020304" pitchFamily="18" charset="0"/>
                <a:ea typeface="Times New Roman" panose="02020603050405020304" pitchFamily="18" charset="0"/>
                <a:cs typeface="Simplified Arabic" panose="02020603050405020304" pitchFamily="18" charset="-78"/>
              </a:rPr>
              <a:t>عملية تكلس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التربة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C9CF1400-A6C2-4F5C-BA28-ABA9A0041341}"/>
              </a:ext>
            </a:extLst>
          </p:cNvPr>
          <p:cNvSpPr txBox="1"/>
          <p:nvPr/>
        </p:nvSpPr>
        <p:spPr>
          <a:xfrm>
            <a:off x="827584" y="3645024"/>
            <a:ext cx="8112424" cy="2677656"/>
          </a:xfrm>
          <a:prstGeom prst="rect">
            <a:avLst/>
          </a:prstGeom>
          <a:noFill/>
        </p:spPr>
        <p:txBody>
          <a:bodyPr wrap="square">
            <a:spAutoFit/>
          </a:bodyPr>
          <a:lstStyle/>
          <a:p>
            <a:pPr algn="r" rtl="1">
              <a:tabLst>
                <a:tab pos="1105535" algn="l"/>
                <a:tab pos="1139190" algn="l"/>
              </a:tabLst>
            </a:pPr>
            <a:r>
              <a:rPr lang="ar-EG" sz="2800" b="1" u="sng" dirty="0">
                <a:effectLst/>
                <a:latin typeface="Times New Roman" panose="02020603050405020304" pitchFamily="18" charset="0"/>
                <a:ea typeface="Times New Roman" panose="02020603050405020304" pitchFamily="18" charset="0"/>
                <a:cs typeface="Simplified Arabic" panose="02020603050405020304" pitchFamily="18" charset="-78"/>
              </a:rPr>
              <a:t>ثالثاً : عوامل التمييز بين التربات المختلفة </a:t>
            </a:r>
            <a:endParaRPr lang="en-US" sz="2800" dirty="0">
              <a:effectLst/>
              <a:latin typeface="Times New Roman" panose="02020603050405020304" pitchFamily="18" charset="0"/>
              <a:ea typeface="Times New Roman" panose="02020603050405020304" pitchFamily="18" charset="0"/>
            </a:endParaRPr>
          </a:p>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تتلخص عوامل التمييز بين التربات المختلفة على عدة عوامل هي :</a:t>
            </a:r>
            <a:endParaRPr lang="en-US" sz="2800" dirty="0">
              <a:effectLst/>
              <a:latin typeface="Times New Roman" panose="02020603050405020304" pitchFamily="18" charset="0"/>
              <a:ea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قوام ( نسج ) التربة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بنية التربة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gn="r" rtl="1">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لون التربة .</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365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A1401E-DF76-4823-9FFD-8EA6BD950846}"/>
              </a:ext>
            </a:extLst>
          </p:cNvPr>
          <p:cNvSpPr txBox="1"/>
          <p:nvPr/>
        </p:nvSpPr>
        <p:spPr>
          <a:xfrm>
            <a:off x="323528" y="582067"/>
            <a:ext cx="8496944" cy="5693866"/>
          </a:xfrm>
          <a:prstGeom prst="rect">
            <a:avLst/>
          </a:prstGeom>
          <a:noFill/>
        </p:spPr>
        <p:txBody>
          <a:bodyPr wrap="square">
            <a:spAutoFit/>
          </a:bodyPr>
          <a:lstStyle/>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رابعاً : قطاع التربة </a:t>
            </a:r>
          </a:p>
          <a:p>
            <a:pPr algn="r" rtl="1">
              <a:tabLst>
                <a:tab pos="1105535" algn="l"/>
                <a:tab pos="1139190" algn="l"/>
              </a:tabLst>
            </a:pP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ويتكون قطاع التربة من مجموعة من الطبقات هي من أعلى إلى أسفل:</a:t>
            </a:r>
          </a:p>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الطبقة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 </a:t>
            </a:r>
            <a:r>
              <a:rPr lang="en-US" sz="2800" dirty="0" err="1">
                <a:effectLst/>
                <a:latin typeface="Times New Roman" panose="02020603050405020304" pitchFamily="18" charset="0"/>
                <a:ea typeface="Times New Roman" panose="02020603050405020304" pitchFamily="18" charset="0"/>
                <a:cs typeface="Simplified Arabic" panose="02020603050405020304" pitchFamily="18" charset="-78"/>
              </a:rPr>
              <a:t>horison</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وهي طبقة الغسل والاستخلاص وترتفع بها المواد العضوية</a:t>
            </a:r>
            <a:endParaRPr lang="en-US" sz="2400" dirty="0">
              <a:effectLst/>
              <a:latin typeface="Times New Roman" panose="02020603050405020304" pitchFamily="18" charset="0"/>
              <a:ea typeface="Times New Roman" panose="02020603050405020304" pitchFamily="18" charset="0"/>
            </a:endParaRPr>
          </a:p>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الطبقة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B</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dirty="0" err="1">
                <a:effectLst/>
                <a:latin typeface="Times New Roman" panose="02020603050405020304" pitchFamily="18" charset="0"/>
                <a:ea typeface="Times New Roman" panose="02020603050405020304" pitchFamily="18" charset="0"/>
                <a:cs typeface="Simplified Arabic" panose="02020603050405020304" pitchFamily="18" charset="-78"/>
              </a:rPr>
              <a:t>horison</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B</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وهي طبقة استقبال العناصر المغسولة من الطبقة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A</a:t>
            </a:r>
            <a:endParaRPr lang="en-US" sz="2400" dirty="0">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الطبقة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C</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dirty="0" err="1">
                <a:effectLst/>
                <a:latin typeface="Times New Roman" panose="02020603050405020304" pitchFamily="18" charset="0"/>
                <a:ea typeface="Times New Roman" panose="02020603050405020304" pitchFamily="18" charset="0"/>
                <a:cs typeface="Simplified Arabic" panose="02020603050405020304" pitchFamily="18" charset="-78"/>
              </a:rPr>
              <a:t>horison</a:t>
            </a:r>
            <a:r>
              <a:rPr lang="en-US" sz="2800" dirty="0">
                <a:effectLst/>
                <a:latin typeface="Simplified Arabic" panose="02020603050405020304" pitchFamily="18" charset="-78"/>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C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وهي طبقة تتألف من المواد الصخرية المفككة ولم تتأثر كثيراً بالعمليات البيولوجية </a:t>
            </a:r>
            <a:endParaRPr lang="en-US" sz="2400" dirty="0">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الطبقة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D</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D </a:t>
            </a:r>
            <a:r>
              <a:rPr lang="en-US" sz="2800" dirty="0" err="1">
                <a:effectLst/>
                <a:latin typeface="Times New Roman" panose="02020603050405020304" pitchFamily="18" charset="0"/>
                <a:ea typeface="Times New Roman" panose="02020603050405020304" pitchFamily="18" charset="0"/>
                <a:cs typeface="Simplified Arabic" panose="02020603050405020304" pitchFamily="18" charset="-78"/>
              </a:rPr>
              <a:t>hoison</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وهي طبقة الصخر الأصلي التي لم تتأثر بعمليات التفكك والتحلل.</a:t>
            </a:r>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70617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628800"/>
            <a:ext cx="7128792" cy="2831544"/>
          </a:xfrm>
          <a:prstGeom prst="rect">
            <a:avLst/>
          </a:prstGeom>
          <a:solidFill>
            <a:schemeClr val="accent6"/>
          </a:solidFill>
        </p:spPr>
        <p:txBody>
          <a:bodyPr wrap="square">
            <a:spAutoFit/>
          </a:bodyPr>
          <a:lstStyle/>
          <a:p>
            <a:pPr algn="ctr" rtl="1">
              <a:spcAft>
                <a:spcPts val="0"/>
              </a:spcAft>
              <a:tabLst>
                <a:tab pos="1105535" algn="l"/>
                <a:tab pos="1139190" algn="l"/>
              </a:tabLst>
            </a:pPr>
            <a:r>
              <a:rPr lang="ar-EG" dirty="0">
                <a:effectLst/>
                <a:latin typeface="Times New Roman"/>
                <a:ea typeface="Times New Roman"/>
                <a:cs typeface="Simplified Arabic"/>
              </a:rPr>
              <a:t> </a:t>
            </a:r>
            <a:endParaRPr lang="en-US" sz="1600" dirty="0">
              <a:effectLst/>
              <a:latin typeface="Times New Roman"/>
              <a:ea typeface="Times New Roman"/>
            </a:endParaRPr>
          </a:p>
          <a:p>
            <a:pPr algn="ctr" rtl="1">
              <a:spcAft>
                <a:spcPts val="0"/>
              </a:spcAft>
              <a:tabLst>
                <a:tab pos="1105535" algn="l"/>
                <a:tab pos="1139190" algn="l"/>
              </a:tabLst>
            </a:pPr>
            <a:endParaRPr lang="ar-EG" sz="4000" b="1" dirty="0">
              <a:effectLst/>
              <a:latin typeface="Times New Roman"/>
              <a:ea typeface="Times New Roman"/>
              <a:cs typeface="Simplified Arabic"/>
            </a:endParaRPr>
          </a:p>
          <a:p>
            <a:pPr algn="ctr" rtl="1">
              <a:spcAft>
                <a:spcPts val="0"/>
              </a:spcAft>
              <a:tabLst>
                <a:tab pos="1105535" algn="l"/>
                <a:tab pos="1139190" algn="l"/>
              </a:tabLst>
            </a:pPr>
            <a:r>
              <a:rPr lang="ar-EG" sz="4000" b="1" dirty="0">
                <a:effectLst/>
                <a:latin typeface="Times New Roman"/>
                <a:ea typeface="Times New Roman"/>
                <a:cs typeface="Simplified Arabic"/>
              </a:rPr>
              <a:t>الفصل الرابع</a:t>
            </a:r>
            <a:endParaRPr lang="en-US" sz="4000" dirty="0">
              <a:effectLst/>
              <a:latin typeface="Times New Roman"/>
              <a:ea typeface="Times New Roman"/>
            </a:endParaRPr>
          </a:p>
          <a:p>
            <a:pPr marL="345440" algn="ctr" rtl="1">
              <a:tabLst>
                <a:tab pos="705485" algn="l"/>
                <a:tab pos="1139190" algn="l"/>
              </a:tabLst>
            </a:pPr>
            <a:r>
              <a:rPr lang="ar-EG" sz="4000" dirty="0">
                <a:effectLst/>
                <a:latin typeface="Times New Roman" panose="02020603050405020304" pitchFamily="18" charset="0"/>
                <a:ea typeface="Times New Roman" panose="02020603050405020304" pitchFamily="18" charset="0"/>
                <a:cs typeface="Simplified Arabic" panose="02020603050405020304" pitchFamily="18" charset="-78"/>
              </a:rPr>
              <a:t>العوامل المؤثرة في توزيع الكائنات الحية</a:t>
            </a:r>
            <a:endParaRPr lang="en-US" sz="3600" dirty="0">
              <a:effectLst/>
              <a:latin typeface="Times New Roman" panose="02020603050405020304" pitchFamily="18" charset="0"/>
              <a:ea typeface="Times New Roman" panose="02020603050405020304" pitchFamily="18" charset="0"/>
            </a:endParaRPr>
          </a:p>
          <a:p>
            <a:pPr algn="ctr" rtl="1"/>
            <a:endParaRPr lang="ar-EG" sz="4000" b="1" dirty="0">
              <a:effectLst/>
              <a:latin typeface="Times New Roman"/>
              <a:ea typeface="Times New Roman"/>
              <a:cs typeface="Simplified Arabic"/>
            </a:endParaRPr>
          </a:p>
        </p:txBody>
      </p:sp>
    </p:spTree>
    <p:extLst>
      <p:ext uri="{BB962C8B-B14F-4D97-AF65-F5344CB8AC3E}">
        <p14:creationId xmlns:p14="http://schemas.microsoft.com/office/powerpoint/2010/main" val="121895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B2E089B-5B1E-49EC-8677-0443D25A3E8E}"/>
              </a:ext>
            </a:extLst>
          </p:cNvPr>
          <p:cNvSpPr txBox="1"/>
          <p:nvPr/>
        </p:nvSpPr>
        <p:spPr>
          <a:xfrm>
            <a:off x="395536" y="980728"/>
            <a:ext cx="8352928" cy="1815882"/>
          </a:xfrm>
          <a:prstGeom prst="rect">
            <a:avLst/>
          </a:prstGeom>
          <a:noFill/>
        </p:spPr>
        <p:txBody>
          <a:bodyPr wrap="square">
            <a:spAutoFit/>
          </a:bodyPr>
          <a:lstStyle/>
          <a:p>
            <a:pPr algn="just" rtl="1">
              <a:tabLst>
                <a:tab pos="1105535" algn="l"/>
                <a:tab pos="1139190" algn="l"/>
              </a:tabLst>
            </a:pPr>
            <a:r>
              <a:rPr lang="ar-EG" sz="1400" dirty="0">
                <a:effectLst/>
                <a:highlight>
                  <a:srgbClr val="FFFBEF"/>
                </a:highligh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highlight>
                  <a:srgbClr val="FFFBEF"/>
                </a:highlight>
                <a:latin typeface="Times New Roman" panose="02020603050405020304" pitchFamily="18" charset="0"/>
                <a:ea typeface="Times New Roman" panose="02020603050405020304" pitchFamily="18" charset="0"/>
                <a:cs typeface="Simplified Arabic" panose="02020603050405020304" pitchFamily="18" charset="-78"/>
              </a:rPr>
              <a:t>ال</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حرارة :</a:t>
            </a:r>
            <a:endParaRPr lang="en-US" sz="2800" dirty="0">
              <a:effectLst/>
              <a:latin typeface="Times New Roman" panose="02020603050405020304" pitchFamily="18" charset="0"/>
              <a:ea typeface="Times New Roman" panose="02020603050405020304" pitchFamily="18" charset="0"/>
            </a:endParaRPr>
          </a:p>
          <a:p>
            <a:pPr algn="just" rtl="1"/>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تعد الحرارة من العناصر المناخية الرئيسية التي تتحكم في إعالة الأحياء على سطح الأرض . وذلك لأن الطاقة التي يستقبلها سطح الأرض من الشمس تساعد على تحريك كل العمليات البيولوجية المعقدة للأحياء. </a:t>
            </a:r>
            <a:endParaRPr lang="ar-EG" sz="2800" dirty="0"/>
          </a:p>
        </p:txBody>
      </p:sp>
      <p:sp>
        <p:nvSpPr>
          <p:cNvPr id="6" name="TextBox 5">
            <a:extLst>
              <a:ext uri="{FF2B5EF4-FFF2-40B4-BE49-F238E27FC236}">
                <a16:creationId xmlns:a16="http://schemas.microsoft.com/office/drawing/2014/main" id="{7ADB0CBE-C0AF-47BF-8531-10938EC25CEC}"/>
              </a:ext>
            </a:extLst>
          </p:cNvPr>
          <p:cNvSpPr txBox="1"/>
          <p:nvPr/>
        </p:nvSpPr>
        <p:spPr>
          <a:xfrm>
            <a:off x="395536" y="3153450"/>
            <a:ext cx="8352928" cy="2246769"/>
          </a:xfrm>
          <a:prstGeom prst="rect">
            <a:avLst/>
          </a:prstGeom>
          <a:noFill/>
        </p:spPr>
        <p:txBody>
          <a:bodyPr wrap="square">
            <a:spAutoFit/>
          </a:bodyPr>
          <a:lstStyle/>
          <a:p>
            <a:pPr algn="just" rtl="1"/>
            <a:r>
              <a:rPr lang="ar-EG"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ومن المعلوم إن لكل نبات حد أدنى وأقصى من درجات الحرارة يمكن من خلاله مواصلة الحياة . فإذا ما تجاوزها النبات صعوداً أو هبوطاً أدى ذلك إلى موته . فهناك نباتات تعيش في درجة حرارة تبلغ الغليان مثل التي تعيش في الينابيع الحارة ، كما أن هناك نباتات تعيش في درجة حرارة دون التجمد .</a:t>
            </a:r>
            <a:endParaRPr lang="ar-EG" sz="2800" dirty="0"/>
          </a:p>
        </p:txBody>
      </p:sp>
    </p:spTree>
    <p:extLst>
      <p:ext uri="{BB962C8B-B14F-4D97-AF65-F5344CB8AC3E}">
        <p14:creationId xmlns:p14="http://schemas.microsoft.com/office/powerpoint/2010/main" val="676050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994784B-3CAE-4A9D-88A4-25324EBA4842}"/>
              </a:ext>
            </a:extLst>
          </p:cNvPr>
          <p:cNvSpPr txBox="1"/>
          <p:nvPr/>
        </p:nvSpPr>
        <p:spPr>
          <a:xfrm>
            <a:off x="431540" y="1484784"/>
            <a:ext cx="8280920" cy="3539430"/>
          </a:xfrm>
          <a:prstGeom prst="rect">
            <a:avLst/>
          </a:prstGeom>
          <a:noFill/>
        </p:spPr>
        <p:txBody>
          <a:bodyPr wrap="square">
            <a:spAutoFit/>
          </a:bodyPr>
          <a:lstStyle/>
          <a:p>
            <a:pPr algn="just" rtl="1"/>
            <a:r>
              <a:rPr lang="ar-EG"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وإذا كان الأمطار هي المسئولة عن تقسيم الغطاء النباتي الطبيعي على سطح الأرض إلي ثلاث مجموعات رئيسية هي الغابات والحشائش والأعشاب الصحراوية ، فان الحرارة هي المسئولة عن تقسيم كل مجموعة رئيسية إلي ثلاث مجموعات ثانوية ، فالغابات تنقسم إلي الغابات الحارة والغابات المعتدلة والغابات الباردة ، والحشائش تنقسم إلي حشائش حارة وحشائش معتدلة وحشائش باردة ، والأعشاب الصحراوية تنقسم إلي أعشاب الصحاري الحارة ، وأعشاب الصحاري المعتدلة ، وأعشاب الصحاري الباردة .</a:t>
            </a:r>
            <a:endParaRPr lang="ar-EG" sz="2800" dirty="0"/>
          </a:p>
        </p:txBody>
      </p:sp>
    </p:spTree>
    <p:extLst>
      <p:ext uri="{BB962C8B-B14F-4D97-AF65-F5344CB8AC3E}">
        <p14:creationId xmlns:p14="http://schemas.microsoft.com/office/powerpoint/2010/main" val="3988803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B5DAC3-2E50-4A5B-B91F-0BF2DBBD0AF8}"/>
              </a:ext>
            </a:extLst>
          </p:cNvPr>
          <p:cNvSpPr txBox="1"/>
          <p:nvPr/>
        </p:nvSpPr>
        <p:spPr>
          <a:xfrm>
            <a:off x="426096" y="768639"/>
            <a:ext cx="8280920" cy="2462213"/>
          </a:xfrm>
          <a:prstGeom prst="rect">
            <a:avLst/>
          </a:prstGeom>
          <a:noFill/>
        </p:spPr>
        <p:txBody>
          <a:bodyPr wrap="square">
            <a:spAutoFit/>
          </a:bodyPr>
          <a:lstStyle/>
          <a:p>
            <a:pPr algn="just" rtl="1">
              <a:tabLst>
                <a:tab pos="1105535" algn="l"/>
                <a:tab pos="1139190" algn="l"/>
              </a:tabLst>
            </a:pPr>
            <a:r>
              <a:rPr lang="ar-EG"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ويتفق العلماء على أن درجة الحرارة 6م ( 43 ف) ضرورية كحد أدنى لنمو النباتات في المناطق المعتدلة ، ولذلك تسمى هذه الدرجة صفر النمو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zero point growth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لأغلب النباتات في المناطق المعتدلة . وبالطبع يقل صفر النمو عن هذه الدرجة قليلاً في المناطق الباردة ، ويرتفع عنها قليلاً في المناطق الحارة . </a:t>
            </a:r>
            <a:endParaRPr lang="en-US" sz="2800" dirty="0">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14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ar-EG" dirty="0"/>
          </a:p>
        </p:txBody>
      </p:sp>
      <p:sp>
        <p:nvSpPr>
          <p:cNvPr id="5" name="TextBox 4">
            <a:extLst>
              <a:ext uri="{FF2B5EF4-FFF2-40B4-BE49-F238E27FC236}">
                <a16:creationId xmlns:a16="http://schemas.microsoft.com/office/drawing/2014/main" id="{5FF31D0B-7FA3-4CDF-8A09-243070ED02F3}"/>
              </a:ext>
            </a:extLst>
          </p:cNvPr>
          <p:cNvSpPr txBox="1"/>
          <p:nvPr/>
        </p:nvSpPr>
        <p:spPr>
          <a:xfrm>
            <a:off x="539552" y="3417331"/>
            <a:ext cx="8172908" cy="2677656"/>
          </a:xfrm>
          <a:prstGeom prst="rect">
            <a:avLst/>
          </a:prstGeom>
          <a:noFill/>
        </p:spPr>
        <p:txBody>
          <a:bodyPr wrap="square">
            <a:spAutoFit/>
          </a:bodyPr>
          <a:lstStyle/>
          <a:p>
            <a:pPr algn="just" rtl="1"/>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ويحدد صفر النمو طوال فصل النمو الحراري ذلك الفصل الذي يختلف طوله من منطقة لأخرى، فهو يمتد ليشمل سنة كاملة في المناطق المدارية ثم يأخذ في القصر كلما اتجهنا صوب القطبين حتى يكاد يختفي تماماً في المناطق القطبية التي تنخفض فيها درجة الحرارة الي ما دون درجة التجمد ، ومن ثم تنعدم الحياة في مثل هذه المناطق والتي تستبعد من الدراسة لهذا السبب.</a:t>
            </a:r>
            <a:endParaRPr lang="ar-EG" sz="2800" dirty="0"/>
          </a:p>
        </p:txBody>
      </p:sp>
    </p:spTree>
    <p:extLst>
      <p:ext uri="{BB962C8B-B14F-4D97-AF65-F5344CB8AC3E}">
        <p14:creationId xmlns:p14="http://schemas.microsoft.com/office/powerpoint/2010/main" val="417742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3DC6DAB-2B0D-4E6E-A5F7-8BD38BD97A18}"/>
              </a:ext>
            </a:extLst>
          </p:cNvPr>
          <p:cNvSpPr txBox="1"/>
          <p:nvPr/>
        </p:nvSpPr>
        <p:spPr>
          <a:xfrm>
            <a:off x="0" y="-27384"/>
            <a:ext cx="9162800" cy="6494085"/>
          </a:xfrm>
          <a:prstGeom prst="rect">
            <a:avLst/>
          </a:prstGeom>
          <a:noFill/>
        </p:spPr>
        <p:txBody>
          <a:bodyPr wrap="square">
            <a:spAutoFit/>
          </a:bodyPr>
          <a:lstStyle/>
          <a:p>
            <a:pPr algn="just" rtl="1">
              <a:tabLst>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صور التأقلم المورفولوجي للنبات في المناطق منخفضة الحرارة:</a:t>
            </a:r>
          </a:p>
          <a:p>
            <a:pPr marL="457200" indent="-457200" algn="just" rtl="1">
              <a:buFont typeface="Arial" panose="020B0604020202020204" pitchFamily="34" charset="0"/>
              <a:buChar char="•"/>
              <a:tabLst>
                <a:tab pos="1105535" algn="l"/>
                <a:tab pos="1139190" algn="l"/>
              </a:tabLst>
            </a:pPr>
            <a:r>
              <a:rPr lang="ar-EG" sz="2800" dirty="0">
                <a:effectLst/>
                <a:latin typeface="Brush Script MT" panose="03060802040406070304" pitchFamily="66" charset="0"/>
                <a:ea typeface="Times New Roman" panose="02020603050405020304" pitchFamily="18" charset="0"/>
                <a:cs typeface="Simplified Arabic" panose="02020603050405020304" pitchFamily="18" charset="-78"/>
              </a:rPr>
              <a:t>انتشار النباتات الوسادية والنباتات القرمزية في المناطق الباردة حيث يكثر تساقط الثلوج لدرجة أن هذه النباتات تتغطى تماماً بطبقة عازلة من الثلوج خلال فصل البرودة الشديد .</a:t>
            </a:r>
          </a:p>
          <a:p>
            <a:pPr marL="457200" indent="-457200" algn="just" rtl="1">
              <a:buFontTx/>
              <a:buChar char="-"/>
              <a:tabLst>
                <a:tab pos="1105535" algn="l"/>
                <a:tab pos="1139190" algn="l"/>
              </a:tabLst>
            </a:pPr>
            <a:endParaRPr lang="ar-EG" sz="2800" dirty="0">
              <a:effectLst/>
              <a:latin typeface="Brush Script MT" panose="03060802040406070304" pitchFamily="66" charset="0"/>
              <a:ea typeface="Times New Roman" panose="02020603050405020304" pitchFamily="18" charset="0"/>
              <a:cs typeface="Simplified Arabic" panose="02020603050405020304" pitchFamily="18" charset="-78"/>
            </a:endParaRPr>
          </a:p>
          <a:p>
            <a:pPr marL="514350" lvl="0" indent="-514350" algn="justLow" rtl="1">
              <a:buSzPts val="100"/>
              <a:buFont typeface="Wingdings" panose="05000000000000000000" pitchFamily="2" charset="2"/>
              <a:buChar char="q"/>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أن جذور أشجار الغابات الصنوبرية تكون ضحلة قليلة العمق في التربة. </a:t>
            </a:r>
          </a:p>
          <a:p>
            <a:pPr lvl="0" algn="justLow" rtl="1">
              <a:buSzPts val="100"/>
              <a:tabLst>
                <a:tab pos="457200" algn="l"/>
                <a:tab pos="1105535" algn="l"/>
                <a:tab pos="1139190" algn="l"/>
              </a:tabLst>
            </a:pPr>
            <a:endParaRPr lang="en-US" sz="2400" dirty="0">
              <a:effectLst/>
              <a:latin typeface="Times New Roman" panose="02020603050405020304" pitchFamily="18" charset="0"/>
              <a:ea typeface="Times New Roman" panose="02020603050405020304" pitchFamily="18" charset="0"/>
            </a:endParaRPr>
          </a:p>
          <a:p>
            <a:pPr marL="457200" lvl="0" indent="-457200" algn="justLow" rtl="1">
              <a:buSzPts val="100"/>
              <a:buFont typeface="Arial" panose="020B0604020202020204" pitchFamily="34" charset="0"/>
              <a:buChar char="•"/>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تميل الأشجار والشجيرات المدارية في المناطق شبة الرطبة وشبة الجافة إلي أن تأخذ شكل المظلة </a:t>
            </a: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umbrella tree </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لكي تقلل من درجة الحرارة التي تصل إلي سطح الأرض مما يقل من حجم الفاقد من المياه بالتبخر وخاصة عند منطقة الجذور . </a:t>
            </a:r>
          </a:p>
          <a:p>
            <a:pPr marL="457200" lvl="0" indent="-457200" algn="justLow" rtl="1">
              <a:buSzPts val="100"/>
              <a:buFont typeface="Arial" panose="020B0604020202020204" pitchFamily="34" charset="0"/>
              <a:buChar char="•"/>
              <a:tabLst>
                <a:tab pos="457200" algn="l"/>
                <a:tab pos="1105535" algn="l"/>
                <a:tab pos="1139190" algn="l"/>
              </a:tabLst>
            </a:pPr>
            <a:endPar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342900" lvl="0" indent="-342900" algn="justLow" rtl="1">
              <a:buSzPts val="100"/>
              <a:buFont typeface="+mj-cs"/>
              <a:buAutoNum type="arabic2Minus"/>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عادة ما تكون أنسجة أشجار المناطق الحارة خشنة وصلبه بينما تقل هذه الخشونة والصلابة صوب القطبين . ولعل هذا ما يفسر لنا صلابة أشجار الغابات المدارية وليونة أخشاب الغابات الباردة . </a:t>
            </a: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42483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57C8D5-7145-4DB6-929E-52767ECF2E15}"/>
              </a:ext>
            </a:extLst>
          </p:cNvPr>
          <p:cNvSpPr txBox="1"/>
          <p:nvPr/>
        </p:nvSpPr>
        <p:spPr>
          <a:xfrm>
            <a:off x="359532" y="582067"/>
            <a:ext cx="8424936" cy="5693866"/>
          </a:xfrm>
          <a:prstGeom prst="rect">
            <a:avLst/>
          </a:prstGeom>
          <a:noFill/>
        </p:spPr>
        <p:txBody>
          <a:bodyPr wrap="square">
            <a:spAutoFit/>
          </a:bodyPr>
          <a:lstStyle/>
          <a:p>
            <a:pPr algn="justLow" rtl="1">
              <a:tabLst>
                <a:tab pos="1105535" algn="l"/>
                <a:tab pos="1139190" algn="l"/>
              </a:tabLst>
            </a:pPr>
            <a:r>
              <a:rPr lang="ar-EG" sz="14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ويمكن التمييز بين أربعة مجموعات نباتية كبرى على أساس العلاقة بين درجة الحرارة ونوع النبات وهي :</a:t>
            </a:r>
          </a:p>
          <a:p>
            <a:pPr algn="justLow" rtl="1">
              <a:tabLst>
                <a:tab pos="1105535" algn="l"/>
                <a:tab pos="1139190" algn="l"/>
              </a:tabLst>
            </a:pPr>
            <a:endParaRPr lang="en-US" sz="2800" b="1" dirty="0">
              <a:solidFill>
                <a:srgbClr val="FF0000"/>
              </a:solidFill>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1-</a:t>
            </a:r>
            <a:r>
              <a:rPr lang="ar-EG"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نباتات المناطق الحارة : </a:t>
            </a:r>
            <a:r>
              <a:rPr lang="en-US" sz="2800" b="1"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megathermal</a:t>
            </a:r>
            <a:r>
              <a:rPr lang="en-US"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plants </a:t>
            </a:r>
            <a:r>
              <a:rPr lang="ar-EG"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b="1" dirty="0">
              <a:solidFill>
                <a:srgbClr val="FF0000"/>
              </a:solidFill>
              <a:latin typeface="Times New Roman" panose="02020603050405020304" pitchFamily="18" charset="0"/>
              <a:ea typeface="Times New Roman" panose="02020603050405020304" pitchFamily="18" charset="0"/>
            </a:endParaRPr>
          </a:p>
          <a:p>
            <a:pPr algn="justLow" rtl="1">
              <a:tabLst>
                <a:tab pos="1105535" algn="l"/>
                <a:tab pos="1139190" algn="l"/>
              </a:tabLst>
            </a:pPr>
            <a:endParaRPr lang="en-US" sz="2800" dirty="0">
              <a:effectLst/>
              <a:latin typeface="Times New Roman" panose="02020603050405020304" pitchFamily="18" charset="0"/>
              <a:ea typeface="Times New Roman" panose="02020603050405020304" pitchFamily="18" charset="0"/>
            </a:endParaRPr>
          </a:p>
          <a:p>
            <a:pPr marL="514350" lvl="0" indent="-514350" algn="r" rtl="1">
              <a:buSzPts val="100"/>
              <a:buFont typeface="+mj-lt"/>
              <a:buAutoNum type="arabicPeriod"/>
              <a:tabLst>
                <a:tab pos="457200" algn="l"/>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وهي نباتات تتطلب درجة حرارة عالية يصل متوسطها أكثر من 25 م</a:t>
            </a:r>
            <a:endParaRPr lang="en-US" sz="2800" dirty="0">
              <a:effectLst/>
              <a:latin typeface="Times New Roman" panose="02020603050405020304" pitchFamily="18" charset="0"/>
              <a:ea typeface="Times New Roman" panose="02020603050405020304" pitchFamily="18" charset="0"/>
            </a:endParaRPr>
          </a:p>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lvl="0" algn="r" rtl="1">
              <a:buSzPts val="100"/>
              <a:tabLst>
                <a:tab pos="457200" algn="l"/>
                <a:tab pos="1105535" algn="l"/>
                <a:tab pos="1139190" algn="l"/>
              </a:tabLst>
            </a:pPr>
            <a:r>
              <a:rPr lang="ar-EG" sz="28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2</a:t>
            </a: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a:t>
            </a: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800" b="1" dirty="0">
                <a:solidFill>
                  <a:srgbClr val="FF0000"/>
                </a:solidFill>
                <a:latin typeface="Times New Roman" panose="02020603050405020304" pitchFamily="18" charset="0"/>
                <a:cs typeface="Simplified Arabic" panose="02020603050405020304" pitchFamily="18" charset="-78"/>
              </a:rPr>
              <a:t>نباتات المناطق المعتدلة الدفيئة: </a:t>
            </a:r>
            <a:r>
              <a:rPr lang="en-US" sz="2800" b="1" dirty="0" err="1">
                <a:solidFill>
                  <a:srgbClr val="FF0000"/>
                </a:solidFill>
                <a:latin typeface="Times New Roman" panose="02020603050405020304" pitchFamily="18" charset="0"/>
                <a:cs typeface="Simplified Arabic" panose="02020603050405020304" pitchFamily="18" charset="-78"/>
              </a:rPr>
              <a:t>megathermal</a:t>
            </a:r>
            <a:r>
              <a:rPr lang="en-US" sz="2800" b="1" dirty="0">
                <a:solidFill>
                  <a:srgbClr val="FF0000"/>
                </a:solidFill>
                <a:latin typeface="Times New Roman" panose="02020603050405020304" pitchFamily="18" charset="0"/>
                <a:cs typeface="Simplified Arabic" panose="02020603050405020304" pitchFamily="18" charset="-78"/>
              </a:rPr>
              <a:t> plants </a:t>
            </a:r>
          </a:p>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514350" indent="-514350" algn="just" rtl="1">
              <a:buSzPts val="100"/>
              <a:buFont typeface="+mj-lt"/>
              <a:buAutoNum type="arabicPeriod"/>
              <a:tabLst>
                <a:tab pos="457200" algn="l"/>
                <a:tab pos="1105535" algn="l"/>
                <a:tab pos="1139190" algn="l"/>
              </a:tabLst>
            </a:pPr>
            <a:r>
              <a:rPr lang="ar-EG" sz="2800" dirty="0">
                <a:latin typeface="Times New Roman" panose="02020603050405020304" pitchFamily="18" charset="0"/>
                <a:cs typeface="Simplified Arabic" panose="02020603050405020304" pitchFamily="18" charset="-78"/>
              </a:rPr>
              <a:t>وهي تضم نباتات العروض الوسطي التي أقلمت نفسها لمواجهة التغيرات الحرارية الفصلية صيفاً وشتاء . حيث تنخفض درجة الحرارة في فصل الشتاء لتتراوح بين 6و18 م ، وترتفع في فصل الصيف لتصل لأكثر من 22 م . </a:t>
            </a:r>
          </a:p>
        </p:txBody>
      </p:sp>
    </p:spTree>
    <p:extLst>
      <p:ext uri="{BB962C8B-B14F-4D97-AF65-F5344CB8AC3E}">
        <p14:creationId xmlns:p14="http://schemas.microsoft.com/office/powerpoint/2010/main" val="603844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BEA69A1-1EFF-4916-B4FA-D051BCF73E4C}"/>
              </a:ext>
            </a:extLst>
          </p:cNvPr>
          <p:cNvSpPr txBox="1"/>
          <p:nvPr/>
        </p:nvSpPr>
        <p:spPr>
          <a:xfrm>
            <a:off x="611560" y="692696"/>
            <a:ext cx="8136904" cy="5693866"/>
          </a:xfrm>
          <a:prstGeom prst="rect">
            <a:avLst/>
          </a:prstGeom>
          <a:noFill/>
        </p:spPr>
        <p:txBody>
          <a:bodyPr wrap="square">
            <a:spAutoFit/>
          </a:bodyPr>
          <a:lstStyle/>
          <a:p>
            <a:pPr marL="342900" lvl="0" indent="-342900" algn="r" rtl="1">
              <a:buSzPts val="100"/>
              <a:buFont typeface="+mj-cs"/>
              <a:buAutoNum type="arabic2Minus"/>
              <a:tabLst>
                <a:tab pos="457200" algn="l"/>
                <a:tab pos="1105535" algn="l"/>
                <a:tab pos="1139190" algn="l"/>
              </a:tabLst>
            </a:pPr>
            <a:r>
              <a:rPr lang="ar-EG"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3- نباتات المناطق المعتدلة الباردة : </a:t>
            </a:r>
            <a:r>
              <a:rPr lang="en-US"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microthermal plants </a:t>
            </a:r>
            <a:endParaRPr lang="en-US" sz="2800" b="1" dirty="0">
              <a:solidFill>
                <a:srgbClr val="FF0000"/>
              </a:solidFill>
              <a:effectLst/>
              <a:latin typeface="Times New Roman" panose="02020603050405020304" pitchFamily="18" charset="0"/>
              <a:ea typeface="Times New Roman" panose="02020603050405020304" pitchFamily="18" charset="0"/>
            </a:endParaRPr>
          </a:p>
          <a:p>
            <a:pPr algn="r" rtl="1">
              <a:tabLst>
                <a:tab pos="1105535" algn="l"/>
                <a:tab pos="1139190" algn="l"/>
              </a:tabLst>
            </a:pPr>
            <a:r>
              <a:rPr lang="en-US"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800" dirty="0">
              <a:effectLst/>
              <a:latin typeface="Times New Roman" panose="02020603050405020304" pitchFamily="18" charset="0"/>
              <a:ea typeface="Times New Roman" panose="02020603050405020304" pitchFamily="18" charset="0"/>
            </a:endParaRPr>
          </a:p>
          <a:p>
            <a:pPr marL="345440" algn="just"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وهي تضم نباتات العروض العليا حيث يكون متوسط درجة الحرارة لأبرد الشهور فوق 6م ، ومتوسط حرارته أدفئ الشهور يتراوح بين 10 و 22م . </a:t>
            </a:r>
          </a:p>
          <a:p>
            <a:pPr marL="345440" algn="just" rtl="1">
              <a:tabLst>
                <a:tab pos="1105535" algn="l"/>
                <a:tab pos="1139190" algn="l"/>
              </a:tabLst>
            </a:pPr>
            <a:endParaRPr lang="ar-EG" sz="2800" dirty="0">
              <a:latin typeface="Times New Roman" panose="02020603050405020304" pitchFamily="18" charset="0"/>
              <a:ea typeface="Times New Roman" panose="02020603050405020304" pitchFamily="18" charset="0"/>
              <a:cs typeface="Simplified Arabic" panose="02020603050405020304" pitchFamily="18" charset="-78"/>
            </a:endParaRPr>
          </a:p>
          <a:p>
            <a:pPr marL="345440" algn="just" rtl="1">
              <a:tabLst>
                <a:tab pos="1105535" algn="l"/>
                <a:tab pos="1139190" algn="l"/>
              </a:tabLst>
            </a:pPr>
            <a:r>
              <a:rPr lang="ar-EG" sz="2800" b="1" dirty="0">
                <a:solidFill>
                  <a:srgbClr val="FF0000"/>
                </a:solidFill>
                <a:latin typeface="Times New Roman" panose="02020603050405020304" pitchFamily="18" charset="0"/>
                <a:cs typeface="Simplified Arabic" panose="02020603050405020304" pitchFamily="18" charset="-78"/>
              </a:rPr>
              <a:t>4- نباتات المناطق الباردة :</a:t>
            </a:r>
            <a:r>
              <a:rPr lang="en-US" sz="2800" b="1" dirty="0">
                <a:solidFill>
                  <a:srgbClr val="FF0000"/>
                </a:solidFill>
                <a:latin typeface="Times New Roman" panose="02020603050405020304" pitchFamily="18" charset="0"/>
                <a:cs typeface="Simplified Arabic" panose="02020603050405020304" pitchFamily="18" charset="-78"/>
              </a:rPr>
              <a:t>   </a:t>
            </a:r>
            <a:r>
              <a:rPr lang="en-US" sz="2800" b="1" dirty="0" err="1">
                <a:solidFill>
                  <a:srgbClr val="FF0000"/>
                </a:solidFill>
                <a:latin typeface="Times New Roman" panose="02020603050405020304" pitchFamily="18" charset="0"/>
                <a:cs typeface="Simplified Arabic" panose="02020603050405020304" pitchFamily="18" charset="-78"/>
              </a:rPr>
              <a:t>hehistatherms</a:t>
            </a:r>
            <a:r>
              <a:rPr lang="en-US" sz="2800" b="1" dirty="0">
                <a:solidFill>
                  <a:srgbClr val="FF0000"/>
                </a:solidFill>
                <a:latin typeface="Times New Roman" panose="02020603050405020304" pitchFamily="18" charset="0"/>
                <a:cs typeface="Simplified Arabic" panose="02020603050405020304" pitchFamily="18" charset="-78"/>
              </a:rPr>
              <a:t> plants </a:t>
            </a:r>
          </a:p>
          <a:p>
            <a:pPr algn="r" rtl="1">
              <a:tabLst>
                <a:tab pos="1105535" algn="l"/>
                <a:tab pos="1139190" algn="l"/>
              </a:tabLst>
            </a:pPr>
            <a:r>
              <a:rPr lang="ar-EG"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dirty="0">
              <a:effectLst/>
              <a:latin typeface="Times New Roman" panose="02020603050405020304" pitchFamily="18" charset="0"/>
              <a:ea typeface="Times New Roman" panose="02020603050405020304" pitchFamily="18" charset="0"/>
            </a:endParaRPr>
          </a:p>
          <a:p>
            <a:pPr marL="345440" algn="just" rtl="1">
              <a:tabLst>
                <a:tab pos="1105535" algn="l"/>
                <a:tab pos="1139190" algn="l"/>
              </a:tabLst>
            </a:pPr>
            <a:r>
              <a:rPr lang="ar-EG" sz="2800" dirty="0">
                <a:latin typeface="Times New Roman" panose="02020603050405020304" pitchFamily="18" charset="0"/>
                <a:cs typeface="Simplified Arabic" panose="02020603050405020304" pitchFamily="18" charset="-78"/>
              </a:rPr>
              <a:t>وتشمل بعض الطحالب القطبية " الحزازات و الآسينات " وبعض النباتات الدفيئة وهي التي يطلق عليها الثلجيات التي تستطيع أن تنمو في ظل درجة حرارة منخفضة جداً قد تصل إلى -56 م .</a:t>
            </a:r>
            <a:endParaRPr lang="en-US" sz="2800" dirty="0">
              <a:latin typeface="Times New Roman" panose="02020603050405020304" pitchFamily="18" charset="0"/>
              <a:cs typeface="Simplified Arabic" panose="02020603050405020304" pitchFamily="18" charset="-78"/>
            </a:endParaRPr>
          </a:p>
          <a:p>
            <a:pPr marL="345440" algn="just" rtl="1">
              <a:tabLst>
                <a:tab pos="1105535" algn="l"/>
                <a:tab pos="1139190" algn="l"/>
              </a:tabLst>
            </a:pPr>
            <a:endParaRPr lang="en-US"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93972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F8B86DA-399A-4CD4-9580-EB07ED5AACC7}"/>
              </a:ext>
            </a:extLst>
          </p:cNvPr>
          <p:cNvSpPr txBox="1"/>
          <p:nvPr/>
        </p:nvSpPr>
        <p:spPr>
          <a:xfrm>
            <a:off x="40632" y="117693"/>
            <a:ext cx="9134200" cy="6740307"/>
          </a:xfrm>
          <a:prstGeom prst="rect">
            <a:avLst/>
          </a:prstGeom>
          <a:noFill/>
        </p:spPr>
        <p:txBody>
          <a:bodyPr wrap="square">
            <a:spAutoFit/>
          </a:bodyPr>
          <a:lstStyle/>
          <a:p>
            <a:pPr algn="r" rtl="1">
              <a:tabLst>
                <a:tab pos="1105535" algn="l"/>
                <a:tab pos="1139190" algn="l"/>
              </a:tabLst>
            </a:pPr>
            <a:r>
              <a:rPr lang="ar-EG" sz="24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الضوء</a:t>
            </a:r>
            <a:endParaRPr lang="en-US" sz="2400" b="1" dirty="0">
              <a:solidFill>
                <a:srgbClr val="FF0000"/>
              </a:solidFill>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EG" sz="24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يعد الضوء عنصراً مهماً من العناصر المناخية اللازمة لتوفير فرص الحياة للأحياء ويرجع ذلك الي ما يلي :- </a:t>
            </a:r>
            <a:endParaRPr lang="en-US" sz="2400" b="1" dirty="0">
              <a:solidFill>
                <a:srgbClr val="FF0000"/>
              </a:solidFill>
              <a:effectLst/>
              <a:latin typeface="Times New Roman" panose="02020603050405020304" pitchFamily="18" charset="0"/>
              <a:ea typeface="Times New Roman" panose="02020603050405020304" pitchFamily="18" charset="0"/>
            </a:endParaRPr>
          </a:p>
          <a:p>
            <a:pPr marL="342900" lvl="0" indent="-342900" algn="justLow" rtl="1">
              <a:buSzPts val="100"/>
              <a:buFont typeface="Arial" panose="020B0604020202020204" pitchFamily="34" charset="0"/>
              <a:buChar char="•"/>
              <a:tabLst>
                <a:tab pos="457200" algn="l"/>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أن الضوء يساعد على عملية التمثيل الضوئي " تكوين الغذاء " وإنتاج الكلوروفيل الذي يزداد مع زيادة الضوء ويقل مع قلته .</a:t>
            </a:r>
            <a:endParaRPr lang="en-US" sz="2400" b="1" dirty="0">
              <a:effectLst/>
              <a:latin typeface="Times New Roman" panose="02020603050405020304" pitchFamily="18" charset="0"/>
              <a:ea typeface="Times New Roman" panose="02020603050405020304" pitchFamily="18" charset="0"/>
            </a:endParaRPr>
          </a:p>
          <a:p>
            <a:pPr marL="228600" algn="justLow" rtl="1">
              <a:tabLst>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marL="342900" lvl="0" indent="-342900" algn="justLow" rtl="1">
              <a:buSzPts val="100"/>
              <a:buFont typeface="+mj-cs"/>
              <a:buAutoNum type="arabic2Minus"/>
              <a:tabLst>
                <a:tab pos="457200" algn="l"/>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يمد الضوء النبات بالطاقة الضرورية التي تساعده على القيام بالتفاعلات الكيميائية والإسراع في عملية النمو . </a:t>
            </a:r>
            <a:endParaRPr lang="en-US" sz="2400" b="1" dirty="0">
              <a:effectLst/>
              <a:latin typeface="Times New Roman" panose="02020603050405020304" pitchFamily="18" charset="0"/>
              <a:ea typeface="Times New Roman" panose="02020603050405020304" pitchFamily="18" charset="0"/>
            </a:endParaRPr>
          </a:p>
          <a:p>
            <a:pPr marL="342900" lvl="0" indent="-342900" algn="justLow" rtl="1">
              <a:buSzPts val="100"/>
              <a:buFont typeface="+mj-cs"/>
              <a:buAutoNum type="arabic2Minus"/>
              <a:tabLst>
                <a:tab pos="457200" algn="l"/>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يساعد الضوء في فتح وغلق المسامات الموجودة في الأوراق والثغور حيث تتم عمليتي النتح والتنفس .</a:t>
            </a:r>
            <a:endParaRPr lang="en-US" sz="2400" b="1" dirty="0">
              <a:effectLst/>
              <a:latin typeface="Times New Roman" panose="02020603050405020304" pitchFamily="18" charset="0"/>
              <a:ea typeface="Times New Roman" panose="02020603050405020304" pitchFamily="18" charset="0"/>
            </a:endParaRPr>
          </a:p>
          <a:p>
            <a:pPr marL="228600" algn="justLow" rtl="1">
              <a:tabLst>
                <a:tab pos="1105535" algn="l"/>
                <a:tab pos="1139190" algn="l"/>
              </a:tabLst>
            </a:pP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marL="342900" lvl="0" indent="-342900" algn="justLow" rtl="1">
              <a:buSzPts val="100"/>
              <a:buFont typeface="+mj-cs"/>
              <a:buAutoNum type="arabic2Minus"/>
              <a:tabLst>
                <a:tab pos="457200" algn="l"/>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يساعد الضوء في تكوين الهرمون النباتي في المادة الخضراء الخضراء والمعروف باسم هرمون الأوكسين </a:t>
            </a: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aux-ins </a:t>
            </a: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 وهو الهرمون الذي يتحكم في عملية النمو .</a:t>
            </a:r>
            <a:endParaRPr lang="en-US" sz="2400" b="1" dirty="0">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marL="342900" lvl="0" indent="-342900" algn="justLow" rtl="1">
              <a:buSzPts val="100"/>
              <a:buFont typeface="+mj-cs"/>
              <a:buAutoNum type="arabic2Minus"/>
              <a:tabLst>
                <a:tab pos="457200" algn="l"/>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يساعد الضوء في عملية الازهار وانتاج البذور . </a:t>
            </a:r>
            <a:endParaRPr lang="en-US" sz="2400" b="1" dirty="0">
              <a:effectLst/>
              <a:latin typeface="Times New Roman" panose="02020603050405020304" pitchFamily="18" charset="0"/>
              <a:ea typeface="Times New Roman" panose="02020603050405020304" pitchFamily="18" charset="0"/>
            </a:endParaRPr>
          </a:p>
          <a:p>
            <a:pPr algn="justLow" rtl="1">
              <a:tabLst>
                <a:tab pos="1105535" algn="l"/>
                <a:tab pos="1139190" algn="l"/>
              </a:tabLst>
            </a:pPr>
            <a:r>
              <a:rPr lang="en-US" sz="2400" b="1"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en-US" sz="2400" b="1" dirty="0">
              <a:effectLst/>
              <a:latin typeface="Times New Roman" panose="02020603050405020304" pitchFamily="18" charset="0"/>
              <a:ea typeface="Times New Roman" panose="02020603050405020304" pitchFamily="18" charset="0"/>
            </a:endParaRPr>
          </a:p>
          <a:p>
            <a:pPr marL="342900" lvl="0" indent="-342900" algn="justLow" rtl="1">
              <a:buSzPts val="100"/>
              <a:buFont typeface="+mj-cs"/>
              <a:buAutoNum type="arabic2Minus"/>
              <a:tabLst>
                <a:tab pos="457200" algn="l"/>
                <a:tab pos="1105535" algn="l"/>
                <a:tab pos="1139190" algn="l"/>
              </a:tabLst>
            </a:pPr>
            <a:r>
              <a:rPr lang="ar-EG" sz="2400" b="1" dirty="0">
                <a:effectLst/>
                <a:latin typeface="Times New Roman" panose="02020603050405020304" pitchFamily="18" charset="0"/>
                <a:ea typeface="Times New Roman" panose="02020603050405020304" pitchFamily="18" charset="0"/>
                <a:cs typeface="Simplified Arabic" panose="02020603050405020304" pitchFamily="18" charset="-78"/>
              </a:rPr>
              <a:t>توقف عملية التمثيل الضوئي تماماً على عمق أكثر من 500 متر تحت منسوب سطح البحر حيث يسود الظلام التام .</a:t>
            </a:r>
            <a:endParaRPr lang="en-US" sz="24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44481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606</TotalTime>
  <Words>1286</Words>
  <Application>Microsoft Office PowerPoint</Application>
  <PresentationFormat>On-screen Show (4:3)</PresentationFormat>
  <Paragraphs>108</Paragraphs>
  <Slides>16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Brush Script MT</vt:lpstr>
      <vt:lpstr>Calibri</vt:lpstr>
      <vt:lpstr>Constantia</vt:lpstr>
      <vt:lpstr>Simplified Arabic</vt:lpstr>
      <vt:lpstr>Times New Roman</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SOUQ</dc:creator>
  <cp:lastModifiedBy>SOUQ</cp:lastModifiedBy>
  <cp:revision>47</cp:revision>
  <dcterms:created xsi:type="dcterms:W3CDTF">2020-11-01T08:35:15Z</dcterms:created>
  <dcterms:modified xsi:type="dcterms:W3CDTF">2020-12-05T15:33:37Z</dcterms:modified>
</cp:coreProperties>
</file>