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D9"/>
    <a:srgbClr val="66FF33"/>
    <a:srgbClr val="FFFBEF"/>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0E7D4C-B4F8-4F9B-BF68-E2BB22D3996B}" type="datetimeFigureOut">
              <a:rPr lang="en-US" smtClean="0"/>
              <a:t>11/29/2020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0E7D4C-B4F8-4F9B-BF68-E2BB22D3996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0E7D4C-B4F8-4F9B-BF68-E2BB22D3996B}"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0E7D4C-B4F8-4F9B-BF68-E2BB22D3996B}"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E7D4C-B4F8-4F9B-BF68-E2BB22D3996B}"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0E7D4C-B4F8-4F9B-BF68-E2BB22D3996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A9F109-B67B-4E95-9BA7-677B6DA9CE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0E7D4C-B4F8-4F9B-BF68-E2BB22D3996B}" type="datetimeFigureOut">
              <a:rPr lang="en-US" smtClean="0"/>
              <a:t>11/29/2020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A9F109-B67B-4E95-9BA7-677B6DA9CE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971600" y="2890679"/>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السابعة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44208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5B9B72-0E76-46B9-9A9A-D901D2731C41}"/>
              </a:ext>
            </a:extLst>
          </p:cNvPr>
          <p:cNvSpPr txBox="1"/>
          <p:nvPr/>
        </p:nvSpPr>
        <p:spPr>
          <a:xfrm>
            <a:off x="395536" y="1659285"/>
            <a:ext cx="8352928" cy="3539430"/>
          </a:xfrm>
          <a:prstGeom prst="rect">
            <a:avLst/>
          </a:prstGeom>
          <a:noFill/>
        </p:spPr>
        <p:txBody>
          <a:bodyPr wrap="square">
            <a:spAutoFit/>
          </a:bodyPr>
          <a:lstStyle/>
          <a:p>
            <a:pPr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وفي نهاية العصر البرمي منذ قبل 248 مليون سنة تقريبا تعرضت الأحياء علي سطح الأرض لعملية انقراض كبير طال  حوالي 60 % من أنواع الكائنات الحية علي سطح الأرض بالإضافة إلي العديد من أنواع الأحياء البحرية. وقد أرجع بعض العلماء انقراض نهاية البرمي وبداية الترياسي إلي نشاط بركاني واسع ، أو اصطدام  نيزك ضخم بسطح الأرض ، أو تناقص في المناطق القارية أثناء فترة تشكيل قارة بانجيا</a:t>
            </a:r>
            <a:r>
              <a:rPr lang="en-US" sz="2800" dirty="0">
                <a:latin typeface="Times New Roman" panose="02020603050405020304" pitchFamily="18" charset="0"/>
                <a:ea typeface="Times New Roman" panose="02020603050405020304" pitchFamily="18" charset="0"/>
                <a:cs typeface="Simplified Arabic" panose="02020603050405020304" pitchFamily="18" charset="-78"/>
              </a:rPr>
              <a:t>.</a:t>
            </a:r>
            <a:b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b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وقد كان لهذا الانقراض الهائل الفضل في ارتقاء الديناصورات والثدييات في العصر الترياسي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952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268C9E-7E47-42A0-972E-8999C9BD7976}"/>
              </a:ext>
            </a:extLst>
          </p:cNvPr>
          <p:cNvSpPr txBox="1"/>
          <p:nvPr/>
        </p:nvSpPr>
        <p:spPr>
          <a:xfrm>
            <a:off x="0" y="8018"/>
            <a:ext cx="9144000" cy="7417415"/>
          </a:xfrm>
          <a:prstGeom prst="rect">
            <a:avLst/>
          </a:prstGeom>
          <a:noFill/>
        </p:spPr>
        <p:txBody>
          <a:bodyPr wrap="square">
            <a:spAutoFit/>
          </a:bodyPr>
          <a:lstStyle/>
          <a:p>
            <a:pPr algn="justLow" rtl="1">
              <a:tabLst>
                <a:tab pos="1105535" algn="l"/>
                <a:tab pos="1139190" algn="l"/>
              </a:tabLst>
            </a:pPr>
            <a:r>
              <a:rPr lang="ar-EG"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ثالثاً </a:t>
            </a:r>
            <a:r>
              <a:rPr lang="en-US"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حقب الحياة الوسطي:</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يضم هذا الحقب ثلاث عصور هي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algn="r" rtl="1"/>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1- عصر الترياسي :</a:t>
            </a:r>
          </a:p>
          <a:p>
            <a:pPr algn="r" rtl="1"/>
            <a:r>
              <a:rPr lang="ar-EG" sz="2800" dirty="0">
                <a:latin typeface="Times New Roman" panose="02020603050405020304" pitchFamily="18" charset="0"/>
                <a:cs typeface="Simplified Arabic" panose="02020603050405020304" pitchFamily="18" charset="-78"/>
              </a:rPr>
              <a:t>يضم عصر الترياسي مجموعة من الحيوانات والنباتات هي:</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البرمائيات.</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بعض الزواحف.</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المرجان .</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الثدييات الحقيقية.</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الثدييات الحقيقية.</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الضفادع.</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السمندرات.</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السحالي.</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الأفاعي.</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الزواحف البحرية.</a:t>
            </a:r>
          </a:p>
          <a:p>
            <a:pPr marL="457200" indent="-457200" algn="justLow" rtl="1">
              <a:buFont typeface="Arial" panose="020B0604020202020204" pitchFamily="34" charset="0"/>
              <a:buChar char="•"/>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ازدهرت الصنوبريات في نصف الكرة الشمالي، والسراخس ازدهرت في النصف الجنوبي .</a:t>
            </a:r>
            <a:endParaRPr lang="en-US" sz="2400" dirty="0">
              <a:effectLst/>
              <a:latin typeface="Times New Roman" panose="02020603050405020304" pitchFamily="18" charset="0"/>
              <a:ea typeface="Times New Roman" panose="02020603050405020304" pitchFamily="18" charset="0"/>
            </a:endParaRPr>
          </a:p>
          <a:p>
            <a:pPr algn="r" rtl="1"/>
            <a:endParaRPr lang="ar-EG" sz="2800" dirty="0"/>
          </a:p>
        </p:txBody>
      </p:sp>
    </p:spTree>
    <p:extLst>
      <p:ext uri="{BB962C8B-B14F-4D97-AF65-F5344CB8AC3E}">
        <p14:creationId xmlns:p14="http://schemas.microsoft.com/office/powerpoint/2010/main" val="342358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70A0FA-FF08-4DAF-BA35-7C9006A404BA}"/>
              </a:ext>
            </a:extLst>
          </p:cNvPr>
          <p:cNvSpPr txBox="1"/>
          <p:nvPr/>
        </p:nvSpPr>
        <p:spPr>
          <a:xfrm>
            <a:off x="791580" y="1196752"/>
            <a:ext cx="7560840" cy="4832092"/>
          </a:xfrm>
          <a:prstGeom prst="rect">
            <a:avLst/>
          </a:prstGeom>
          <a:noFill/>
        </p:spPr>
        <p:txBody>
          <a:bodyPr wrap="square">
            <a:spAutoFit/>
          </a:bodyPr>
          <a:lstStyle/>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خلال الفترة الوسطى من العصر الترياسي تطورت الديناصورات، ومن أشهر أحياء العصر الترياسي ما يلي :- </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إيرابتور </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Eoraptor</a:t>
            </a:r>
            <a:endParaRPr lang="en-US" sz="2400" b="1" dirty="0">
              <a:solidFill>
                <a:srgbClr val="C00000"/>
              </a:solidFill>
              <a:effectLst/>
              <a:latin typeface="Times New Roman" panose="02020603050405020304" pitchFamily="18" charset="0"/>
              <a:ea typeface="Times New Roman" panose="02020603050405020304" pitchFamily="18" charset="0"/>
            </a:endParaRPr>
          </a:p>
          <a:p>
            <a:pPr marL="255905" indent="24511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ويعد ديناصور صغير الحجم يمشى على ساقين طويلتين، سريعا نسبيا ، آكل للحوم حيث يعتاش على فضلات الجثث، و يبلغ طوله حوالي المتر تقريبا، وعظامه مجوفة وخفيفة وذو رأس طويل، ويملك في فكيه العشرات من الأسنان الحادة الصغيرة، ويداه بها خمسة أصابع ولكن اثنتان من تلك الأصابع كانتا صغيرتان جدا</a:t>
            </a:r>
            <a:r>
              <a:rPr lang="en-US" sz="2800" dirty="0">
                <a:latin typeface="Times New Roman" panose="02020603050405020304" pitchFamily="18" charset="0"/>
                <a:cs typeface="Simplified Arabic" panose="02020603050405020304" pitchFamily="18" charset="-78"/>
              </a:rPr>
              <a:t>.</a:t>
            </a:r>
            <a:r>
              <a:rPr lang="ar-EG" sz="2800" dirty="0">
                <a:latin typeface="Times New Roman" panose="02020603050405020304" pitchFamily="18" charset="0"/>
                <a:cs typeface="Simplified Arabic" panose="02020603050405020304" pitchFamily="18" charset="-78"/>
              </a:rPr>
              <a:t> وجدت متحجرات لديناصور إيرابتور في الأرجنتين بأمريكا الجنوبية </a:t>
            </a:r>
            <a:endParaRPr lang="en-US" sz="2800" dirty="0">
              <a:latin typeface="Times New Roman" panose="02020603050405020304" pitchFamily="18" charset="0"/>
              <a:cs typeface="Simplified Arabic" panose="02020603050405020304" pitchFamily="18" charset="-78"/>
            </a:endParaRPr>
          </a:p>
          <a:p>
            <a:pPr algn="just" rtl="1"/>
            <a:endParaRPr lang="ar-EG" sz="2800" dirty="0"/>
          </a:p>
        </p:txBody>
      </p:sp>
    </p:spTree>
    <p:extLst>
      <p:ext uri="{BB962C8B-B14F-4D97-AF65-F5344CB8AC3E}">
        <p14:creationId xmlns:p14="http://schemas.microsoft.com/office/powerpoint/2010/main" val="3984985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ABA5A9-52C0-46CD-8C3A-7F86CD5BEF33}"/>
              </a:ext>
            </a:extLst>
          </p:cNvPr>
          <p:cNvSpPr txBox="1"/>
          <p:nvPr/>
        </p:nvSpPr>
        <p:spPr>
          <a:xfrm>
            <a:off x="611560" y="908720"/>
            <a:ext cx="8136904" cy="3970318"/>
          </a:xfrm>
          <a:prstGeom prst="rect">
            <a:avLst/>
          </a:prstGeom>
          <a:noFill/>
        </p:spPr>
        <p:txBody>
          <a:bodyPr wrap="square">
            <a:spAutoFit/>
          </a:bodyPr>
          <a:lstStyle/>
          <a:p>
            <a:pPr algn="just" rtl="1">
              <a:tabLst>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جيروتوركس</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Gerrothorax</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marL="255905"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وهو حيوان برمائي ذو شكل دودي عاش أثناء الفترة المتأخرة من العصر الترياسي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بلغ طوله حوالي المتر، ذو جسم مسطّح، وله رأس قصيرة وعريضة، وعينان صغيرتان ومتقاربتان لبعضهم ، كما تبدو الأطراف الخلفية له غشائية وصغيرة مع ذيل صغير</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 لديه ثلاثة أزواج من الخياشيم خلال كافة فترة حياته، لذا فقد تمكن من أن يعيش في الماء حتى ولو كان بالغا، ولونه غير معروف ، وهو حيوان آكلا للحوم.  وجدت متحجراته في السويد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187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7201C6-7637-40B1-AE87-CE0B1147744A}"/>
              </a:ext>
            </a:extLst>
          </p:cNvPr>
          <p:cNvSpPr txBox="1"/>
          <p:nvPr/>
        </p:nvSpPr>
        <p:spPr>
          <a:xfrm>
            <a:off x="755576" y="908720"/>
            <a:ext cx="7632848" cy="4968551"/>
          </a:xfrm>
          <a:prstGeom prst="rect">
            <a:avLst/>
          </a:prstGeom>
          <a:noFill/>
        </p:spPr>
        <p:txBody>
          <a:bodyPr wrap="square">
            <a:spAutoFit/>
          </a:bodyPr>
          <a:lstStyle/>
          <a:p>
            <a:pPr algn="just" rtl="1">
              <a:tabLst>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ليسوتوسورس</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Lesothosaurus</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255905"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من أوائل الديناصورات، صغير الحجم، كانت حيوانات ذكية (بدراسة نسبة حجم الدماغ إلى وزن الجسم)، وعداء سريع جدا. يشبه السحلية، طوله حوالي المتر، وله أربعة أقدام، ولكنه يمشى على ساقين طويلين، وله يدان قصيرتان، وبكل قدم خمسة أصابع، وذيله مدبب وطويل، ذو رقبة مرنة ورأس صغير وقصير وعيون كبيرة</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وهو ديناصور آكل للعشب، ذو أسنان حادة صالحة لطحن ألياف النبات القاسية التي تأكلها، كانت أسنانه الأمامية مدببة وحادة والأسنان الجانبية تشبه السهم، لكن نهاية فكه السفلي بدون أسنان</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عاش في السهول الجافة والحارة التي هي الآن جنوب القارة الأفريقية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8417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9ADEAF-A8B3-455F-A2CD-6E0399B3ADCD}"/>
              </a:ext>
            </a:extLst>
          </p:cNvPr>
          <p:cNvSpPr txBox="1"/>
          <p:nvPr/>
        </p:nvSpPr>
        <p:spPr>
          <a:xfrm>
            <a:off x="683568" y="908720"/>
            <a:ext cx="7992888" cy="5262979"/>
          </a:xfrm>
          <a:prstGeom prst="rect">
            <a:avLst/>
          </a:prstGeom>
          <a:noFill/>
        </p:spPr>
        <p:txBody>
          <a:bodyPr wrap="square">
            <a:spAutoFit/>
          </a:bodyPr>
          <a:lstStyle/>
          <a:p>
            <a:pPr algn="just" rtl="1">
              <a:tabLst>
                <a:tab pos="1105535" algn="l"/>
                <a:tab pos="1139190" algn="l"/>
              </a:tabLst>
            </a:pPr>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موسورس</a:t>
            </a:r>
            <a:r>
              <a:rPr lang="en-US"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Mussaurus</a:t>
            </a:r>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solidFill>
                <a:srgbClr val="C00000"/>
              </a:solidFill>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solidFill>
                <a:srgbClr val="C00000"/>
              </a:solidFill>
              <a:effectLst/>
              <a:latin typeface="Times New Roman" panose="02020603050405020304" pitchFamily="18" charset="0"/>
              <a:ea typeface="Times New Roman" panose="02020603050405020304" pitchFamily="18" charset="0"/>
            </a:endParaRPr>
          </a:p>
          <a:p>
            <a:pPr marL="255905"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هو من أوائل الديناصورات صغيرة الحجم ، حيث وجدت الهياكل العظمية لديناصور موسورس صغيرة السن يتراوح طولها بين 18 و 37 سنتيمتر، وهي هياكل الديناصور الأصغر التي وجدت حتي  الآن، ويقدر طول الديناصور البالغ منها حوالي ثلاثة أمتار، ووزنه حوالي 120 كيلوجرام تقريبا، كان لديه رقبة طويلة وذيل طويل ورأس صغير مع فم طويل، وأيد كبيرة بها خمسة أصابع مع مخلب كبير في إبهامه ومخالب أصغر في الأصابع الأخرى، سيقانه الخلفية كانت أكبر من سيقانهالأمامية</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ويعد ديناصور أكل للنباتات، وقد عاش الديناصور موسورس في البيئة</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الجافة شبه الصحراوية التي هي الآن</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جنوب الأرجنتين بأمريكا الجنوبية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6420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907B36-C14C-46FB-BCEA-B04AE8D123E9}"/>
              </a:ext>
            </a:extLst>
          </p:cNvPr>
          <p:cNvSpPr txBox="1"/>
          <p:nvPr/>
        </p:nvSpPr>
        <p:spPr>
          <a:xfrm>
            <a:off x="467544" y="1052736"/>
            <a:ext cx="8280920" cy="4401205"/>
          </a:xfrm>
          <a:prstGeom prst="rect">
            <a:avLst/>
          </a:prstGeom>
          <a:noFill/>
        </p:spPr>
        <p:txBody>
          <a:bodyPr wrap="square">
            <a:spAutoFit/>
          </a:bodyPr>
          <a:lstStyle/>
          <a:p>
            <a:pPr algn="just" rtl="1">
              <a:tabLst>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بروجنوكيليس</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Proganochelys</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255905" indent="24511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تعد سلحفاة بروجنوكيليس من أقدم أنواع السلاحف ، حيث يعود تاريخ تواجدها خلال الفترة المتأخرة من العصر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الترياسي ، </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وبلغ طوله حوالي 60 سنتيمتر، لديه صدفة، آكل لكلا من النباتات واللحوم،</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ولم يكن لديه أسنان، وفتحة أذنه كبيرة، ولديه أشواك وقائية في رقبتها التي</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لا يستطيع أن يسحبها للداخل للحماية كما أن من المحتمل أنه كان لا يستطيع</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أن يسحب أطرافه الأخرى إلى داخل الصدفه</a:t>
            </a:r>
            <a:b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b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وجدت متحجراته وجدت في ألمانيا وتايلند</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effectLst/>
              <a:latin typeface="Times New Roman" panose="02020603050405020304" pitchFamily="18" charset="0"/>
              <a:ea typeface="Times New Roman" panose="02020603050405020304" pitchFamily="18" charset="0"/>
            </a:endParaRPr>
          </a:p>
          <a:p>
            <a:pPr algn="just" rtl="1"/>
            <a:endParaRPr lang="ar-EG" sz="2800" dirty="0"/>
          </a:p>
        </p:txBody>
      </p:sp>
    </p:spTree>
    <p:extLst>
      <p:ext uri="{BB962C8B-B14F-4D97-AF65-F5344CB8AC3E}">
        <p14:creationId xmlns:p14="http://schemas.microsoft.com/office/powerpoint/2010/main" val="3105801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39CED1-A9B3-48B8-B398-E273AB4285CA}"/>
              </a:ext>
            </a:extLst>
          </p:cNvPr>
          <p:cNvSpPr txBox="1"/>
          <p:nvPr/>
        </p:nvSpPr>
        <p:spPr>
          <a:xfrm>
            <a:off x="899592" y="1052736"/>
            <a:ext cx="7488832" cy="4401205"/>
          </a:xfrm>
          <a:prstGeom prst="rect">
            <a:avLst/>
          </a:prstGeom>
          <a:noFill/>
        </p:spPr>
        <p:txBody>
          <a:bodyPr wrap="square">
            <a:spAutoFit/>
          </a:bodyPr>
          <a:lstStyle/>
          <a:p>
            <a:pPr algn="just" rtl="1">
              <a:tabLst>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بروكمبسوجناتوس</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Procompsognathus</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255905"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يعد من أوائل الديناصورات، وواحدا من أصغرهم حجما ، عاش خلال العصر الترياسي قبل حوالي 222 إلى 219 مليون سنة</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من آكلي اللحوم، كان يعتاش على الحيوانات الصغيرة مثل حشرات والثدييات الصغيرة والزواحف الأخرى</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ذو قدمين وسريع جدا في العدو، لديه سيقان خلفية طويلة، وذراعين قصيرتين، واليدان بهما مخالب كبيرة والتي كان يستعملها للإمساك بالفريسة، وفم طويل به العديد من الأسنان المدببة، وذيل مدبب وقوي</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وجدت متحجرات غير مكتملة في ألمانيا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227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8E5C9B-5ED1-4905-9045-9CCDAA90C51D}"/>
              </a:ext>
            </a:extLst>
          </p:cNvPr>
          <p:cNvSpPr txBox="1"/>
          <p:nvPr/>
        </p:nvSpPr>
        <p:spPr>
          <a:xfrm>
            <a:off x="683568" y="836713"/>
            <a:ext cx="7776864" cy="5760639"/>
          </a:xfrm>
          <a:prstGeom prst="rect">
            <a:avLst/>
          </a:prstGeom>
          <a:noFill/>
        </p:spPr>
        <p:txBody>
          <a:bodyPr wrap="square">
            <a:spAutoFit/>
          </a:bodyPr>
          <a:lstStyle/>
          <a:p>
            <a:pPr algn="just" rtl="1">
              <a:tabLst>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ريوجاسورس</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err="1">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Riojasaurus</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a:p>
            <a:pPr algn="just"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255905" indent="24511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واحدا من أوائل الديناصورات العملاقة أكلة النباتات والذي عاش في أواخر العصر الترياسي ، ذو حجم هائل رباعي الأرجل ويمشي على أربعة سيقان، وبلغ طوله حوالي تسعة إلى أحدى عشر مترا</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ويتميز ببنيته القوية، لديه رقبة طويلة، وذيل طويل، ورأس صغير، وجسم ضخم وطويل، وسيقان تشبه سيقان الفيل وسميكة بها مخالب، السيقان الخلفية كانت أكبر قليلا من السيقان الأمامية، عظام الأطراف كانت صلبة وسميكة ولكن عموده الفقري كان مجوف، وكانت أسنانه على هيئة ملعقة، ولا يعتقد أنه يستطيع أن يقف على سيقانه الخلفية للاكل أو للجري</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تم اكتشاف هيكل عظمي كامل تقريبا في شمال غرب الأرجنتين .</a:t>
            </a:r>
            <a:endParaRPr lang="en-US" sz="2400" dirty="0">
              <a:effectLst/>
              <a:latin typeface="Times New Roman" panose="02020603050405020304" pitchFamily="18" charset="0"/>
              <a:ea typeface="Times New Roman" panose="02020603050405020304" pitchFamily="18" charset="0"/>
            </a:endParaRPr>
          </a:p>
          <a:p>
            <a:pPr marL="255905" indent="245110" algn="just" rtl="1">
              <a:tabLst>
                <a:tab pos="1105535" algn="l"/>
                <a:tab pos="1139190" algn="l"/>
              </a:tabLst>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3240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516889-4F08-4D5D-9F4C-05485EEB20B0}"/>
              </a:ext>
            </a:extLst>
          </p:cNvPr>
          <p:cNvSpPr txBox="1"/>
          <p:nvPr/>
        </p:nvSpPr>
        <p:spPr>
          <a:xfrm>
            <a:off x="755576" y="1844824"/>
            <a:ext cx="7416824" cy="2677656"/>
          </a:xfrm>
          <a:prstGeom prst="rect">
            <a:avLst/>
          </a:prstGeom>
          <a:noFill/>
        </p:spPr>
        <p:txBody>
          <a:bodyPr wrap="square">
            <a:spAutoFit/>
          </a:bodyPr>
          <a:lstStyle/>
          <a:p>
            <a:pPr indent="24511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ومع نهاية العصر الترياسي تعرضت الأحياء لانقراض واسع نتج عن نشاط بركاني عظيم وتفكك قارة بانجايا ، وقد شمل ذلك الانقراض حوالي 35 % من الفصائل الحيوانية من ضمنهم البرمائيات وكل الزواحف البحرية تقريبا ماعدا الثدييات ، كما أن أغلب الديناصورات البدائية انقرضت أيضا، ولكن الديناصورات الأكثر تكيفا تطورت خلال العصر الجوراسي</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0075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628800"/>
            <a:ext cx="7128792" cy="3447098"/>
          </a:xfrm>
          <a:prstGeom prst="rect">
            <a:avLst/>
          </a:prstGeom>
          <a:solidFill>
            <a:schemeClr val="accent6"/>
          </a:solidFill>
        </p:spPr>
        <p:txBody>
          <a:bodyPr wrap="square">
            <a:spAutoFit/>
          </a:bodyPr>
          <a:lstStyle/>
          <a:p>
            <a:pPr algn="ctr" rtl="1">
              <a:spcAft>
                <a:spcPts val="0"/>
              </a:spcAft>
              <a:tabLst>
                <a:tab pos="1105535" algn="l"/>
                <a:tab pos="1139190" algn="l"/>
              </a:tabLst>
            </a:pPr>
            <a:r>
              <a:rPr lang="ar-EG" dirty="0">
                <a:effectLst/>
                <a:latin typeface="Times New Roman"/>
                <a:ea typeface="Times New Roman"/>
                <a:cs typeface="Simplified Arabic"/>
              </a:rPr>
              <a:t> </a:t>
            </a:r>
            <a:endParaRPr lang="en-US" sz="1600" dirty="0">
              <a:effectLst/>
              <a:latin typeface="Times New Roman"/>
              <a:ea typeface="Times New Roman"/>
            </a:endParaRPr>
          </a:p>
          <a:p>
            <a:pPr algn="ctr" rtl="1">
              <a:spcAft>
                <a:spcPts val="0"/>
              </a:spcAft>
              <a:tabLst>
                <a:tab pos="1105535" algn="l"/>
                <a:tab pos="1139190" algn="l"/>
              </a:tabLst>
            </a:pPr>
            <a:endParaRPr lang="ar-EG" sz="4000" b="1" dirty="0">
              <a:effectLst/>
              <a:latin typeface="Times New Roman"/>
              <a:ea typeface="Times New Roman"/>
              <a:cs typeface="Simplified Arabic"/>
            </a:endParaRPr>
          </a:p>
          <a:p>
            <a:pPr algn="ctr" rtl="1">
              <a:spcAft>
                <a:spcPts val="0"/>
              </a:spcAft>
              <a:tabLst>
                <a:tab pos="1105535" algn="l"/>
                <a:tab pos="1139190" algn="l"/>
              </a:tabLst>
            </a:pPr>
            <a:r>
              <a:rPr lang="ar-EG" sz="4000" b="1" dirty="0">
                <a:effectLst/>
                <a:latin typeface="Times New Roman"/>
                <a:ea typeface="Times New Roman"/>
                <a:cs typeface="Simplified Arabic"/>
              </a:rPr>
              <a:t>الفصل الثالث</a:t>
            </a:r>
            <a:endParaRPr lang="en-US" sz="4000" dirty="0">
              <a:effectLst/>
              <a:latin typeface="Times New Roman"/>
              <a:ea typeface="Times New Roman"/>
            </a:endParaRPr>
          </a:p>
          <a:p>
            <a:pPr algn="ctr" rtl="1"/>
            <a:r>
              <a:rPr lang="ar-EG" sz="4000" b="1" dirty="0">
                <a:effectLst/>
                <a:latin typeface="Times New Roman"/>
                <a:ea typeface="Times New Roman"/>
                <a:cs typeface="Simplified Arabic"/>
              </a:rPr>
              <a:t>نشأة الأحياء وتطورها على سطح الأرض</a:t>
            </a:r>
          </a:p>
          <a:p>
            <a:pPr algn="ctr" rtl="1"/>
            <a:endParaRPr lang="ar-EG" sz="4000" b="1" dirty="0">
              <a:latin typeface="Times New Roman"/>
            </a:endParaRPr>
          </a:p>
          <a:p>
            <a:pPr algn="ctr" rtl="1"/>
            <a:endParaRPr lang="en-US" sz="4000" dirty="0"/>
          </a:p>
        </p:txBody>
      </p:sp>
    </p:spTree>
    <p:extLst>
      <p:ext uri="{BB962C8B-B14F-4D97-AF65-F5344CB8AC3E}">
        <p14:creationId xmlns:p14="http://schemas.microsoft.com/office/powerpoint/2010/main" val="121895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1F43CE-56E8-46B7-B021-DC9A7C94A275}"/>
              </a:ext>
            </a:extLst>
          </p:cNvPr>
          <p:cNvSpPr txBox="1"/>
          <p:nvPr/>
        </p:nvSpPr>
        <p:spPr>
          <a:xfrm>
            <a:off x="107504" y="1124744"/>
            <a:ext cx="8856984" cy="4401205"/>
          </a:xfrm>
          <a:prstGeom prst="rect">
            <a:avLst/>
          </a:prstGeom>
          <a:noFill/>
        </p:spPr>
        <p:txBody>
          <a:bodyPr wrap="square">
            <a:spAutoFit/>
          </a:bodyPr>
          <a:lstStyle/>
          <a:p>
            <a:pPr algn="just" rtl="1">
              <a:tabLst>
                <a:tab pos="1105535" algn="l"/>
                <a:tab pos="1139190" algn="l"/>
              </a:tabLst>
            </a:pPr>
            <a:r>
              <a:rPr lang="ar-EG"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ثانياً:</a:t>
            </a:r>
            <a:r>
              <a:rPr lang="en-US"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u="sng"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حقب الحياة القديمة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حقب الحياة القديمة  من 570 مليون سنة إلى 240 مليون سنة ، ومن أهم الحيوانات والنباتات التي يختص بها هذا الحقب القديم:</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الجرابتوليت.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التريلوبيت.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الأسماك أولى الحيوانات الفقارية.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أنواع البرمائية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Amphibia</a:t>
            </a:r>
            <a:r>
              <a:rPr lang="en-US" sz="2800" dirty="0">
                <a:effectLst/>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النباتات كانت عبارة عن نباتات بحرية دنيئة مثل الأعشاب البحرية.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النباتات الأرضية البدائية مثل السراخس.</a:t>
            </a:r>
          </a:p>
          <a:p>
            <a:pPr marL="457200" indent="-457200" algn="just" rtl="1">
              <a:buFont typeface="Arial" panose="020B0604020202020204" pitchFamily="34" charset="0"/>
              <a:buChar char="•"/>
            </a:pPr>
            <a:r>
              <a:rPr lang="ar-EG"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أهم أنواع الصخور الاردواز والكوارتزيت والرخام  </a:t>
            </a:r>
            <a:endParaRPr lang="ar-EG" sz="2800" dirty="0">
              <a:solidFill>
                <a:srgbClr val="FF0000"/>
              </a:solidFill>
            </a:endParaRPr>
          </a:p>
        </p:txBody>
      </p:sp>
    </p:spTree>
    <p:extLst>
      <p:ext uri="{BB962C8B-B14F-4D97-AF65-F5344CB8AC3E}">
        <p14:creationId xmlns:p14="http://schemas.microsoft.com/office/powerpoint/2010/main" val="67605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91327C-3BC1-4F6C-8F54-778081516254}"/>
              </a:ext>
            </a:extLst>
          </p:cNvPr>
          <p:cNvSpPr txBox="1"/>
          <p:nvPr/>
        </p:nvSpPr>
        <p:spPr>
          <a:xfrm>
            <a:off x="323528" y="692696"/>
            <a:ext cx="8496944" cy="5693866"/>
          </a:xfrm>
          <a:prstGeom prst="rect">
            <a:avLst/>
          </a:prstGeom>
          <a:noFill/>
        </p:spPr>
        <p:txBody>
          <a:bodyPr wrap="square">
            <a:spAutoFit/>
          </a:bodyPr>
          <a:lstStyle/>
          <a:p>
            <a:pPr marL="342900" lvl="0" indent="-342900" algn="justLow" rtl="1">
              <a:buFont typeface="+mj-lt"/>
              <a:buAutoNum type="arabicPeriod"/>
              <a:tabLst>
                <a:tab pos="457200" algn="l"/>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العصر الكمبري: </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marL="228600" indent="29718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من 570 مليون سنة إلى 520 مليون سنة مضت وينسب هذا الاسم لمنطقة ويلز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Wales</a:t>
            </a:r>
            <a:r>
              <a:rPr lang="en-US" sz="2800" dirty="0">
                <a:effectLst/>
                <a:latin typeface="Simplified Arabic" panose="02020603050405020304" pitchFamily="18" charset="-78"/>
                <a:ea typeface="Times New Roman" panose="02020603050405020304" pitchFamily="18" charset="0"/>
              </a:rPr>
              <a:t> </a:t>
            </a:r>
            <a:r>
              <a:rPr lang="ar-EG" sz="2800" dirty="0">
                <a:effectLst/>
                <a:latin typeface="Simplified Arabic" panose="02020603050405020304" pitchFamily="18" charset="-78"/>
                <a:ea typeface="Times New Roman" panose="02020603050405020304" pitchFamily="18" charset="0"/>
              </a:rPr>
              <a:t>في بريطانيا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Segoe UI Black" panose="020B0A02040204020203" pitchFamily="34" charset="0"/>
                <a:ea typeface="Segoe UI Black" panose="020B0A02040204020203" pitchFamily="34" charset="0"/>
                <a:cs typeface="Simplified Arabic" panose="02020603050405020304" pitchFamily="18" charset="-78"/>
              </a:rPr>
              <a:t>و اعتبره العلماء بداية الحياة</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من أشهر أنواع الحيوانات بهذا العصر:</a:t>
            </a:r>
            <a:endParaRPr lang="en-US" sz="2400" dirty="0">
              <a:effectLst/>
              <a:latin typeface="Times New Roman" panose="02020603050405020304" pitchFamily="18" charset="0"/>
              <a:ea typeface="Times New Roman" panose="02020603050405020304" pitchFamily="18" charset="0"/>
            </a:endParaRP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التريلوبيتات.</a:t>
            </a: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اللافقاريات البحرية مثل :المفصليات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البدائية والرخويات المبكرة والأسفنج وديدان البحر ازدهرت الطحالب</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Algae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وثلاثيات الفصوص</a:t>
            </a:r>
            <a:r>
              <a:rPr lang="ar-EG" sz="2800" dirty="0">
                <a:effectLst/>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TriLobit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685800" indent="-457200" algn="just" rtl="1">
              <a:buFont typeface="Arial" panose="020B0604020202020204" pitchFamily="34" charset="0"/>
              <a:buChar char="•"/>
              <a:tabLst>
                <a:tab pos="1105535" algn="l"/>
                <a:tab pos="1139190" algn="l"/>
              </a:tabLst>
            </a:pPr>
            <a:r>
              <a:rPr lang="ar-EG" sz="2800" dirty="0">
                <a:effectLst/>
                <a:latin typeface="Arial Black" panose="020B0A04020102020204" pitchFamily="34" charset="0"/>
                <a:ea typeface="Times New Roman" panose="02020603050405020304" pitchFamily="18" charset="0"/>
                <a:cs typeface="Simplified Arabic" panose="02020603050405020304" pitchFamily="18" charset="-78"/>
              </a:rPr>
              <a:t>الكائنات البحرية مثل نوع من قناديل البحر " قبيلة الجوفمعويات</a:t>
            </a:r>
            <a:r>
              <a:rPr lang="en-US" sz="2800" dirty="0">
                <a:effectLst/>
                <a:latin typeface="Arial Black" panose="020B0A04020102020204" pitchFamily="34" charset="0"/>
                <a:ea typeface="Times New Roman" panose="02020603050405020304" pitchFamily="18" charset="0"/>
                <a:cs typeface="Simplified Arabic" panose="02020603050405020304" pitchFamily="18" charset="-78"/>
              </a:rPr>
              <a:t> " </a:t>
            </a:r>
            <a:r>
              <a:rPr lang="ar-EG" sz="2800" dirty="0">
                <a:effectLst/>
                <a:latin typeface="Arial Black" panose="020B0A04020102020204" pitchFamily="34" charset="0"/>
                <a:ea typeface="Times New Roman" panose="02020603050405020304" pitchFamily="18" charset="0"/>
                <a:cs typeface="Simplified Arabic" panose="02020603050405020304" pitchFamily="18" charset="-78"/>
              </a:rPr>
              <a:t>والعناكب البحرية والديدان الحلقية.</a:t>
            </a:r>
          </a:p>
          <a:p>
            <a:pPr marL="685800" indent="-457200" algn="just" rtl="1">
              <a:buFont typeface="Arial" panose="020B0604020202020204" pitchFamily="34" charset="0"/>
              <a:buChar char="•"/>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أعشاب بحرية لها هيكل جيري أو مرجاني </a:t>
            </a:r>
            <a:endParaRPr lang="ar-EG" sz="2800" dirty="0">
              <a:effectLst/>
              <a:latin typeface="Arial Black" panose="020B0A04020102020204" pitchFamily="34" charset="0"/>
              <a:ea typeface="Times New Roman" panose="02020603050405020304" pitchFamily="18" charset="0"/>
              <a:cs typeface="Simplified Arabic" panose="02020603050405020304" pitchFamily="18" charset="-78"/>
            </a:endParaRPr>
          </a:p>
          <a:p>
            <a:pPr marL="228600" algn="just" rtl="1">
              <a:tabLst>
                <a:tab pos="1105535" algn="l"/>
                <a:tab pos="1139190" algn="l"/>
              </a:tabLst>
            </a:pPr>
            <a:r>
              <a:rPr lang="ar-EG" sz="2800" dirty="0">
                <a:solidFill>
                  <a:srgbClr val="FF0000"/>
                </a:solidFill>
                <a:effectLst/>
                <a:latin typeface="Arial Black" panose="020B0A04020102020204" pitchFamily="34" charset="0"/>
                <a:ea typeface="Times New Roman" panose="02020603050405020304" pitchFamily="18" charset="0"/>
                <a:cs typeface="Simplified Arabic" panose="02020603050405020304" pitchFamily="18" charset="-78"/>
              </a:rPr>
              <a:t> وفي أواخره انقرض حوالي 50% من الأحياء بسبب الجليد </a:t>
            </a:r>
            <a:r>
              <a:rPr lang="ar-EG" sz="2800" dirty="0">
                <a:effectLst/>
                <a:latin typeface="Arial Black" panose="020B0A04020102020204" pitchFamily="34" charset="0"/>
                <a:ea typeface="Times New Roman" panose="02020603050405020304" pitchFamily="18" charset="0"/>
                <a:cs typeface="Simplified Arabic" panose="02020603050405020304" pitchFamily="18" charset="-78"/>
              </a:rPr>
              <a:t> </a:t>
            </a:r>
            <a:endParaRPr lang="en-US" sz="2800" dirty="0">
              <a:effectLst/>
              <a:latin typeface="Arial Black" panose="020B0A04020102020204" pitchFamily="34" charset="0"/>
              <a:ea typeface="Times New Roman" panose="02020603050405020304" pitchFamily="18" charset="0"/>
            </a:endParaRPr>
          </a:p>
          <a:p>
            <a:pPr marL="457200" indent="-457200" algn="r" rtl="1">
              <a:buFont typeface="Arial" panose="020B0604020202020204" pitchFamily="34" charset="0"/>
              <a:buChar char="•"/>
            </a:pPr>
            <a:endParaRPr lang="ar-EG" sz="2800" dirty="0"/>
          </a:p>
        </p:txBody>
      </p:sp>
    </p:spTree>
    <p:extLst>
      <p:ext uri="{BB962C8B-B14F-4D97-AF65-F5344CB8AC3E}">
        <p14:creationId xmlns:p14="http://schemas.microsoft.com/office/powerpoint/2010/main" val="147802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74D4979-255A-4410-A105-3F0CA99FE7B0}"/>
              </a:ext>
            </a:extLst>
          </p:cNvPr>
          <p:cNvSpPr txBox="1"/>
          <p:nvPr/>
        </p:nvSpPr>
        <p:spPr>
          <a:xfrm>
            <a:off x="611560" y="1124744"/>
            <a:ext cx="8136904" cy="4401205"/>
          </a:xfrm>
          <a:prstGeom prst="rect">
            <a:avLst/>
          </a:prstGeom>
          <a:noFill/>
        </p:spPr>
        <p:txBody>
          <a:bodyPr wrap="square">
            <a:spAutoFit/>
          </a:bodyPr>
          <a:lstStyle/>
          <a:p>
            <a:pPr lvl="0" algn="just" rtl="1">
              <a:tabLst>
                <a:tab pos="457200" algn="l"/>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2-</a:t>
            </a: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العصر الأردوفيشي: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من 520 مليون سنة إلى 450 مليون سنة.ومن أشهر حيوانات ونباتات هذا العصر:</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الأسماك عديمة الفـك السفلى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تتراجرابتوس وهو من أنواع الجرابتوليت</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Graptolites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والعناكب البحرية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المحاريات.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الرأسقدميات.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الحزازيات.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نباتات السرخسيات.</a:t>
            </a:r>
            <a:endParaRPr lang="ar-EG" sz="2800" dirty="0"/>
          </a:p>
        </p:txBody>
      </p:sp>
    </p:spTree>
    <p:extLst>
      <p:ext uri="{BB962C8B-B14F-4D97-AF65-F5344CB8AC3E}">
        <p14:creationId xmlns:p14="http://schemas.microsoft.com/office/powerpoint/2010/main" val="206018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2E1266-0398-4B70-A667-0316CABBE7F8}"/>
              </a:ext>
            </a:extLst>
          </p:cNvPr>
          <p:cNvSpPr txBox="1"/>
          <p:nvPr/>
        </p:nvSpPr>
        <p:spPr>
          <a:xfrm>
            <a:off x="323528" y="1228397"/>
            <a:ext cx="8640960" cy="4401205"/>
          </a:xfrm>
          <a:prstGeom prst="rect">
            <a:avLst/>
          </a:prstGeom>
          <a:noFill/>
        </p:spPr>
        <p:txBody>
          <a:bodyPr wrap="square">
            <a:spAutoFit/>
          </a:bodyPr>
          <a:lstStyle/>
          <a:p>
            <a:pPr algn="just" rtl="1"/>
            <a:r>
              <a:rPr lang="ar-EG" sz="28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3- العصر السيلوري :</a:t>
            </a:r>
          </a:p>
          <a:p>
            <a:pPr marL="228600" indent="297180"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يمتد هذا العصر  من 450 مليون سنة إلى 420 مليـون سنة، ومن أهم حيوانات والنباتات هذا العصر: </a:t>
            </a:r>
            <a:endParaRPr lang="en-US" sz="2400" dirty="0">
              <a:effectLst/>
              <a:latin typeface="Times New Roman" panose="02020603050405020304" pitchFamily="18" charset="0"/>
              <a:ea typeface="Times New Roman" panose="02020603050405020304" pitchFamily="18" charset="0"/>
            </a:endParaRP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الأسماك العظمية.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المرجان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العناكب البحرية.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القواقع.</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الحشرات.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العقارب.</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النباتات البرية والوعائية .</a:t>
            </a:r>
            <a:endParaRPr lang="ar-EG" sz="2800" b="1" dirty="0">
              <a:solidFill>
                <a:srgbClr val="FF0000"/>
              </a:solidFill>
            </a:endParaRPr>
          </a:p>
        </p:txBody>
      </p:sp>
    </p:spTree>
    <p:extLst>
      <p:ext uri="{BB962C8B-B14F-4D97-AF65-F5344CB8AC3E}">
        <p14:creationId xmlns:p14="http://schemas.microsoft.com/office/powerpoint/2010/main" val="3882289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CB2679-6900-4041-BABE-674ADB0D6645}"/>
              </a:ext>
            </a:extLst>
          </p:cNvPr>
          <p:cNvSpPr txBox="1"/>
          <p:nvPr/>
        </p:nvSpPr>
        <p:spPr>
          <a:xfrm>
            <a:off x="395536" y="0"/>
            <a:ext cx="8676964" cy="6518180"/>
          </a:xfrm>
          <a:prstGeom prst="rect">
            <a:avLst/>
          </a:prstGeom>
          <a:noFill/>
        </p:spPr>
        <p:txBody>
          <a:bodyPr wrap="square">
            <a:spAutoFit/>
          </a:bodyPr>
          <a:lstStyle/>
          <a:p>
            <a:pPr lvl="0" algn="just" rtl="1">
              <a:tabLst>
                <a:tab pos="457200" algn="l"/>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4-</a:t>
            </a:r>
            <a:r>
              <a:rPr lang="ar-EG" sz="1400"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العصر الديفوني.</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العصر الديفوني  من 420 مليون سنة إلى 375 مليون سنة، ويضم هذا العصر الحيوانات والنباتات التالية: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الأسماك ذات الأربع أرجل.</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الزواحف البدائية.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العقربيات من فصيلة مفصليات الأرجل.</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الفراشات.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الدودة ذات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الأربع وأربعين رجل.</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سرطان البحر.</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أم الروبيان.</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الأكثيوستيج البدائي.</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أسماك القرش القديمة.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الشعاب المرجانية.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العصر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النباتات الحاملة للحبوب.</a:t>
            </a:r>
          </a:p>
          <a:p>
            <a:pPr algn="just" rtl="1"/>
            <a:r>
              <a:rPr lang="ar-EG"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يعرف هذا العصر باسم عصر القروش </a:t>
            </a:r>
            <a:endParaRPr lang="ar-EG" sz="2800" dirty="0">
              <a:solidFill>
                <a:srgbClr val="FF0000"/>
              </a:solidFill>
            </a:endParaRPr>
          </a:p>
        </p:txBody>
      </p:sp>
    </p:spTree>
    <p:extLst>
      <p:ext uri="{BB962C8B-B14F-4D97-AF65-F5344CB8AC3E}">
        <p14:creationId xmlns:p14="http://schemas.microsoft.com/office/powerpoint/2010/main" val="96216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00C9F6-2967-4233-B9F9-E4712513841C}"/>
              </a:ext>
            </a:extLst>
          </p:cNvPr>
          <p:cNvSpPr txBox="1"/>
          <p:nvPr/>
        </p:nvSpPr>
        <p:spPr>
          <a:xfrm>
            <a:off x="143508" y="151179"/>
            <a:ext cx="8856984" cy="6555641"/>
          </a:xfrm>
          <a:prstGeom prst="rect">
            <a:avLst/>
          </a:prstGeom>
          <a:noFill/>
        </p:spPr>
        <p:txBody>
          <a:bodyPr wrap="square">
            <a:spAutoFit/>
          </a:bodyPr>
          <a:lstStyle/>
          <a:p>
            <a:pPr lvl="0" algn="just" rtl="1">
              <a:tabLst>
                <a:tab pos="457200" algn="l"/>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5-</a:t>
            </a:r>
            <a:r>
              <a:rPr lang="ar-EG" sz="14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العصر الكربوني : </a:t>
            </a:r>
            <a:endParaRPr lang="en-US" sz="2800" dirty="0">
              <a:solidFill>
                <a:srgbClr val="C00000"/>
              </a:solidFill>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من 375 مليون سنة إلى 285 مليون سنة، ويضم الحيوانات والنباتات التالية: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الحيوانات المائية اللافقارية.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الزواحف.</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الأسماك</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الطويلة</a:t>
            </a:r>
            <a:r>
              <a:rPr lang="ar-EG" sz="2800" dirty="0">
                <a:effectLst/>
                <a:ea typeface="Times New Roman" panose="02020603050405020304" pitchFamily="18" charset="0"/>
                <a:cs typeface="Times New Roman" panose="02020603050405020304" pitchFamily="18" charset="0"/>
              </a:rPr>
              <a:t>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ظهور</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للحشرات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بشكل مكثف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ازدهرت</a:t>
            </a:r>
            <a:r>
              <a:rPr lang="ar-EG" sz="2800" dirty="0">
                <a:effectLst/>
                <a:ea typeface="Times New Roman" panose="02020603050405020304" pitchFamily="18" charset="0"/>
                <a:cs typeface="Times New Roman" panose="02020603050405020304" pitchFamily="18" charset="0"/>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مفصليات الأرجل كالعقربيات والخنفسيات.</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استمرت بعض الكائنات الأخرى في البقاء كالشعاب المرجانية.</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محارة الفورامينيفرا</a:t>
            </a:r>
            <a:r>
              <a:rPr lang="ar-EG" sz="2800" dirty="0">
                <a:effectLst/>
                <a:ea typeface="Times New Roman" panose="02020603050405020304" pitchFamily="18" charset="0"/>
                <a:cs typeface="Times New Roman" panose="02020603050405020304" pitchFamily="18" charset="0"/>
              </a:rPr>
              <a:t>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الإسفنج الشوكي</a:t>
            </a:r>
            <a:r>
              <a:rPr lang="ar-EG" sz="2800" dirty="0">
                <a:effectLst/>
                <a:ea typeface="Times New Roman" panose="02020603050405020304" pitchFamily="18" charset="0"/>
                <a:cs typeface="Times New Roman" panose="02020603050405020304" pitchFamily="18" charset="0"/>
              </a:rPr>
              <a:t> .</a:t>
            </a:r>
          </a:p>
          <a:p>
            <a:pPr marL="457200" indent="-457200" algn="just" rtl="1">
              <a:buFont typeface="Arial" panose="020B0604020202020204" pitchFamily="34" charset="0"/>
              <a:buChar char="•"/>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نبات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ذيل الحصان</a:t>
            </a:r>
            <a:r>
              <a:rPr lang="ar-EG" sz="2800" dirty="0">
                <a:effectLst/>
                <a:ea typeface="Times New Roman" panose="02020603050405020304" pitchFamily="18" charset="0"/>
                <a:cs typeface="Times New Roman" panose="02020603050405020304" pitchFamily="18" charset="0"/>
              </a:rPr>
              <a:t> .</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نبات كلاميتس.</a:t>
            </a:r>
          </a:p>
          <a:p>
            <a:pPr marL="457200" indent="-45720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نبات سيجيلاريا.</a:t>
            </a:r>
          </a:p>
          <a:p>
            <a:pPr algn="just" rtl="1"/>
            <a:r>
              <a:rPr lang="ar-EG"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في نهايته ظهرت الصنوبريات العالية </a:t>
            </a:r>
            <a:endParaRPr lang="ar-EG" sz="2800" dirty="0">
              <a:solidFill>
                <a:srgbClr val="FF0000"/>
              </a:solidFill>
            </a:endParaRPr>
          </a:p>
        </p:txBody>
      </p:sp>
    </p:spTree>
    <p:extLst>
      <p:ext uri="{BB962C8B-B14F-4D97-AF65-F5344CB8AC3E}">
        <p14:creationId xmlns:p14="http://schemas.microsoft.com/office/powerpoint/2010/main" val="332454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8ADA70-3DFF-4631-B563-2B1BDE1A73EA}"/>
              </a:ext>
            </a:extLst>
          </p:cNvPr>
          <p:cNvSpPr txBox="1"/>
          <p:nvPr/>
        </p:nvSpPr>
        <p:spPr>
          <a:xfrm>
            <a:off x="161764" y="366623"/>
            <a:ext cx="8820472" cy="6124754"/>
          </a:xfrm>
          <a:prstGeom prst="rect">
            <a:avLst/>
          </a:prstGeom>
          <a:noFill/>
        </p:spPr>
        <p:txBody>
          <a:bodyPr wrap="square">
            <a:spAutoFit/>
          </a:bodyPr>
          <a:lstStyle/>
          <a:p>
            <a:pPr lvl="0" algn="justLow" rtl="1">
              <a:tabLst>
                <a:tab pos="457200" algn="l"/>
                <a:tab pos="1105535" algn="l"/>
                <a:tab pos="1139190" algn="l"/>
              </a:tabLst>
            </a:pPr>
            <a:r>
              <a:rPr lang="ar-EG"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6- العصر البرمي:</a:t>
            </a:r>
            <a:r>
              <a:rPr lang="en-US" sz="2800" b="1" dirty="0">
                <a:solidFill>
                  <a:srgbClr val="C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يبدأ من 285 مليون سنة إلى 240 مليون سنة، ويضم الحيوانات والنباتات التالية</a:t>
            </a: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الزواحف مدرعة الظهر.</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صور بدائية من الثدييات.</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بدايات الديناصورات.</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الحشرات سداسية الأرجل.</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الحشرات المجنحة.</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انقراض تلك الأنواع التى تميز حقب الحياة القديمة مثل الجرابتوليت والتريليوبيت وعقارب البحر.</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نشاط كبير فى أنواع الرخويات التى تطورت إلى أنواع عديدة متباينة فى حقب الحياة الوسطى.</a:t>
            </a:r>
          </a:p>
          <a:p>
            <a:pPr marL="285750" indent="-285750" algn="just"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انتشرت الصنوباريات انتشاراً كبيراً في هذا العصر وتطورت أشكال جديدة منها. </a:t>
            </a:r>
            <a:endParaRPr lang="ar-EG" sz="2800" dirty="0"/>
          </a:p>
        </p:txBody>
      </p:sp>
    </p:spTree>
    <p:extLst>
      <p:ext uri="{BB962C8B-B14F-4D97-AF65-F5344CB8AC3E}">
        <p14:creationId xmlns:p14="http://schemas.microsoft.com/office/powerpoint/2010/main" val="1182605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372</TotalTime>
  <Words>1373</Words>
  <Application>Microsoft Office PowerPoint</Application>
  <PresentationFormat>On-screen Show (4:3)</PresentationFormat>
  <Paragraphs>117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 Black</vt:lpstr>
      <vt:lpstr>Calibri</vt:lpstr>
      <vt:lpstr>Constantia</vt:lpstr>
      <vt:lpstr>Segoe UI Black</vt:lpstr>
      <vt:lpstr>Simplified Arabic</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28</cp:revision>
  <dcterms:created xsi:type="dcterms:W3CDTF">2020-11-01T08:35:15Z</dcterms:created>
  <dcterms:modified xsi:type="dcterms:W3CDTF">2020-11-29T14:04:20Z</dcterms:modified>
</cp:coreProperties>
</file>