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9D9"/>
    <a:srgbClr val="66FF33"/>
    <a:srgbClr val="FFFBEF"/>
    <a:srgbClr val="FFE8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490E7D4C-B4F8-4F9B-BF68-E2BB22D3996B}" type="datetimeFigureOut">
              <a:rPr lang="en-US" smtClean="0"/>
              <a:t>1/6/2021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EA9F109-B67B-4E95-9BA7-677B6DA9CEA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90E7D4C-B4F8-4F9B-BF68-E2BB22D3996B}"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A9F109-B67B-4E95-9BA7-677B6DA9CEA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90E7D4C-B4F8-4F9B-BF68-E2BB22D3996B}"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A9F109-B67B-4E95-9BA7-677B6DA9CEA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90E7D4C-B4F8-4F9B-BF68-E2BB22D3996B}"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A9F109-B67B-4E95-9BA7-677B6DA9CEA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90E7D4C-B4F8-4F9B-BF68-E2BB22D3996B}" type="datetimeFigureOut">
              <a:rPr lang="en-US" smtClean="0"/>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A9F109-B67B-4E95-9BA7-677B6DA9CEA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90E7D4C-B4F8-4F9B-BF68-E2BB22D3996B}" type="datetimeFigureOut">
              <a:rPr lang="en-US" smtClean="0"/>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A9F109-B67B-4E95-9BA7-677B6DA9CEA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90E7D4C-B4F8-4F9B-BF68-E2BB22D3996B}" type="datetimeFigureOut">
              <a:rPr lang="en-US" smtClean="0"/>
              <a:t>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A9F109-B67B-4E95-9BA7-677B6DA9CEA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490E7D4C-B4F8-4F9B-BF68-E2BB22D3996B}" type="datetimeFigureOut">
              <a:rPr lang="en-US" smtClean="0"/>
              <a:t>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A9F109-B67B-4E95-9BA7-677B6DA9CEA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0E7D4C-B4F8-4F9B-BF68-E2BB22D3996B}" type="datetimeFigureOut">
              <a:rPr lang="en-US" smtClean="0"/>
              <a:t>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A9F109-B67B-4E95-9BA7-677B6DA9CEA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90E7D4C-B4F8-4F9B-BF68-E2BB22D3996B}" type="datetimeFigureOut">
              <a:rPr lang="en-US" smtClean="0"/>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A9F109-B67B-4E95-9BA7-677B6DA9CEA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90E7D4C-B4F8-4F9B-BF68-E2BB22D3996B}" type="datetimeFigureOut">
              <a:rPr lang="en-US" smtClean="0"/>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EA9F109-B67B-4E95-9BA7-677B6DA9CEAB}"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90E7D4C-B4F8-4F9B-BF68-E2BB22D3996B}" type="datetimeFigureOut">
              <a:rPr lang="en-US" smtClean="0"/>
              <a:t>1/6/2021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EA9F109-B67B-4E95-9BA7-677B6DA9CEAB}"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 y="-27384"/>
            <a:ext cx="9180512" cy="6885384"/>
          </a:xfrm>
          <a:prstGeom prst="rect">
            <a:avLst/>
          </a:prstGeom>
        </p:spPr>
      </p:pic>
      <p:sp>
        <p:nvSpPr>
          <p:cNvPr id="5" name="TextBox 4"/>
          <p:cNvSpPr txBox="1"/>
          <p:nvPr/>
        </p:nvSpPr>
        <p:spPr>
          <a:xfrm>
            <a:off x="971600" y="2890679"/>
            <a:ext cx="7128792" cy="255454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EG" sz="4000" b="1" i="0" u="none" strike="noStrike" kern="0" cap="none" spc="0" normalizeH="0" baseline="0" noProof="0" dirty="0">
                <a:ln>
                  <a:noFill/>
                </a:ln>
                <a:solidFill>
                  <a:srgbClr val="FF0000"/>
                </a:solidFill>
                <a:effectLst/>
                <a:uLnTx/>
                <a:uFillTx/>
              </a:rPr>
              <a:t>جغرافيا حيوية (أ)</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ar-EG" sz="4000" b="1" i="0" u="none" strike="noStrike" kern="0" cap="none" spc="0" normalizeH="0" baseline="0" noProof="0" dirty="0">
                <a:ln>
                  <a:noFill/>
                </a:ln>
                <a:solidFill>
                  <a:srgbClr val="FF0000"/>
                </a:solidFill>
                <a:effectLst/>
                <a:uLnTx/>
                <a:uFillTx/>
              </a:rPr>
              <a:t>المحاضرة الخامسة</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ar-EG" sz="4000" b="1" i="0" u="none" strike="noStrike" kern="0" cap="none" spc="0" normalizeH="0" baseline="0" noProof="0" dirty="0">
                <a:ln>
                  <a:noFill/>
                </a:ln>
                <a:solidFill>
                  <a:srgbClr val="FF0000"/>
                </a:solidFill>
                <a:effectLst/>
                <a:uLnTx/>
                <a:uFillTx/>
              </a:rPr>
              <a:t>الفرقة الثانية – قسم الجغرافيا</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ar-EG" sz="4000" b="1" i="0" u="none" strike="noStrike" kern="0" cap="none" spc="0" normalizeH="0" baseline="0" noProof="0" dirty="0">
                <a:ln>
                  <a:noFill/>
                </a:ln>
                <a:solidFill>
                  <a:srgbClr val="FF0000"/>
                </a:solidFill>
                <a:effectLst/>
                <a:uLnTx/>
                <a:uFillTx/>
              </a:rPr>
              <a:t>إعداد/ أ.م.د. هبه صابر</a:t>
            </a:r>
          </a:p>
        </p:txBody>
      </p:sp>
    </p:spTree>
    <p:extLst>
      <p:ext uri="{BB962C8B-B14F-4D97-AF65-F5344CB8AC3E}">
        <p14:creationId xmlns:p14="http://schemas.microsoft.com/office/powerpoint/2010/main" val="1442088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196752"/>
            <a:ext cx="8352928" cy="2000548"/>
          </a:xfrm>
          <a:prstGeom prst="rect">
            <a:avLst/>
          </a:prstGeom>
          <a:solidFill>
            <a:schemeClr val="accent3"/>
          </a:solidFill>
        </p:spPr>
        <p:txBody>
          <a:bodyPr wrap="square">
            <a:spAutoFit/>
          </a:bodyPr>
          <a:lstStyle/>
          <a:p>
            <a:pPr algn="just" rtl="1">
              <a:spcAft>
                <a:spcPts val="0"/>
              </a:spcAft>
              <a:tabLst>
                <a:tab pos="1105535" algn="l"/>
                <a:tab pos="1139190" algn="l"/>
              </a:tabLst>
            </a:pPr>
            <a:r>
              <a:rPr lang="ar-EG" sz="4000" b="1" dirty="0">
                <a:solidFill>
                  <a:schemeClr val="bg1"/>
                </a:solidFill>
                <a:effectLst/>
                <a:latin typeface="Times New Roman"/>
                <a:ea typeface="Times New Roman"/>
                <a:cs typeface="Simplified Arabic"/>
              </a:rPr>
              <a:t>أولاً : نشأة الأحياء</a:t>
            </a:r>
            <a:endParaRPr lang="en-US" sz="4000" b="1" dirty="0">
              <a:solidFill>
                <a:schemeClr val="bg1"/>
              </a:solidFill>
              <a:effectLst/>
              <a:latin typeface="Times New Roman"/>
              <a:ea typeface="Times New Roman"/>
            </a:endParaRPr>
          </a:p>
          <a:p>
            <a:pPr algn="just" rtl="1"/>
            <a:r>
              <a:rPr lang="en-US" sz="2800" b="1" dirty="0">
                <a:effectLst/>
                <a:latin typeface="Times New Roman"/>
                <a:ea typeface="Times New Roman"/>
                <a:cs typeface="Simplified Arabic"/>
              </a:rPr>
              <a:t>      </a:t>
            </a:r>
            <a:r>
              <a:rPr lang="ar-EG" sz="2800" b="1" dirty="0">
                <a:effectLst/>
                <a:latin typeface="Times New Roman"/>
                <a:ea typeface="Times New Roman"/>
                <a:cs typeface="Simplified Arabic"/>
              </a:rPr>
              <a:t>ظهرت الأحياء التي تنتشر اليوم في المحيط الحيوي نتيجة لعمليات طويلة من التطور والتغير تحت تأثير العوامل البيئية المختلفة سواء في الماضي أو الحاضر </a:t>
            </a:r>
            <a:r>
              <a:rPr lang="en-US" b="1" dirty="0">
                <a:effectLst/>
                <a:latin typeface="Times New Roman"/>
                <a:ea typeface="Times New Roman"/>
                <a:cs typeface="Simplified Arabic"/>
              </a:rPr>
              <a:t>. </a:t>
            </a:r>
            <a:endParaRPr lang="en-US" b="1" dirty="0"/>
          </a:p>
        </p:txBody>
      </p:sp>
      <p:sp>
        <p:nvSpPr>
          <p:cNvPr id="3" name="Rectangle 2"/>
          <p:cNvSpPr/>
          <p:nvPr/>
        </p:nvSpPr>
        <p:spPr>
          <a:xfrm>
            <a:off x="395536" y="3429000"/>
            <a:ext cx="8352928" cy="2246769"/>
          </a:xfrm>
          <a:prstGeom prst="rect">
            <a:avLst/>
          </a:prstGeom>
          <a:solidFill>
            <a:schemeClr val="accent6">
              <a:lumMod val="60000"/>
              <a:lumOff val="40000"/>
            </a:schemeClr>
          </a:solidFill>
        </p:spPr>
        <p:txBody>
          <a:bodyPr wrap="square">
            <a:spAutoFit/>
          </a:bodyPr>
          <a:lstStyle/>
          <a:p>
            <a:pPr algn="justLow" rtl="1">
              <a:spcAft>
                <a:spcPts val="0"/>
              </a:spcAft>
              <a:tabLst>
                <a:tab pos="1105535" algn="l"/>
                <a:tab pos="1139190" algn="l"/>
              </a:tabLst>
            </a:pPr>
            <a:r>
              <a:rPr lang="ar-EG" sz="2800" b="1" dirty="0">
                <a:latin typeface="Times New Roman"/>
                <a:ea typeface="Times New Roman"/>
                <a:cs typeface="Simplified Arabic"/>
              </a:rPr>
              <a:t>و</a:t>
            </a:r>
            <a:r>
              <a:rPr lang="ar-EG" sz="2800" b="1" dirty="0">
                <a:effectLst/>
                <a:latin typeface="Times New Roman"/>
                <a:ea typeface="Times New Roman"/>
                <a:cs typeface="Simplified Arabic"/>
              </a:rPr>
              <a:t>ليس هناك اتفاق بين العلماء على النشأة الأولى للحياة فقد اختلف العلماء فيما بينهم في تحديد هذه النشأة ، فمنهم من قدر بداية نشأة الحياة بنحو </a:t>
            </a:r>
            <a:r>
              <a:rPr lang="en-US" sz="2800" b="1" dirty="0">
                <a:effectLst/>
                <a:latin typeface="Times New Roman"/>
                <a:ea typeface="Times New Roman"/>
                <a:cs typeface="Simplified Arabic"/>
              </a:rPr>
              <a:t>2700 </a:t>
            </a:r>
            <a:r>
              <a:rPr lang="ar-EG" sz="2800" b="1" dirty="0">
                <a:effectLst/>
                <a:latin typeface="Times New Roman"/>
                <a:ea typeface="Times New Roman"/>
                <a:cs typeface="Simplified Arabic"/>
              </a:rPr>
              <a:t>مليون سنة ، ومنهم من قدرها بحوالي </a:t>
            </a:r>
            <a:r>
              <a:rPr lang="en-US" sz="2800" b="1" dirty="0">
                <a:effectLst/>
                <a:latin typeface="Times New Roman"/>
                <a:ea typeface="Times New Roman"/>
                <a:cs typeface="Simplified Arabic"/>
              </a:rPr>
              <a:t>2000 </a:t>
            </a:r>
            <a:r>
              <a:rPr lang="ar-EG" sz="2800" b="1" dirty="0">
                <a:effectLst/>
                <a:latin typeface="Times New Roman"/>
                <a:ea typeface="Times New Roman"/>
                <a:cs typeface="Simplified Arabic"/>
              </a:rPr>
              <a:t>مليون سنة </a:t>
            </a:r>
            <a:r>
              <a:rPr lang="en-US" sz="2800" b="1" dirty="0">
                <a:effectLst/>
                <a:latin typeface="Times New Roman"/>
                <a:ea typeface="Times New Roman"/>
                <a:cs typeface="Simplified Arabic"/>
              </a:rPr>
              <a:t>. </a:t>
            </a:r>
            <a:r>
              <a:rPr lang="ar-EG" sz="2800" b="1" dirty="0">
                <a:effectLst/>
                <a:latin typeface="Times New Roman"/>
                <a:ea typeface="Times New Roman"/>
                <a:cs typeface="Simplified Arabic"/>
              </a:rPr>
              <a:t>ويعتقد أن الحياة بدأت في المياه أولاً والدليل على ذلك قوله تعالى </a:t>
            </a:r>
            <a:r>
              <a:rPr lang="en-US" sz="2800" b="1" dirty="0">
                <a:effectLst/>
                <a:latin typeface="Times New Roman"/>
                <a:ea typeface="Times New Roman"/>
                <a:cs typeface="Simplified Arabic"/>
              </a:rPr>
              <a:t>" </a:t>
            </a:r>
            <a:r>
              <a:rPr lang="ar-EG" sz="2800" b="1" dirty="0">
                <a:effectLst/>
                <a:latin typeface="Times New Roman"/>
                <a:ea typeface="Times New Roman"/>
                <a:cs typeface="Simplified Arabic"/>
              </a:rPr>
              <a:t>وجعلنا من الماء كل شيء  حي </a:t>
            </a:r>
            <a:r>
              <a:rPr lang="en-US" sz="2800" b="1" dirty="0">
                <a:effectLst/>
                <a:latin typeface="Times New Roman"/>
                <a:ea typeface="Times New Roman"/>
                <a:cs typeface="Simplified Arabic"/>
              </a:rPr>
              <a:t>"</a:t>
            </a:r>
            <a:endParaRPr lang="en-US" sz="2800" b="1" dirty="0">
              <a:effectLst/>
              <a:latin typeface="Times New Roman"/>
              <a:ea typeface="Times New Roman"/>
            </a:endParaRPr>
          </a:p>
        </p:txBody>
      </p:sp>
    </p:spTree>
    <p:extLst>
      <p:ext uri="{BB962C8B-B14F-4D97-AF65-F5344CB8AC3E}">
        <p14:creationId xmlns:p14="http://schemas.microsoft.com/office/powerpoint/2010/main" val="676050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980729"/>
            <a:ext cx="8352928" cy="4832092"/>
          </a:xfrm>
          <a:prstGeom prst="rect">
            <a:avLst/>
          </a:prstGeom>
          <a:solidFill>
            <a:srgbClr val="FFE89F"/>
          </a:solidFill>
        </p:spPr>
        <p:txBody>
          <a:bodyPr wrap="square">
            <a:spAutoFit/>
          </a:bodyPr>
          <a:lstStyle/>
          <a:p>
            <a:pPr algn="just" rtl="1">
              <a:spcAft>
                <a:spcPts val="0"/>
              </a:spcAft>
              <a:tabLst>
                <a:tab pos="1105535" algn="l"/>
                <a:tab pos="1139190" algn="l"/>
              </a:tabLst>
            </a:pPr>
            <a:r>
              <a:rPr lang="ar-EG" sz="2800" b="1" dirty="0">
                <a:effectLst/>
                <a:latin typeface="Times New Roman"/>
                <a:ea typeface="Times New Roman"/>
                <a:cs typeface="Simplified Arabic"/>
              </a:rPr>
              <a:t>يقسم العلماء أيضاً الكائنات الحي بحسب البيئة التي تعيش فيها إلي مجموعتين رئيسيتين هما </a:t>
            </a:r>
            <a:r>
              <a:rPr lang="en-US" sz="2800" b="1" dirty="0">
                <a:effectLst/>
                <a:latin typeface="Times New Roman"/>
                <a:ea typeface="Times New Roman"/>
                <a:cs typeface="Simplified Arabic"/>
              </a:rPr>
              <a:t>: </a:t>
            </a:r>
            <a:endParaRPr lang="en-US" sz="2800" b="1" dirty="0">
              <a:effectLst/>
              <a:latin typeface="Times New Roman"/>
              <a:ea typeface="Times New Roman"/>
            </a:endParaRPr>
          </a:p>
          <a:p>
            <a:pPr algn="just" rtl="1">
              <a:spcAft>
                <a:spcPts val="0"/>
              </a:spcAft>
              <a:tabLst>
                <a:tab pos="1105535" algn="l"/>
                <a:tab pos="1139190" algn="l"/>
              </a:tabLst>
            </a:pPr>
            <a:r>
              <a:rPr lang="en-US" sz="2800" b="1" dirty="0">
                <a:effectLst/>
                <a:latin typeface="Times New Roman"/>
                <a:ea typeface="Times New Roman"/>
                <a:cs typeface="Simplified Arabic"/>
              </a:rPr>
              <a:t> </a:t>
            </a:r>
            <a:endParaRPr lang="en-US" sz="2800" b="1" dirty="0">
              <a:effectLst/>
              <a:latin typeface="Times New Roman"/>
              <a:ea typeface="Times New Roman"/>
            </a:endParaRPr>
          </a:p>
          <a:p>
            <a:pPr marL="342900" lvl="0" indent="-342900" algn="just" rtl="1">
              <a:spcAft>
                <a:spcPts val="0"/>
              </a:spcAft>
              <a:buFont typeface="+mj-lt"/>
              <a:buAutoNum type="arabicPeriod"/>
              <a:tabLst>
                <a:tab pos="457200" algn="l"/>
                <a:tab pos="1105535" algn="l"/>
                <a:tab pos="1139190" algn="l"/>
              </a:tabLst>
            </a:pPr>
            <a:r>
              <a:rPr lang="ar-EG" sz="2800" b="1" dirty="0">
                <a:effectLst/>
                <a:latin typeface="Times New Roman"/>
                <a:ea typeface="Times New Roman"/>
                <a:cs typeface="Simplified Arabic"/>
              </a:rPr>
              <a:t>الكائنات الحية البرية </a:t>
            </a:r>
            <a:r>
              <a:rPr lang="en-US" sz="2800" b="1" dirty="0">
                <a:effectLst/>
                <a:latin typeface="Times New Roman"/>
                <a:ea typeface="Times New Roman"/>
                <a:cs typeface="Simplified Arabic"/>
              </a:rPr>
              <a:t>: terrestrial weld life</a:t>
            </a:r>
            <a:endParaRPr lang="en-US" sz="2800" b="1" dirty="0">
              <a:effectLst/>
              <a:latin typeface="Times New Roman"/>
              <a:ea typeface="Times New Roman"/>
            </a:endParaRPr>
          </a:p>
          <a:p>
            <a:pPr marL="345440" algn="just" rtl="1">
              <a:spcAft>
                <a:spcPts val="0"/>
              </a:spcAft>
              <a:tabLst>
                <a:tab pos="1105535" algn="l"/>
                <a:tab pos="1139190" algn="l"/>
              </a:tabLst>
            </a:pPr>
            <a:r>
              <a:rPr lang="en-US" sz="2800" b="1" dirty="0">
                <a:effectLst/>
                <a:latin typeface="Times New Roman"/>
                <a:ea typeface="Times New Roman"/>
                <a:cs typeface="Simplified Arabic"/>
              </a:rPr>
              <a:t>        </a:t>
            </a:r>
            <a:r>
              <a:rPr lang="ar-EG" sz="2800" b="1" dirty="0">
                <a:effectLst/>
                <a:latin typeface="Times New Roman"/>
                <a:ea typeface="Times New Roman"/>
                <a:cs typeface="Simplified Arabic"/>
              </a:rPr>
              <a:t>وتضم هذه المجموعة النباتات والحيوانات التي تعيش على اليابس الذي يمثل </a:t>
            </a:r>
            <a:r>
              <a:rPr lang="en-US" sz="2800" b="1" dirty="0">
                <a:effectLst/>
                <a:latin typeface="Times New Roman"/>
                <a:ea typeface="Times New Roman"/>
                <a:cs typeface="Simplified Arabic"/>
              </a:rPr>
              <a:t>29% </a:t>
            </a:r>
            <a:r>
              <a:rPr lang="ar-EG" sz="2800" b="1" dirty="0">
                <a:effectLst/>
                <a:latin typeface="Times New Roman"/>
                <a:ea typeface="Times New Roman"/>
                <a:cs typeface="Simplified Arabic"/>
              </a:rPr>
              <a:t>من مساحة الكرة الأرضية ، من أشجار وحشائش وأعشاب ، وحيوانات ماشية وزاحفة ومتسلقة وطائرة </a:t>
            </a:r>
            <a:r>
              <a:rPr lang="en-US" sz="2800" b="1" dirty="0">
                <a:effectLst/>
                <a:latin typeface="Times New Roman"/>
                <a:ea typeface="Times New Roman"/>
                <a:cs typeface="Simplified Arabic"/>
              </a:rPr>
              <a:t>.</a:t>
            </a:r>
            <a:endParaRPr lang="en-US" sz="2800" b="1" dirty="0">
              <a:effectLst/>
              <a:latin typeface="Times New Roman"/>
              <a:ea typeface="Times New Roman"/>
            </a:endParaRPr>
          </a:p>
          <a:p>
            <a:pPr algn="just" rtl="1"/>
            <a:r>
              <a:rPr lang="en-US" sz="2800" b="1" dirty="0">
                <a:effectLst/>
                <a:latin typeface="Times New Roman"/>
                <a:ea typeface="Times New Roman"/>
                <a:cs typeface="Simplified Arabic"/>
              </a:rPr>
              <a:t> </a:t>
            </a:r>
            <a:endParaRPr lang="en-US" sz="2800" b="1" dirty="0">
              <a:effectLst/>
              <a:latin typeface="Times New Roman"/>
              <a:ea typeface="Times New Roman"/>
            </a:endParaRPr>
          </a:p>
          <a:p>
            <a:pPr marL="342900" lvl="0" indent="-342900" algn="just" rtl="1">
              <a:spcAft>
                <a:spcPts val="0"/>
              </a:spcAft>
              <a:buFont typeface="+mj-lt"/>
              <a:buAutoNum type="arabicPeriod"/>
              <a:tabLst>
                <a:tab pos="457200" algn="l"/>
                <a:tab pos="1105535" algn="l"/>
                <a:tab pos="1139190" algn="l"/>
              </a:tabLst>
            </a:pPr>
            <a:r>
              <a:rPr lang="ar-EG" sz="2800" b="1" dirty="0">
                <a:effectLst/>
                <a:latin typeface="Times New Roman"/>
                <a:ea typeface="Times New Roman"/>
                <a:cs typeface="Simplified Arabic"/>
              </a:rPr>
              <a:t>الكائنات الحية المائية </a:t>
            </a:r>
            <a:r>
              <a:rPr lang="en-US" sz="2800" b="1" dirty="0">
                <a:effectLst/>
                <a:latin typeface="Times New Roman"/>
                <a:ea typeface="Times New Roman"/>
                <a:cs typeface="Simplified Arabic"/>
              </a:rPr>
              <a:t>: marine weld life</a:t>
            </a:r>
            <a:endParaRPr lang="en-US" sz="2800" b="1" dirty="0">
              <a:effectLst/>
              <a:latin typeface="Times New Roman"/>
              <a:ea typeface="Times New Roman"/>
            </a:endParaRPr>
          </a:p>
          <a:p>
            <a:pPr marL="345440" algn="just" rtl="1">
              <a:spcAft>
                <a:spcPts val="0"/>
              </a:spcAft>
              <a:tabLst>
                <a:tab pos="1105535" algn="l"/>
                <a:tab pos="1139190" algn="l"/>
              </a:tabLst>
            </a:pPr>
            <a:r>
              <a:rPr lang="en-US" sz="2800" b="1" dirty="0">
                <a:effectLst/>
                <a:latin typeface="Times New Roman"/>
                <a:ea typeface="Times New Roman"/>
                <a:cs typeface="Simplified Arabic"/>
              </a:rPr>
              <a:t>      </a:t>
            </a:r>
            <a:r>
              <a:rPr lang="ar-EG" sz="2800" b="1" dirty="0">
                <a:effectLst/>
                <a:latin typeface="Times New Roman"/>
                <a:ea typeface="Times New Roman"/>
                <a:cs typeface="Simplified Arabic"/>
              </a:rPr>
              <a:t>وتضم هذه المجموعة النباتات والحيوانات التي تعيش في المسطحات المائية التي تمثل </a:t>
            </a:r>
            <a:r>
              <a:rPr lang="en-US" sz="2800" b="1" dirty="0">
                <a:effectLst/>
                <a:latin typeface="Times New Roman"/>
                <a:ea typeface="Times New Roman"/>
                <a:cs typeface="Simplified Arabic"/>
              </a:rPr>
              <a:t>71% </a:t>
            </a:r>
            <a:r>
              <a:rPr lang="ar-EG" sz="2800" b="1" dirty="0">
                <a:effectLst/>
                <a:latin typeface="Times New Roman"/>
                <a:ea typeface="Times New Roman"/>
                <a:cs typeface="Simplified Arabic"/>
              </a:rPr>
              <a:t>من مساحة الكرة الأرضية </a:t>
            </a:r>
            <a:r>
              <a:rPr lang="en-US" sz="2800" b="1" dirty="0">
                <a:effectLst/>
                <a:latin typeface="Times New Roman"/>
                <a:ea typeface="Times New Roman"/>
                <a:cs typeface="Simplified Arabic"/>
              </a:rPr>
              <a:t>.</a:t>
            </a:r>
            <a:endParaRPr lang="en-US" sz="2800" b="1" dirty="0">
              <a:effectLst/>
              <a:latin typeface="Times New Roman"/>
              <a:ea typeface="Times New Roman"/>
            </a:endParaRPr>
          </a:p>
        </p:txBody>
      </p:sp>
    </p:spTree>
    <p:extLst>
      <p:ext uri="{BB962C8B-B14F-4D97-AF65-F5344CB8AC3E}">
        <p14:creationId xmlns:p14="http://schemas.microsoft.com/office/powerpoint/2010/main" val="1478025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213589"/>
            <a:ext cx="8496944" cy="2431435"/>
          </a:xfrm>
          <a:prstGeom prst="rect">
            <a:avLst/>
          </a:prstGeom>
          <a:solidFill>
            <a:srgbClr val="66FF33"/>
          </a:solidFill>
        </p:spPr>
        <p:txBody>
          <a:bodyPr wrap="square">
            <a:spAutoFit/>
          </a:bodyPr>
          <a:lstStyle/>
          <a:p>
            <a:pPr algn="just" rtl="1"/>
            <a:r>
              <a:rPr lang="ar-EG" sz="4000" b="1" dirty="0">
                <a:effectLst/>
                <a:latin typeface="Times New Roman"/>
                <a:ea typeface="Times New Roman"/>
                <a:cs typeface="Simplified Arabic"/>
              </a:rPr>
              <a:t>تطور الأحياء</a:t>
            </a:r>
            <a:endParaRPr lang="en-US" sz="4000" b="1" dirty="0">
              <a:effectLst/>
              <a:latin typeface="Times New Roman"/>
              <a:ea typeface="Times New Roman"/>
            </a:endParaRPr>
          </a:p>
          <a:p>
            <a:pPr algn="just" rtl="1"/>
            <a:r>
              <a:rPr lang="en-US" sz="2800" b="1" dirty="0">
                <a:effectLst/>
                <a:latin typeface="Times New Roman"/>
                <a:ea typeface="Times New Roman"/>
                <a:cs typeface="Simplified Arabic"/>
              </a:rPr>
              <a:t> </a:t>
            </a:r>
            <a:endParaRPr lang="en-US" sz="2800" b="1" dirty="0">
              <a:effectLst/>
              <a:latin typeface="Times New Roman"/>
              <a:ea typeface="Times New Roman"/>
            </a:endParaRPr>
          </a:p>
          <a:p>
            <a:pPr algn="just" rtl="1"/>
            <a:r>
              <a:rPr lang="en-US" sz="2800" b="1" dirty="0">
                <a:effectLst/>
                <a:latin typeface="Times New Roman"/>
                <a:ea typeface="Times New Roman"/>
                <a:cs typeface="Simplified Arabic"/>
              </a:rPr>
              <a:t>         </a:t>
            </a:r>
            <a:r>
              <a:rPr lang="ar-EG" sz="2800" b="1" dirty="0">
                <a:effectLst/>
                <a:latin typeface="Times New Roman"/>
                <a:ea typeface="Times New Roman"/>
                <a:cs typeface="Simplified Arabic"/>
              </a:rPr>
              <a:t>لاشك في أن تطور الأحياء عبر تاريخها الطويل قد مر بمراحل تطورية مختلفة وفي أثناء هذه المراحل كانت تختفي أنواع وتظهر أنواع أخرى</a:t>
            </a:r>
            <a:r>
              <a:rPr lang="ar-EG" dirty="0">
                <a:effectLst/>
                <a:latin typeface="Times New Roman"/>
                <a:ea typeface="Times New Roman"/>
                <a:cs typeface="Simplified Arabic"/>
              </a:rPr>
              <a:t> </a:t>
            </a:r>
            <a:r>
              <a:rPr lang="en-US" dirty="0">
                <a:effectLst/>
                <a:latin typeface="Times New Roman"/>
                <a:ea typeface="Times New Roman"/>
                <a:cs typeface="Simplified Arabic"/>
              </a:rPr>
              <a:t>. </a:t>
            </a:r>
            <a:endParaRPr lang="en-US" dirty="0"/>
          </a:p>
        </p:txBody>
      </p:sp>
      <p:sp>
        <p:nvSpPr>
          <p:cNvPr id="3" name="Rectangle 2"/>
          <p:cNvSpPr/>
          <p:nvPr/>
        </p:nvSpPr>
        <p:spPr>
          <a:xfrm>
            <a:off x="395536" y="4367718"/>
            <a:ext cx="8496944" cy="954107"/>
          </a:xfrm>
          <a:prstGeom prst="rect">
            <a:avLst/>
          </a:prstGeom>
          <a:solidFill>
            <a:srgbClr val="FFD9D9"/>
          </a:solidFill>
        </p:spPr>
        <p:txBody>
          <a:bodyPr wrap="square">
            <a:spAutoFit/>
          </a:bodyPr>
          <a:lstStyle/>
          <a:p>
            <a:pPr algn="just" rtl="1"/>
            <a:r>
              <a:rPr lang="en-US" sz="2800" b="1" dirty="0">
                <a:latin typeface="Simplified Arabic"/>
                <a:ea typeface="Times New Roman"/>
              </a:rPr>
              <a:t> </a:t>
            </a:r>
            <a:r>
              <a:rPr lang="ar-EG" sz="2800" b="1" dirty="0">
                <a:latin typeface="Simplified Arabic"/>
                <a:ea typeface="Times New Roman"/>
              </a:rPr>
              <a:t>ويعد لامارك  </a:t>
            </a:r>
            <a:r>
              <a:rPr lang="en-US" sz="2800" b="1" dirty="0" err="1">
                <a:latin typeface="Simplified Arabic"/>
                <a:ea typeface="Times New Roman"/>
              </a:rPr>
              <a:t>lamark</a:t>
            </a:r>
            <a:r>
              <a:rPr lang="ar-EG" sz="2800" b="1" dirty="0">
                <a:latin typeface="Simplified Arabic"/>
                <a:ea typeface="Times New Roman"/>
              </a:rPr>
              <a:t> </a:t>
            </a:r>
            <a:r>
              <a:rPr lang="ar-EG" sz="2800" b="1" dirty="0">
                <a:effectLst/>
                <a:latin typeface="Simplified Arabic"/>
                <a:ea typeface="Times New Roman"/>
              </a:rPr>
              <a:t>أول من تقدم بنظرية التطور وأول من اعترض علي فكرة ثبات الأنواع وقسم الأحياء إلى مجموعات </a:t>
            </a:r>
            <a:endParaRPr lang="en-US" sz="2800" b="1" dirty="0"/>
          </a:p>
        </p:txBody>
      </p:sp>
    </p:spTree>
    <p:extLst>
      <p:ext uri="{BB962C8B-B14F-4D97-AF65-F5344CB8AC3E}">
        <p14:creationId xmlns:p14="http://schemas.microsoft.com/office/powerpoint/2010/main" val="2060185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124744"/>
            <a:ext cx="8136904" cy="4401205"/>
          </a:xfrm>
          <a:prstGeom prst="rect">
            <a:avLst/>
          </a:prstGeom>
          <a:solidFill>
            <a:schemeClr val="accent5">
              <a:lumMod val="60000"/>
              <a:lumOff val="40000"/>
            </a:schemeClr>
          </a:solidFill>
        </p:spPr>
        <p:txBody>
          <a:bodyPr wrap="square">
            <a:spAutoFit/>
          </a:bodyPr>
          <a:lstStyle/>
          <a:p>
            <a:pPr algn="just" rtl="1"/>
            <a:endParaRPr lang="ar-EG" sz="2800" b="1" dirty="0">
              <a:effectLst/>
              <a:latin typeface="Times New Roman"/>
              <a:ea typeface="Times New Roman"/>
              <a:cs typeface="Simplified Arabic"/>
            </a:endParaRPr>
          </a:p>
          <a:p>
            <a:pPr algn="just" rtl="1"/>
            <a:endParaRPr lang="ar-EG" sz="2800" b="1" dirty="0">
              <a:latin typeface="Times New Roman"/>
              <a:ea typeface="Times New Roman"/>
              <a:cs typeface="Simplified Arabic"/>
            </a:endParaRPr>
          </a:p>
          <a:p>
            <a:pPr algn="just" rtl="1"/>
            <a:r>
              <a:rPr lang="ar-EG" sz="2800" b="1" dirty="0">
                <a:effectLst/>
                <a:latin typeface="Times New Roman"/>
                <a:ea typeface="Times New Roman"/>
                <a:cs typeface="Simplified Arabic"/>
              </a:rPr>
              <a:t>ولم تكن نظرية التطور مقبولة على نطاق واسع إلا في النصف الثاني من القرن التاسع عشر عندما نشر كلمن داروين وألفرد اسل والس نظريتهما عن التطور </a:t>
            </a:r>
            <a:r>
              <a:rPr lang="en-US" sz="2800" b="1" dirty="0">
                <a:effectLst/>
                <a:latin typeface="Times New Roman"/>
                <a:ea typeface="Times New Roman"/>
                <a:cs typeface="Simplified Arabic"/>
              </a:rPr>
              <a:t>. </a:t>
            </a:r>
            <a:r>
              <a:rPr lang="ar-EG" sz="2800" b="1" dirty="0">
                <a:effectLst/>
                <a:latin typeface="Times New Roman"/>
                <a:ea typeface="Times New Roman"/>
                <a:cs typeface="Simplified Arabic"/>
              </a:rPr>
              <a:t>وقد ناقش داروين في كتابه أصل الأنواع المنشور عام </a:t>
            </a:r>
            <a:r>
              <a:rPr lang="en-US" sz="2800" b="1" dirty="0">
                <a:effectLst/>
                <a:latin typeface="Times New Roman"/>
                <a:ea typeface="Times New Roman"/>
                <a:cs typeface="Simplified Arabic"/>
              </a:rPr>
              <a:t>1859 </a:t>
            </a:r>
            <a:r>
              <a:rPr lang="ar-EG" sz="2800" b="1" dirty="0">
                <a:effectLst/>
                <a:latin typeface="Times New Roman"/>
                <a:ea typeface="Times New Roman"/>
                <a:cs typeface="Simplified Arabic"/>
              </a:rPr>
              <a:t>نظرية التطور ، كما قدم ألفرد راسل فكرة نشوء الأنواع نتيجة للانتخاب الطبيعي</a:t>
            </a:r>
            <a:r>
              <a:rPr lang="en-US" sz="2800" b="1" dirty="0">
                <a:effectLst/>
                <a:latin typeface="Times New Roman"/>
                <a:ea typeface="Times New Roman"/>
                <a:cs typeface="Simplified Arabic"/>
              </a:rPr>
              <a:t>natural selection </a:t>
            </a:r>
            <a:r>
              <a:rPr lang="ar-EG" sz="2800" b="1" dirty="0">
                <a:effectLst/>
                <a:latin typeface="Times New Roman"/>
                <a:ea typeface="Times New Roman"/>
                <a:cs typeface="Simplified Arabic"/>
              </a:rPr>
              <a:t> أو البقاء للأفضل</a:t>
            </a:r>
            <a:endParaRPr lang="ar-EG" sz="2800" b="1" dirty="0">
              <a:latin typeface="Times New Roman"/>
            </a:endParaRPr>
          </a:p>
          <a:p>
            <a:pPr algn="just" rtl="1"/>
            <a:endParaRPr lang="ar-EG" sz="2800" b="1" dirty="0">
              <a:latin typeface="Times New Roman"/>
            </a:endParaRPr>
          </a:p>
          <a:p>
            <a:pPr algn="just" rtl="1"/>
            <a:endParaRPr lang="ar-EG" sz="2800" b="1" dirty="0">
              <a:latin typeface="Times New Roman"/>
            </a:endParaRPr>
          </a:p>
        </p:txBody>
      </p:sp>
    </p:spTree>
    <p:extLst>
      <p:ext uri="{BB962C8B-B14F-4D97-AF65-F5344CB8AC3E}">
        <p14:creationId xmlns:p14="http://schemas.microsoft.com/office/powerpoint/2010/main" val="3882289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07904" y="836712"/>
            <a:ext cx="4570482" cy="707886"/>
          </a:xfrm>
          <a:prstGeom prst="rect">
            <a:avLst/>
          </a:prstGeom>
          <a:solidFill>
            <a:srgbClr val="66FF33"/>
          </a:solidFill>
        </p:spPr>
        <p:txBody>
          <a:bodyPr wrap="none">
            <a:spAutoFit/>
          </a:bodyPr>
          <a:lstStyle/>
          <a:p>
            <a:pPr algn="justLow" rtl="1">
              <a:spcAft>
                <a:spcPts val="0"/>
              </a:spcAft>
              <a:tabLst>
                <a:tab pos="1105535" algn="l"/>
                <a:tab pos="1139190" algn="l"/>
              </a:tabLst>
            </a:pPr>
            <a:r>
              <a:rPr lang="ar-EG" sz="4000" b="1" dirty="0">
                <a:effectLst/>
                <a:latin typeface="Times New Roman"/>
                <a:ea typeface="Times New Roman"/>
                <a:cs typeface="Simplified Arabic"/>
              </a:rPr>
              <a:t>ثانياً : مراحل تطور الحياة </a:t>
            </a:r>
            <a:endParaRPr lang="en-US" sz="4000" dirty="0">
              <a:effectLst/>
              <a:latin typeface="Times New Roman"/>
              <a:ea typeface="Times New Roman"/>
            </a:endParaRPr>
          </a:p>
        </p:txBody>
      </p:sp>
      <p:sp>
        <p:nvSpPr>
          <p:cNvPr id="3" name="Rectangle 2"/>
          <p:cNvSpPr/>
          <p:nvPr/>
        </p:nvSpPr>
        <p:spPr>
          <a:xfrm>
            <a:off x="683568" y="1720841"/>
            <a:ext cx="7776864" cy="4401205"/>
          </a:xfrm>
          <a:prstGeom prst="rect">
            <a:avLst/>
          </a:prstGeom>
          <a:solidFill>
            <a:srgbClr val="FFD9D9"/>
          </a:solidFill>
        </p:spPr>
        <p:txBody>
          <a:bodyPr wrap="square">
            <a:spAutoFit/>
          </a:bodyPr>
          <a:lstStyle/>
          <a:p>
            <a:pPr algn="just" rtl="1">
              <a:spcAft>
                <a:spcPts val="0"/>
              </a:spcAft>
              <a:tabLst>
                <a:tab pos="1105535" algn="l"/>
                <a:tab pos="1139190" algn="l"/>
              </a:tabLst>
            </a:pPr>
            <a:r>
              <a:rPr lang="ar-EG" sz="2800" b="1" u="sng" dirty="0">
                <a:effectLst/>
                <a:latin typeface="Times New Roman"/>
                <a:ea typeface="Times New Roman"/>
                <a:cs typeface="Simplified Arabic"/>
              </a:rPr>
              <a:t>أولاً </a:t>
            </a:r>
            <a:r>
              <a:rPr lang="en-US" sz="2800" b="1" u="sng" dirty="0">
                <a:effectLst/>
                <a:latin typeface="Times New Roman"/>
                <a:ea typeface="Times New Roman"/>
                <a:cs typeface="Simplified Arabic"/>
              </a:rPr>
              <a:t>: </a:t>
            </a:r>
            <a:r>
              <a:rPr lang="ar-EG" sz="2800" b="1" u="sng" dirty="0">
                <a:effectLst/>
                <a:latin typeface="Times New Roman"/>
                <a:ea typeface="Times New Roman"/>
                <a:cs typeface="Simplified Arabic"/>
              </a:rPr>
              <a:t>حقب ما قبل الكمبري </a:t>
            </a:r>
            <a:r>
              <a:rPr lang="en-US" sz="2800" b="1" u="sng" dirty="0">
                <a:effectLst/>
                <a:latin typeface="Times New Roman"/>
                <a:ea typeface="Times New Roman"/>
                <a:cs typeface="Simplified Arabic"/>
              </a:rPr>
              <a:t>:</a:t>
            </a:r>
            <a:endParaRPr lang="en-US" sz="2800" b="1" dirty="0">
              <a:effectLst/>
              <a:latin typeface="Times New Roman"/>
              <a:ea typeface="Times New Roman"/>
            </a:endParaRPr>
          </a:p>
          <a:p>
            <a:pPr algn="just" rtl="1"/>
            <a:r>
              <a:rPr lang="en-US" sz="2800" b="1" dirty="0">
                <a:effectLst/>
                <a:latin typeface="Times New Roman"/>
                <a:ea typeface="Times New Roman"/>
                <a:cs typeface="Simplified Arabic"/>
              </a:rPr>
              <a:t>       </a:t>
            </a:r>
            <a:endParaRPr lang="en-US" sz="2800" b="1" dirty="0">
              <a:effectLst/>
              <a:latin typeface="Times New Roman"/>
              <a:ea typeface="Times New Roman"/>
            </a:endParaRPr>
          </a:p>
          <a:p>
            <a:pPr algn="just" rtl="1">
              <a:spcAft>
                <a:spcPts val="0"/>
              </a:spcAft>
              <a:tabLst>
                <a:tab pos="1105535" algn="l"/>
                <a:tab pos="1139190" algn="l"/>
              </a:tabLst>
            </a:pPr>
            <a:r>
              <a:rPr lang="en-US" sz="2800" b="1" dirty="0">
                <a:effectLst/>
                <a:latin typeface="Times New Roman"/>
                <a:ea typeface="Times New Roman"/>
                <a:cs typeface="Simplified Arabic"/>
              </a:rPr>
              <a:t>      </a:t>
            </a:r>
            <a:r>
              <a:rPr lang="ar-EG" sz="2800" b="1" dirty="0">
                <a:effectLst/>
                <a:latin typeface="Times New Roman"/>
                <a:ea typeface="Times New Roman"/>
                <a:cs typeface="Simplified Arabic"/>
              </a:rPr>
              <a:t>بالرغم من أن بعض العلماء يرجع بداية الحياة </a:t>
            </a:r>
            <a:br>
              <a:rPr lang="ar-EG" sz="2800" b="1" dirty="0">
                <a:effectLst/>
                <a:latin typeface="Times New Roman"/>
                <a:ea typeface="Times New Roman"/>
                <a:cs typeface="Simplified Arabic"/>
              </a:rPr>
            </a:br>
            <a:r>
              <a:rPr lang="ar-EG" sz="2800" b="1" dirty="0">
                <a:effectLst/>
                <a:latin typeface="Times New Roman"/>
                <a:ea typeface="Times New Roman"/>
                <a:cs typeface="Simplified Arabic"/>
              </a:rPr>
              <a:t>إلي 3800 مليون سنة ، والبعض الآخر يرجعها إلي 2700 مليون سنة ، إلا أن ما نعرفه من كائنات حية قد عاشت في حقب ما قبل الكمبري أي منذ حوالي</a:t>
            </a:r>
            <a:r>
              <a:rPr lang="en-US" sz="2800" b="1" dirty="0">
                <a:effectLst/>
                <a:latin typeface="Times New Roman"/>
                <a:ea typeface="Times New Roman"/>
                <a:cs typeface="Simplified Arabic"/>
              </a:rPr>
              <a:t>60 </a:t>
            </a:r>
            <a:r>
              <a:rPr lang="ar-EG" sz="2800" b="1" dirty="0">
                <a:effectLst/>
                <a:latin typeface="Times New Roman"/>
                <a:ea typeface="Times New Roman"/>
                <a:cs typeface="Simplified Arabic"/>
              </a:rPr>
              <a:t> مليون سنة قليل </a:t>
            </a:r>
            <a:br>
              <a:rPr lang="ar-EG" sz="2800" b="1" dirty="0">
                <a:effectLst/>
                <a:latin typeface="Times New Roman"/>
                <a:ea typeface="Times New Roman"/>
                <a:cs typeface="Simplified Arabic"/>
              </a:rPr>
            </a:br>
            <a:r>
              <a:rPr lang="ar-EG" sz="2800" b="1" dirty="0">
                <a:effectLst/>
                <a:latin typeface="Times New Roman"/>
                <a:ea typeface="Times New Roman"/>
                <a:cs typeface="Simplified Arabic"/>
              </a:rPr>
              <a:t>جداً ، ويرجع ذلك إلي أن حفريات هذه الكائنات الحية القديمة نادرة بسبب طبيعة الكائنات العضوية في فترة ما قبل الكمبري التي تتسم بطبيعتها الرخوة والهلامية بحيث لا تستطيع أن تترك بقايا ملموسة تكشف عن قصة تطورها بصورة </a:t>
            </a:r>
            <a:r>
              <a:rPr lang="ar-EG" sz="2800" b="1" dirty="0">
                <a:latin typeface="Times New Roman"/>
                <a:ea typeface="Times New Roman"/>
                <a:cs typeface="Simplified Arabic"/>
              </a:rPr>
              <a:t>واضحة </a:t>
            </a:r>
            <a:r>
              <a:rPr lang="en-US" sz="2800" b="1" dirty="0">
                <a:latin typeface="Times New Roman"/>
                <a:ea typeface="Times New Roman"/>
                <a:cs typeface="Simplified Arabic"/>
              </a:rPr>
              <a:t>.</a:t>
            </a:r>
          </a:p>
        </p:txBody>
      </p:sp>
    </p:spTree>
    <p:extLst>
      <p:ext uri="{BB962C8B-B14F-4D97-AF65-F5344CB8AC3E}">
        <p14:creationId xmlns:p14="http://schemas.microsoft.com/office/powerpoint/2010/main" val="9621683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213</TotalTime>
  <Words>392</Words>
  <Application>Microsoft Office PowerPoint</Application>
  <PresentationFormat>On-screen Show (4:3)</PresentationFormat>
  <Paragraphs>25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Calibri</vt:lpstr>
      <vt:lpstr>Constantia</vt:lpstr>
      <vt:lpstr>Simplified Arabic</vt:lpstr>
      <vt:lpstr>Times New Roman</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SOUQ</dc:creator>
  <cp:lastModifiedBy>SOUQ</cp:lastModifiedBy>
  <cp:revision>8</cp:revision>
  <dcterms:created xsi:type="dcterms:W3CDTF">2020-11-01T08:35:15Z</dcterms:created>
  <dcterms:modified xsi:type="dcterms:W3CDTF">2021-01-06T05:59:04Z</dcterms:modified>
</cp:coreProperties>
</file>