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6D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31" autoAdjust="0"/>
  </p:normalViewPr>
  <p:slideViewPr>
    <p:cSldViewPr>
      <p:cViewPr varScale="1">
        <p:scale>
          <a:sx n="82" d="100"/>
          <a:sy n="82"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994CCD1-9516-4871-94FA-0899C07BAF00}" type="datetimeFigureOut">
              <a:rPr lang="en-US" smtClean="0"/>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30A198-197F-49F8-A450-8BC2FF68A8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94CCD1-9516-4871-94FA-0899C07BAF00}"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94CCD1-9516-4871-94FA-0899C07BAF00}"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94CCD1-9516-4871-94FA-0899C07BAF00}"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994CCD1-9516-4871-94FA-0899C07BAF00}"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A198-197F-49F8-A450-8BC2FF68A8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94CCD1-9516-4871-94FA-0899C07BAF00}"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994CCD1-9516-4871-94FA-0899C07BAF00}"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994CCD1-9516-4871-94FA-0899C07BAF00}"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4CCD1-9516-4871-94FA-0899C07BAF00}"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94CCD1-9516-4871-94FA-0899C07BAF00}"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0A198-197F-49F8-A450-8BC2FF68A8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994CCD1-9516-4871-94FA-0899C07BAF00}"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30A198-197F-49F8-A450-8BC2FF68A84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94CCD1-9516-4871-94FA-0899C07BAF00}" type="datetimeFigureOut">
              <a:rPr lang="en-US" smtClean="0"/>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30A198-197F-49F8-A450-8BC2FF68A84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27384"/>
            <a:ext cx="9180512" cy="6885384"/>
          </a:xfrm>
          <a:prstGeom prst="rect">
            <a:avLst/>
          </a:prstGeom>
        </p:spPr>
      </p:pic>
      <p:sp>
        <p:nvSpPr>
          <p:cNvPr id="5" name="TextBox 4"/>
          <p:cNvSpPr txBox="1"/>
          <p:nvPr/>
        </p:nvSpPr>
        <p:spPr>
          <a:xfrm>
            <a:off x="971600" y="2890679"/>
            <a:ext cx="7128792" cy="25545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جغرافيا حيوية (أ)</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المحاضرة ال</a:t>
            </a:r>
            <a:r>
              <a:rPr lang="ar-EG" sz="4000" b="1" kern="0" dirty="0">
                <a:solidFill>
                  <a:srgbClr val="FF0000"/>
                </a:solidFill>
              </a:rPr>
              <a:t>رابعة</a:t>
            </a:r>
            <a:endParaRPr kumimoji="0" lang="ar-EG" sz="4000" b="1" i="0" u="none" strike="noStrike" kern="0" cap="none" spc="0" normalizeH="0" baseline="0" noProof="0" dirty="0">
              <a:ln>
                <a:noFill/>
              </a:ln>
              <a:solidFill>
                <a:srgbClr val="FF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الفرقة الثانية – قسم الجغرافيا</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إعداد/ أ.م.د. هبه صابر</a:t>
            </a:r>
          </a:p>
        </p:txBody>
      </p:sp>
    </p:spTree>
    <p:extLst>
      <p:ext uri="{BB962C8B-B14F-4D97-AF65-F5344CB8AC3E}">
        <p14:creationId xmlns:p14="http://schemas.microsoft.com/office/powerpoint/2010/main" val="176939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331955" y="548680"/>
            <a:ext cx="8493386" cy="1800200"/>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a:ln w="25400" cap="flat" cmpd="sng" algn="ctr">
            <a:solidFill>
              <a:sysClr val="window" lastClr="FFFFFF">
                <a:hueOff val="0"/>
                <a:satOff val="0"/>
                <a:lumOff val="0"/>
                <a:alphaOff val="0"/>
              </a:sysClr>
            </a:solidFill>
            <a:prstDash val="solid"/>
          </a:ln>
          <a:effectLst/>
        </p:spPr>
        <p:txBody>
          <a:bodyPr spcFirstLastPara="0" vert="horz" wrap="square" lIns="297296" tIns="297296" rIns="297296" bIns="297296" numCol="1" spcCol="127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8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المحاضرة الرابعة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8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أسس</a:t>
            </a:r>
            <a:r>
              <a:rPr kumimoji="0" lang="ar-EG" sz="4800" b="0" i="0" u="none" strike="noStrike" kern="0" cap="none" spc="0" normalizeH="0" noProof="0" dirty="0">
                <a:ln>
                  <a:noFill/>
                </a:ln>
                <a:solidFill>
                  <a:sysClr val="window" lastClr="FFFFFF"/>
                </a:solidFill>
                <a:effectLst/>
                <a:uLnTx/>
                <a:uFillTx/>
                <a:latin typeface="Times New Roman"/>
                <a:ea typeface="Times New Roman"/>
                <a:cs typeface="Simplified Arabic"/>
              </a:rPr>
              <a:t> ومفاهيم بيئية</a:t>
            </a:r>
            <a:r>
              <a:rPr kumimoji="0" lang="ar-EG" sz="4000" b="0" i="0" u="none" strike="noStrike" kern="0" cap="none" spc="0" normalizeH="0" baseline="0" noProof="0" dirty="0">
                <a:ln>
                  <a:noFill/>
                </a:ln>
                <a:solidFill>
                  <a:srgbClr val="FF0000"/>
                </a:solidFill>
                <a:effectLst/>
                <a:uLnTx/>
                <a:uFillTx/>
                <a:latin typeface="Times New Roman"/>
                <a:ea typeface="Times New Roman"/>
                <a:cs typeface="Simplified Arabic"/>
              </a:rPr>
              <a:t> </a:t>
            </a:r>
          </a:p>
        </p:txBody>
      </p:sp>
      <p:sp>
        <p:nvSpPr>
          <p:cNvPr id="3" name="Freeform 2"/>
          <p:cNvSpPr/>
          <p:nvPr/>
        </p:nvSpPr>
        <p:spPr>
          <a:xfrm>
            <a:off x="3563888" y="2492896"/>
            <a:ext cx="4964994" cy="864096"/>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a:ln w="25400" cap="flat" cmpd="sng" algn="ctr">
            <a:solidFill>
              <a:sysClr val="window" lastClr="FFFFFF">
                <a:hueOff val="0"/>
                <a:satOff val="0"/>
                <a:lumOff val="0"/>
                <a:alphaOff val="0"/>
              </a:sysClr>
            </a:solidFill>
            <a:prstDash val="solid"/>
          </a:ln>
          <a:effectLst/>
        </p:spPr>
        <p:txBody>
          <a:bodyPr spcFirstLastPara="0" vert="horz" wrap="square" lIns="297296" tIns="297296" rIns="297296" bIns="297296" numCol="1" spcCol="1270" anchor="ctr" anchorCtr="0">
            <a:noAutofit/>
          </a:bodyPr>
          <a:lstStyle/>
          <a:p>
            <a:pPr lvl="0" algn="r">
              <a:defRPr/>
            </a:pPr>
            <a:r>
              <a:rPr lang="en-US" sz="4000" dirty="0">
                <a:solidFill>
                  <a:schemeClr val="bg1"/>
                </a:solidFill>
                <a:latin typeface="Times New Roman"/>
                <a:ea typeface="Times New Roman"/>
                <a:cs typeface="Simplified Arabic"/>
              </a:rPr>
              <a:t>ecology</a:t>
            </a:r>
            <a:r>
              <a:rPr kumimoji="0" lang="ar-EG" sz="40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مفهوم علم البيئة </a:t>
            </a:r>
          </a:p>
        </p:txBody>
      </p:sp>
      <p:sp>
        <p:nvSpPr>
          <p:cNvPr id="5" name="Rectangle 4"/>
          <p:cNvSpPr/>
          <p:nvPr/>
        </p:nvSpPr>
        <p:spPr>
          <a:xfrm>
            <a:off x="606691" y="3501008"/>
            <a:ext cx="8141773" cy="2862322"/>
          </a:xfrm>
          <a:prstGeom prst="rect">
            <a:avLst/>
          </a:prstGeom>
          <a:solidFill>
            <a:srgbClr val="FFC000">
              <a:alpha val="31000"/>
            </a:srgbClr>
          </a:solidFill>
        </p:spPr>
        <p:txBody>
          <a:bodyPr wrap="square">
            <a:spAutoFit/>
          </a:bodyPr>
          <a:lstStyle/>
          <a:p>
            <a:pPr algn="justLow" rtl="1">
              <a:spcAft>
                <a:spcPts val="0"/>
              </a:spcAft>
              <a:tabLst>
                <a:tab pos="1105535" algn="l"/>
                <a:tab pos="1139190" algn="l"/>
              </a:tabLst>
            </a:pPr>
            <a:r>
              <a:rPr lang="en-US" dirty="0">
                <a:effectLst/>
                <a:latin typeface="Times New Roman"/>
                <a:ea typeface="Times New Roman"/>
                <a:cs typeface="Simplified Arabic"/>
              </a:rPr>
              <a:t> </a:t>
            </a:r>
            <a:r>
              <a:rPr lang="ar-EG" sz="2400" b="1" dirty="0">
                <a:effectLst/>
                <a:latin typeface="Times New Roman"/>
                <a:ea typeface="Times New Roman"/>
                <a:cs typeface="Simplified Arabic"/>
              </a:rPr>
              <a:t>مصطلح الايكولوجيا مشتق من مقطعين يونانيين هما</a:t>
            </a:r>
            <a:r>
              <a:rPr lang="ar-EG" sz="2400" b="1" dirty="0">
                <a:effectLst/>
                <a:ea typeface="Times New Roman"/>
                <a:cs typeface="Times New Roman"/>
              </a:rPr>
              <a:t> </a:t>
            </a:r>
            <a:r>
              <a:rPr lang="en-US" sz="2400" b="1" dirty="0" err="1">
                <a:effectLst/>
                <a:latin typeface="Times New Roman"/>
                <a:ea typeface="Times New Roman"/>
                <a:cs typeface="Simplified Arabic"/>
              </a:rPr>
              <a:t>oikos</a:t>
            </a:r>
            <a:r>
              <a:rPr lang="en-US" sz="2400" b="1" dirty="0">
                <a:effectLst/>
                <a:latin typeface="Simplified Arabic"/>
                <a:ea typeface="Times New Roman"/>
              </a:rPr>
              <a:t> </a:t>
            </a:r>
            <a:r>
              <a:rPr lang="ar-EG" sz="2400" b="1" dirty="0">
                <a:effectLst/>
                <a:latin typeface="Simplified Arabic"/>
                <a:ea typeface="Times New Roman"/>
              </a:rPr>
              <a:t> وتعني بيت أو موطن و </a:t>
            </a:r>
            <a:r>
              <a:rPr lang="en-US" sz="2400" b="1" dirty="0">
                <a:effectLst/>
                <a:latin typeface="Times New Roman"/>
                <a:ea typeface="Times New Roman"/>
                <a:cs typeface="Simplified Arabic"/>
              </a:rPr>
              <a:t>logy</a:t>
            </a:r>
            <a:r>
              <a:rPr lang="ar-EG" sz="2400" b="1" dirty="0">
                <a:effectLst/>
                <a:latin typeface="Times New Roman"/>
                <a:ea typeface="Times New Roman"/>
                <a:cs typeface="Simplified Arabic"/>
              </a:rPr>
              <a:t>  </a:t>
            </a:r>
            <a:r>
              <a:rPr lang="ar-EG" sz="2400" b="1" dirty="0">
                <a:effectLst/>
                <a:latin typeface="Simplified Arabic"/>
                <a:ea typeface="Times New Roman"/>
              </a:rPr>
              <a:t>وتعني دراسة أو علم.</a:t>
            </a: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ومعني ذلك أن مصطلح الايكولوجيا يعني البيئة بما تشمله من نبات وحيوان وكائنات عضوية دقيقة وكذلك الإنسان</a:t>
            </a:r>
            <a:r>
              <a:rPr lang="ar-EG" sz="2400" dirty="0">
                <a:effectLst/>
                <a:latin typeface="Times New Roman"/>
                <a:ea typeface="Times New Roman"/>
                <a:cs typeface="Simplified Arabic"/>
              </a:rPr>
              <a:t> و</a:t>
            </a:r>
            <a:r>
              <a:rPr lang="ar-EG" sz="2400" b="1" dirty="0">
                <a:effectLst/>
                <a:latin typeface="Times New Roman"/>
                <a:ea typeface="Times New Roman"/>
                <a:cs typeface="Simplified Arabic"/>
              </a:rPr>
              <a:t>التربة</a:t>
            </a:r>
            <a:r>
              <a:rPr lang="ar-EG" sz="2400" dirty="0">
                <a:effectLst/>
                <a:latin typeface="Times New Roman"/>
                <a:ea typeface="Times New Roman"/>
                <a:cs typeface="Simplified Arabic"/>
              </a:rPr>
              <a:t> و</a:t>
            </a:r>
            <a:r>
              <a:rPr lang="ar-EG" sz="2400" b="1" dirty="0">
                <a:effectLst/>
                <a:latin typeface="Times New Roman"/>
                <a:ea typeface="Times New Roman"/>
                <a:cs typeface="Simplified Arabic"/>
              </a:rPr>
              <a:t>الماء والغازات والأشعة الكونية، وقد تكون هذه العلاقات علاقات صداقة وانسجام أو علاقات تعارض واختلاف ، كما يهتم هذا العلم بدراسة القوانين المتحكمة في هذه العلاقات وتوازنها وتفاعلها </a:t>
            </a:r>
            <a:r>
              <a:rPr lang="en-US" sz="2400" b="1" dirty="0">
                <a:effectLst/>
                <a:latin typeface="Times New Roman"/>
                <a:ea typeface="Times New Roman"/>
                <a:cs typeface="Simplified Arabic"/>
              </a:rPr>
              <a:t>. </a:t>
            </a:r>
            <a:endParaRPr lang="en-US" sz="2400" b="1" dirty="0">
              <a:effectLst/>
              <a:latin typeface="Times New Roman"/>
              <a:ea typeface="Times New Roman"/>
            </a:endParaRPr>
          </a:p>
          <a:p>
            <a:pPr algn="just" rtl="1">
              <a:lnSpc>
                <a:spcPct val="150000"/>
              </a:lnSpc>
            </a:pPr>
            <a:endParaRPr lang="en-US" sz="2400" b="1" dirty="0"/>
          </a:p>
        </p:txBody>
      </p:sp>
    </p:spTree>
    <p:extLst>
      <p:ext uri="{BB962C8B-B14F-4D97-AF65-F5344CB8AC3E}">
        <p14:creationId xmlns:p14="http://schemas.microsoft.com/office/powerpoint/2010/main" val="46251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3491880" y="764704"/>
            <a:ext cx="5031074" cy="864096"/>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a:ln w="25400" cap="flat" cmpd="sng" algn="ctr">
            <a:solidFill>
              <a:sysClr val="window" lastClr="FFFFFF">
                <a:hueOff val="0"/>
                <a:satOff val="0"/>
                <a:lumOff val="0"/>
                <a:alphaOff val="0"/>
              </a:sysClr>
            </a:solidFill>
            <a:prstDash val="solid"/>
          </a:ln>
          <a:effectLst/>
        </p:spPr>
        <p:txBody>
          <a:bodyPr spcFirstLastPara="0" vert="horz" wrap="square" lIns="297296" tIns="297296" rIns="297296" bIns="297296" numCol="1" spcCol="1270" anchor="ctr" anchorCtr="0">
            <a:noAutofit/>
          </a:bodyPr>
          <a:lstStyle/>
          <a:p>
            <a:pPr lvl="0" algn="just" rtl="1">
              <a:defRPr/>
            </a:pPr>
            <a:r>
              <a:rPr kumimoji="0" lang="ar-EG" sz="40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 </a:t>
            </a:r>
            <a:r>
              <a:rPr kumimoji="0" lang="ar-EG" sz="28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النظام البيئي </a:t>
            </a:r>
            <a:r>
              <a:rPr lang="en-US" sz="2800" kern="0" noProof="0" dirty="0">
                <a:solidFill>
                  <a:sysClr val="window" lastClr="FFFFFF"/>
                </a:solidFill>
                <a:latin typeface="Times New Roman"/>
                <a:ea typeface="Times New Roman"/>
                <a:cs typeface="Simplified Arabic"/>
              </a:rPr>
              <a:t>Ecosystem</a:t>
            </a:r>
            <a:r>
              <a:rPr kumimoji="0" lang="ar-EG" sz="2800" b="0" i="0" u="none" strike="noStrike" kern="0" cap="none" spc="0" normalizeH="0" baseline="0" noProof="0" dirty="0">
                <a:ln>
                  <a:noFill/>
                </a:ln>
                <a:solidFill>
                  <a:sysClr val="window" lastClr="FFFFFF"/>
                </a:solidFill>
                <a:effectLst/>
                <a:uLnTx/>
                <a:uFillTx/>
                <a:latin typeface="Times New Roman"/>
                <a:ea typeface="Times New Roman"/>
                <a:cs typeface="Simplified Arabic"/>
              </a:rPr>
              <a:t> </a:t>
            </a:r>
          </a:p>
        </p:txBody>
      </p:sp>
      <p:sp>
        <p:nvSpPr>
          <p:cNvPr id="4" name="Rectangle 3"/>
          <p:cNvSpPr/>
          <p:nvPr/>
        </p:nvSpPr>
        <p:spPr>
          <a:xfrm>
            <a:off x="467544" y="1844825"/>
            <a:ext cx="8136904" cy="3970318"/>
          </a:xfrm>
          <a:prstGeom prst="rect">
            <a:avLst/>
          </a:prstGeom>
          <a:solidFill>
            <a:srgbClr val="FFFF66">
              <a:alpha val="38824"/>
            </a:srgbClr>
          </a:solidFill>
        </p:spPr>
        <p:txBody>
          <a:bodyPr wrap="square">
            <a:spAutoFit/>
          </a:bodyPr>
          <a:lstStyle/>
          <a:p>
            <a:pPr algn="just" rtl="1">
              <a:lnSpc>
                <a:spcPct val="150000"/>
              </a:lnSpc>
            </a:pP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يتألف مصطلح النظام البيئي </a:t>
            </a:r>
            <a:r>
              <a:rPr lang="en-US" sz="2400" b="1" dirty="0">
                <a:effectLst/>
                <a:latin typeface="Times New Roman"/>
                <a:ea typeface="Times New Roman"/>
                <a:cs typeface="Simplified Arabic"/>
              </a:rPr>
              <a:t>Ecosystem  </a:t>
            </a:r>
            <a:r>
              <a:rPr lang="en-US" sz="2400" b="1" dirty="0">
                <a:effectLst/>
                <a:latin typeface="Simplified Arabic"/>
                <a:ea typeface="Times New Roman"/>
              </a:rPr>
              <a:t> </a:t>
            </a:r>
            <a:r>
              <a:rPr lang="ar-EG" sz="2400" b="1" dirty="0">
                <a:effectLst/>
                <a:latin typeface="Simplified Arabic"/>
                <a:ea typeface="Times New Roman"/>
              </a:rPr>
              <a:t>من مقطعين هما </a:t>
            </a:r>
            <a:r>
              <a:rPr lang="en-US" sz="2400" b="1" dirty="0">
                <a:effectLst/>
                <a:latin typeface="Times New Roman"/>
                <a:ea typeface="Times New Roman"/>
                <a:cs typeface="Simplified Arabic"/>
              </a:rPr>
              <a:t>eco </a:t>
            </a:r>
            <a:r>
              <a:rPr lang="ar-EG" sz="2400" b="1" dirty="0">
                <a:effectLst/>
                <a:latin typeface="Times New Roman"/>
                <a:ea typeface="Times New Roman"/>
                <a:cs typeface="Simplified Arabic"/>
              </a:rPr>
              <a:t>وهو مقطع مشتق من الكلمة اليونانية </a:t>
            </a:r>
            <a:r>
              <a:rPr lang="en-US" sz="2400" b="1" dirty="0" err="1">
                <a:effectLst/>
                <a:latin typeface="Times New Roman"/>
                <a:ea typeface="Times New Roman"/>
                <a:cs typeface="Simplified Arabic"/>
              </a:rPr>
              <a:t>Oikos</a:t>
            </a:r>
            <a:r>
              <a:rPr lang="en-US" sz="2400" b="1" dirty="0">
                <a:effectLst/>
                <a:latin typeface="Times New Roman"/>
                <a:ea typeface="Times New Roman"/>
                <a:cs typeface="Simplified Arabic"/>
              </a:rPr>
              <a:t> </a:t>
            </a:r>
            <a:r>
              <a:rPr lang="en-US" sz="2400" b="1" dirty="0">
                <a:effectLst/>
                <a:latin typeface="Simplified Arabic"/>
                <a:ea typeface="Times New Roman"/>
              </a:rPr>
              <a:t> </a:t>
            </a:r>
            <a:r>
              <a:rPr lang="ar-EG" sz="2400" b="1" dirty="0">
                <a:effectLst/>
                <a:latin typeface="Simplified Arabic"/>
                <a:ea typeface="Times New Roman"/>
              </a:rPr>
              <a:t>بمعنى الوسط أو المكان ، وال </a:t>
            </a:r>
            <a:r>
              <a:rPr lang="en-US" sz="2400" b="1" dirty="0">
                <a:effectLst/>
                <a:latin typeface="Times New Roman"/>
                <a:ea typeface="Times New Roman"/>
                <a:cs typeface="Simplified Arabic"/>
              </a:rPr>
              <a:t>system  </a:t>
            </a:r>
            <a:r>
              <a:rPr lang="en-US" sz="2400" b="1" dirty="0">
                <a:effectLst/>
                <a:latin typeface="Simplified Arabic"/>
                <a:ea typeface="Times New Roman"/>
              </a:rPr>
              <a:t> </a:t>
            </a:r>
            <a:r>
              <a:rPr lang="ar-EG" sz="2400" b="1" dirty="0">
                <a:effectLst/>
                <a:latin typeface="Simplified Arabic"/>
                <a:ea typeface="Times New Roman"/>
              </a:rPr>
              <a:t>بمعني النظام ، ومعنى ذلك أن الترجمة الحرفية للمصطلح هو نظام بيئة المكان أو النظام البيئي </a:t>
            </a: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وبهذا يمكن تعريف النظام البيئي بأنه مجموعة عناصر حية وغير حية متوازنة ومتوازية ومتفاعلة ومكملة لبعضها البعض من حيث الإنتاج والاستهلاك حتى يبقى النظام البيئي متوازناً وإذا حدث العكس سوف يعرض النظام البيئي إلي التدهور  ويفقد قدرته على صنع الحياة أو تدهور البيئة </a:t>
            </a:r>
            <a:r>
              <a:rPr lang="en-US" sz="2400" b="1" dirty="0">
                <a:effectLst/>
                <a:latin typeface="Times New Roman"/>
                <a:ea typeface="Times New Roman"/>
                <a:cs typeface="Simplified Arabic"/>
              </a:rPr>
              <a:t>.</a:t>
            </a:r>
            <a:endParaRPr lang="en-US" sz="2400" b="1" dirty="0"/>
          </a:p>
        </p:txBody>
      </p:sp>
    </p:spTree>
    <p:extLst>
      <p:ext uri="{BB962C8B-B14F-4D97-AF65-F5344CB8AC3E}">
        <p14:creationId xmlns:p14="http://schemas.microsoft.com/office/powerpoint/2010/main" val="330077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5912544" y="548680"/>
            <a:ext cx="2843808" cy="864096"/>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a:ln w="25400" cap="flat" cmpd="sng" algn="ctr">
            <a:solidFill>
              <a:sysClr val="window" lastClr="FFFFFF">
                <a:hueOff val="0"/>
                <a:satOff val="0"/>
                <a:lumOff val="0"/>
                <a:alphaOff val="0"/>
              </a:sysClr>
            </a:solidFill>
            <a:prstDash val="solid"/>
          </a:ln>
          <a:effectLst/>
        </p:spPr>
        <p:txBody>
          <a:bodyPr spcFirstLastPara="0" vert="horz" wrap="square" lIns="297296" tIns="297296" rIns="297296" bIns="297296" numCol="1" spcCol="1270" anchor="ctr" anchorCtr="0">
            <a:noAutofit/>
          </a:bodyPr>
          <a:lstStyle/>
          <a:p>
            <a:pPr lvl="0" algn="ctr">
              <a:defRPr/>
            </a:pPr>
            <a:r>
              <a:rPr lang="ar-EG" sz="2400" b="1" kern="0" dirty="0">
                <a:solidFill>
                  <a:sysClr val="window" lastClr="FFFFFF"/>
                </a:solidFill>
                <a:latin typeface="Times New Roman"/>
                <a:ea typeface="Times New Roman"/>
                <a:cs typeface="Simplified Arabic"/>
              </a:rPr>
              <a:t>الغلاف الحيوي</a:t>
            </a:r>
            <a:endParaRPr kumimoji="0" lang="ar-EG" sz="2400" b="1" i="0" u="none" strike="noStrike" kern="0" cap="none" spc="0" normalizeH="0" baseline="0" noProof="0" dirty="0">
              <a:ln>
                <a:noFill/>
              </a:ln>
              <a:solidFill>
                <a:sysClr val="window" lastClr="FFFFFF"/>
              </a:solidFill>
              <a:effectLst/>
              <a:uLnTx/>
              <a:uFillTx/>
              <a:latin typeface="Times New Roman"/>
              <a:ea typeface="Times New Roman"/>
              <a:cs typeface="Simplified Arabic"/>
            </a:endParaRPr>
          </a:p>
        </p:txBody>
      </p:sp>
      <p:sp>
        <p:nvSpPr>
          <p:cNvPr id="4" name="TextBox 3"/>
          <p:cNvSpPr txBox="1"/>
          <p:nvPr/>
        </p:nvSpPr>
        <p:spPr>
          <a:xfrm>
            <a:off x="683568" y="1556792"/>
            <a:ext cx="7776864" cy="4801314"/>
          </a:xfrm>
          <a:prstGeom prst="rect">
            <a:avLst/>
          </a:prstGeom>
          <a:noFill/>
        </p:spPr>
        <p:txBody>
          <a:bodyPr wrap="square" rtlCol="0">
            <a:spAutoFit/>
          </a:bodyPr>
          <a:lstStyle/>
          <a:p>
            <a:pPr algn="justLow" rtl="1">
              <a:lnSpc>
                <a:spcPct val="150000"/>
              </a:lnSpc>
              <a:spcAft>
                <a:spcPts val="0"/>
              </a:spcAft>
              <a:tabLst>
                <a:tab pos="1105535" algn="l"/>
                <a:tab pos="1139190" algn="l"/>
              </a:tabLst>
            </a:pPr>
            <a:r>
              <a:rPr lang="ar-EG" sz="2400" b="1" dirty="0">
                <a:effectLst/>
                <a:latin typeface="Times New Roman"/>
                <a:ea typeface="Times New Roman"/>
                <a:cs typeface="Simplified Arabic"/>
              </a:rPr>
              <a:t>ويعرف الغلاف الحيوي بأنه عبارة عن المادة الحية علي سطح الأرض يابسة ومائه والغلاف الجوي المتاخم له والذي توجد فيه الحياة العضوية </a:t>
            </a: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ويضم الغلاف الحيوي كل صور الحياة التي ترتبط بدورها بعمليتين أساسيتين للحياة هما </a:t>
            </a:r>
            <a:r>
              <a:rPr lang="en-US" sz="2400" b="1" dirty="0">
                <a:effectLst/>
                <a:latin typeface="Times New Roman"/>
                <a:ea typeface="Times New Roman"/>
                <a:cs typeface="Simplified Arabic"/>
              </a:rPr>
              <a:t>: </a:t>
            </a:r>
            <a:r>
              <a:rPr lang="en-US" sz="2400" b="1" dirty="0">
                <a:effectLst/>
                <a:latin typeface="Simplified Arabic"/>
                <a:ea typeface="Times New Roman"/>
              </a:rPr>
              <a:t> </a:t>
            </a:r>
            <a:r>
              <a:rPr lang="ar-EG" sz="2400" b="1" dirty="0">
                <a:effectLst/>
                <a:latin typeface="Simplified Arabic"/>
                <a:ea typeface="Times New Roman"/>
              </a:rPr>
              <a:t>التمثيل الضوئي والتنفس</a:t>
            </a:r>
            <a:r>
              <a:rPr lang="ar-EG" sz="2400" b="1" dirty="0">
                <a:effectLst/>
                <a:latin typeface="Times New Roman"/>
                <a:ea typeface="Times New Roman"/>
                <a:cs typeface="Simplified Arabic"/>
              </a:rPr>
              <a:t>هو أحد الأغلفة الأربعة التي تشكل بيئة كوكب الأرض، ويشغل الغلاف الحيوي نطاقاً رأسياً يمتد من نحو </a:t>
            </a:r>
            <a:r>
              <a:rPr lang="en-US" sz="2400" b="1" dirty="0">
                <a:effectLst/>
                <a:latin typeface="Times New Roman"/>
                <a:ea typeface="Times New Roman"/>
                <a:cs typeface="Simplified Arabic"/>
              </a:rPr>
              <a:t>7000 </a:t>
            </a:r>
            <a:r>
              <a:rPr lang="ar-EG" sz="2400" b="1" dirty="0">
                <a:effectLst/>
                <a:latin typeface="Times New Roman"/>
                <a:ea typeface="Times New Roman"/>
                <a:cs typeface="Simplified Arabic"/>
              </a:rPr>
              <a:t>متر فوق مستوى سطح البحر حتى نحو </a:t>
            </a:r>
            <a:r>
              <a:rPr lang="en-US" sz="2400" b="1" dirty="0">
                <a:effectLst/>
                <a:latin typeface="Times New Roman"/>
                <a:ea typeface="Times New Roman"/>
                <a:cs typeface="Simplified Arabic"/>
              </a:rPr>
              <a:t>6000 </a:t>
            </a:r>
            <a:r>
              <a:rPr lang="en-US" sz="2400" b="1" dirty="0">
                <a:effectLst/>
                <a:latin typeface="Simplified Arabic"/>
                <a:ea typeface="Times New Roman"/>
              </a:rPr>
              <a:t> </a:t>
            </a:r>
            <a:r>
              <a:rPr lang="ar-EG" sz="2400" b="1" dirty="0">
                <a:effectLst/>
                <a:latin typeface="Simplified Arabic"/>
                <a:ea typeface="Times New Roman"/>
              </a:rPr>
              <a:t>متر تحت مستوى سطح البحر ، ويعد الإنسان الكائن الطبيعي الرئيسي الذي يستفيد بأكثر قدر ممكن من مكونات هذا مقارنة بالأحياء الأخرى </a:t>
            </a:r>
            <a:r>
              <a:rPr lang="en-US" sz="2400" b="1" dirty="0">
                <a:effectLst/>
                <a:latin typeface="Times New Roman"/>
                <a:ea typeface="Times New Roman"/>
                <a:cs typeface="Simplified Arabic"/>
              </a:rPr>
              <a:t>. </a:t>
            </a:r>
            <a:endParaRPr lang="en-US" sz="2400" b="1" dirty="0">
              <a:effectLst/>
              <a:latin typeface="Times New Roman"/>
              <a:ea typeface="Times New Roman"/>
            </a:endParaRPr>
          </a:p>
          <a:p>
            <a:pPr algn="just" rtl="1"/>
            <a:endParaRPr lang="en-US" dirty="0"/>
          </a:p>
        </p:txBody>
      </p:sp>
    </p:spTree>
    <p:extLst>
      <p:ext uri="{BB962C8B-B14F-4D97-AF65-F5344CB8AC3E}">
        <p14:creationId xmlns:p14="http://schemas.microsoft.com/office/powerpoint/2010/main" val="767234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5508104" y="1268760"/>
            <a:ext cx="2843808" cy="864096"/>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a:ln w="25400" cap="flat" cmpd="sng" algn="ctr">
            <a:solidFill>
              <a:sysClr val="window" lastClr="FFFFFF">
                <a:hueOff val="0"/>
                <a:satOff val="0"/>
                <a:lumOff val="0"/>
                <a:alphaOff val="0"/>
              </a:sysClr>
            </a:solidFill>
            <a:prstDash val="solid"/>
          </a:ln>
          <a:effectLst/>
        </p:spPr>
        <p:txBody>
          <a:bodyPr spcFirstLastPara="0" vert="horz" wrap="square" lIns="297296" tIns="297296" rIns="297296" bIns="297296" numCol="1" spcCol="1270" anchor="ctr" anchorCtr="0">
            <a:noAutofit/>
          </a:bodyPr>
          <a:lstStyle/>
          <a:p>
            <a:pPr lvl="0" algn="ctr">
              <a:defRPr/>
            </a:pPr>
            <a:r>
              <a:rPr lang="ar-EG" sz="2400" b="1" kern="0" dirty="0">
                <a:solidFill>
                  <a:sysClr val="window" lastClr="FFFFFF"/>
                </a:solidFill>
                <a:latin typeface="Times New Roman"/>
                <a:ea typeface="Times New Roman"/>
                <a:cs typeface="Simplified Arabic"/>
              </a:rPr>
              <a:t>الكائنات الحية</a:t>
            </a:r>
            <a:endParaRPr kumimoji="0" lang="ar-EG" sz="2400" b="1" i="0" u="none" strike="noStrike" kern="0" cap="none" spc="0" normalizeH="0" baseline="0" noProof="0" dirty="0">
              <a:ln>
                <a:noFill/>
              </a:ln>
              <a:solidFill>
                <a:sysClr val="window" lastClr="FFFFFF"/>
              </a:solidFill>
              <a:effectLst/>
              <a:uLnTx/>
              <a:uFillTx/>
              <a:latin typeface="Times New Roman"/>
              <a:ea typeface="Times New Roman"/>
              <a:cs typeface="Simplified Arabic"/>
            </a:endParaRPr>
          </a:p>
        </p:txBody>
      </p:sp>
      <p:sp>
        <p:nvSpPr>
          <p:cNvPr id="3" name="Rectangle 2"/>
          <p:cNvSpPr/>
          <p:nvPr/>
        </p:nvSpPr>
        <p:spPr>
          <a:xfrm>
            <a:off x="781224" y="2636912"/>
            <a:ext cx="7056784" cy="2248693"/>
          </a:xfrm>
          <a:prstGeom prst="rect">
            <a:avLst/>
          </a:prstGeom>
          <a:solidFill>
            <a:srgbClr val="FFF6D9"/>
          </a:solidFill>
        </p:spPr>
        <p:txBody>
          <a:bodyPr wrap="square">
            <a:spAutoFit/>
          </a:bodyPr>
          <a:lstStyle/>
          <a:p>
            <a:pPr algn="just" rtl="1">
              <a:lnSpc>
                <a:spcPct val="150000"/>
              </a:lnSpc>
            </a:pPr>
            <a:r>
              <a:rPr lang="en-US" dirty="0">
                <a:effectLst/>
                <a:latin typeface="Times New Roman"/>
                <a:ea typeface="Times New Roman"/>
                <a:cs typeface="Simplified Arabic"/>
              </a:rPr>
              <a:t> </a:t>
            </a:r>
            <a:r>
              <a:rPr lang="ar-EG" sz="2400" b="1" dirty="0">
                <a:effectLst/>
                <a:latin typeface="Times New Roman"/>
                <a:ea typeface="Times New Roman"/>
                <a:cs typeface="Simplified Arabic"/>
              </a:rPr>
              <a:t>هي تلك الكائنات التي تتميز بالنمو والتكاثر والتطور ، وتنقسم إلى ثلاث مجموعات رئيسية هي: النباتات ، والحيوانات ، والكائنات المجهرية البكتريا والفطريات والفيروسات </a:t>
            </a:r>
            <a:r>
              <a:rPr lang="en-US" sz="2400" b="1" dirty="0">
                <a:effectLst/>
                <a:latin typeface="Times New Roman"/>
                <a:ea typeface="Times New Roman"/>
                <a:cs typeface="Simplified Arabic"/>
              </a:rPr>
              <a:t>) </a:t>
            </a:r>
            <a:r>
              <a:rPr lang="ar-EG" sz="2400" b="1" dirty="0">
                <a:effectLst/>
                <a:latin typeface="Times New Roman"/>
                <a:ea typeface="Times New Roman"/>
                <a:cs typeface="Simplified Arabic"/>
              </a:rPr>
              <a:t>أما الإنسان فانه بيولوجيا يدخل ضمن مجموعة الحيوانات). </a:t>
            </a:r>
            <a:endParaRPr lang="en-US" dirty="0"/>
          </a:p>
        </p:txBody>
      </p:sp>
    </p:spTree>
    <p:extLst>
      <p:ext uri="{BB962C8B-B14F-4D97-AF65-F5344CB8AC3E}">
        <p14:creationId xmlns:p14="http://schemas.microsoft.com/office/powerpoint/2010/main" val="607465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317</Words>
  <Application>Microsoft Office PowerPoint</Application>
  <PresentationFormat>On-screen Show (4:3)</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Constantia</vt:lpstr>
      <vt:lpstr>Simplified Arabic</vt:lpstr>
      <vt:lpstr>Times New Roman</vt:lpstr>
      <vt:lpstr>Wingdings 2</vt:lpstr>
      <vt:lpstr>Flow</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SOUQ</dc:creator>
  <cp:lastModifiedBy>SOUQ</cp:lastModifiedBy>
  <cp:revision>17</cp:revision>
  <dcterms:created xsi:type="dcterms:W3CDTF">2020-10-22T12:38:50Z</dcterms:created>
  <dcterms:modified xsi:type="dcterms:W3CDTF">2021-01-06T05:55:23Z</dcterms:modified>
</cp:coreProperties>
</file>