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A7F26B9-65D3-4926-BF3C-3259D6C4BA27}" type="datetimeFigureOut">
              <a:rPr lang="en-US" smtClean="0"/>
              <a:t>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794D2A4-782D-49E3-A2B3-994E10FC755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7F26B9-65D3-4926-BF3C-3259D6C4BA27}"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4D2A4-782D-49E3-A2B3-994E10FC75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7F26B9-65D3-4926-BF3C-3259D6C4BA27}"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4D2A4-782D-49E3-A2B3-994E10FC75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7F26B9-65D3-4926-BF3C-3259D6C4BA27}"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4D2A4-782D-49E3-A2B3-994E10FC75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A7F26B9-65D3-4926-BF3C-3259D6C4BA27}"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4D2A4-782D-49E3-A2B3-994E10FC755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A7F26B9-65D3-4926-BF3C-3259D6C4BA27}"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4D2A4-782D-49E3-A2B3-994E10FC75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A7F26B9-65D3-4926-BF3C-3259D6C4BA27}"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4D2A4-782D-49E3-A2B3-994E10FC75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A7F26B9-65D3-4926-BF3C-3259D6C4BA27}"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4D2A4-782D-49E3-A2B3-994E10FC75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F26B9-65D3-4926-BF3C-3259D6C4BA27}"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4D2A4-782D-49E3-A2B3-994E10FC75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A7F26B9-65D3-4926-BF3C-3259D6C4BA27}"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4D2A4-782D-49E3-A2B3-994E10FC75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A7F26B9-65D3-4926-BF3C-3259D6C4BA27}"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794D2A4-782D-49E3-A2B3-994E10FC755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7F26B9-65D3-4926-BF3C-3259D6C4BA27}" type="datetimeFigureOut">
              <a:rPr lang="en-US" smtClean="0"/>
              <a:t>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94D2A4-782D-49E3-A2B3-994E10FC755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27384"/>
            <a:ext cx="9180512" cy="6885384"/>
          </a:xfrm>
          <a:prstGeom prst="rect">
            <a:avLst/>
          </a:prstGeom>
        </p:spPr>
      </p:pic>
      <p:sp>
        <p:nvSpPr>
          <p:cNvPr id="5" name="TextBox 4"/>
          <p:cNvSpPr txBox="1"/>
          <p:nvPr/>
        </p:nvSpPr>
        <p:spPr>
          <a:xfrm>
            <a:off x="1025861" y="2962687"/>
            <a:ext cx="7128792" cy="255454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جغرافيا حيوية (أ)</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المحاضرة الثانية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الفرقة الثانية – قسم الجغرافيا</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إعداد/ أ.م.د. هبه صابر</a:t>
            </a:r>
          </a:p>
        </p:txBody>
      </p:sp>
    </p:spTree>
    <p:extLst>
      <p:ext uri="{BB962C8B-B14F-4D97-AF65-F5344CB8AC3E}">
        <p14:creationId xmlns:p14="http://schemas.microsoft.com/office/powerpoint/2010/main" val="108533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Freeform 3"/>
          <p:cNvSpPr/>
          <p:nvPr/>
        </p:nvSpPr>
        <p:spPr>
          <a:xfrm>
            <a:off x="327086" y="620688"/>
            <a:ext cx="8493386" cy="2088232"/>
          </a:xfrm>
          <a:custGeom>
            <a:avLst/>
            <a:gdLst>
              <a:gd name="connsiteX0" fmla="*/ 0 w 7625733"/>
              <a:gd name="connsiteY0" fmla="*/ 234546 h 2345463"/>
              <a:gd name="connsiteX1" fmla="*/ 234546 w 7625733"/>
              <a:gd name="connsiteY1" fmla="*/ 0 h 2345463"/>
              <a:gd name="connsiteX2" fmla="*/ 7391187 w 7625733"/>
              <a:gd name="connsiteY2" fmla="*/ 0 h 2345463"/>
              <a:gd name="connsiteX3" fmla="*/ 7625733 w 7625733"/>
              <a:gd name="connsiteY3" fmla="*/ 234546 h 2345463"/>
              <a:gd name="connsiteX4" fmla="*/ 7625733 w 7625733"/>
              <a:gd name="connsiteY4" fmla="*/ 2110917 h 2345463"/>
              <a:gd name="connsiteX5" fmla="*/ 7391187 w 7625733"/>
              <a:gd name="connsiteY5" fmla="*/ 2345463 h 2345463"/>
              <a:gd name="connsiteX6" fmla="*/ 234546 w 7625733"/>
              <a:gd name="connsiteY6" fmla="*/ 2345463 h 2345463"/>
              <a:gd name="connsiteX7" fmla="*/ 0 w 7625733"/>
              <a:gd name="connsiteY7" fmla="*/ 2110917 h 2345463"/>
              <a:gd name="connsiteX8" fmla="*/ 0 w 7625733"/>
              <a:gd name="connsiteY8" fmla="*/ 234546 h 234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5733" h="2345463">
                <a:moveTo>
                  <a:pt x="0" y="234546"/>
                </a:moveTo>
                <a:cubicBezTo>
                  <a:pt x="0" y="105010"/>
                  <a:pt x="105010" y="0"/>
                  <a:pt x="234546" y="0"/>
                </a:cubicBezTo>
                <a:lnTo>
                  <a:pt x="7391187" y="0"/>
                </a:lnTo>
                <a:cubicBezTo>
                  <a:pt x="7520723" y="0"/>
                  <a:pt x="7625733" y="105010"/>
                  <a:pt x="7625733" y="234546"/>
                </a:cubicBezTo>
                <a:lnTo>
                  <a:pt x="7625733" y="2110917"/>
                </a:lnTo>
                <a:cubicBezTo>
                  <a:pt x="7625733" y="2240453"/>
                  <a:pt x="7520723" y="2345463"/>
                  <a:pt x="7391187" y="2345463"/>
                </a:cubicBezTo>
                <a:lnTo>
                  <a:pt x="234546" y="2345463"/>
                </a:lnTo>
                <a:cubicBezTo>
                  <a:pt x="105010" y="2345463"/>
                  <a:pt x="0" y="2240453"/>
                  <a:pt x="0" y="2110917"/>
                </a:cubicBezTo>
                <a:lnTo>
                  <a:pt x="0" y="234546"/>
                </a:lnTo>
                <a:close/>
              </a:path>
            </a:pathLst>
          </a:custGeom>
          <a:solidFill>
            <a:srgbClr val="C00000"/>
          </a:solidFill>
          <a:ln w="25400" cap="flat" cmpd="sng" algn="ctr">
            <a:solidFill>
              <a:sysClr val="window" lastClr="FFFFFF">
                <a:hueOff val="0"/>
                <a:satOff val="0"/>
                <a:lumOff val="0"/>
                <a:alphaOff val="0"/>
              </a:sysClr>
            </a:solidFill>
            <a:prstDash val="solid"/>
          </a:ln>
          <a:effectLst/>
        </p:spPr>
        <p:txBody>
          <a:bodyPr spcFirstLastPara="0" vert="horz" wrap="square" lIns="297296" tIns="297296" rIns="297296" bIns="297296"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800" b="0" i="0" u="none" strike="noStrike" kern="0" cap="none" spc="0" normalizeH="0" baseline="0" noProof="0" dirty="0">
                <a:ln>
                  <a:noFill/>
                </a:ln>
                <a:solidFill>
                  <a:sysClr val="window" lastClr="FFFFFF"/>
                </a:solidFill>
                <a:effectLst/>
                <a:uLnTx/>
                <a:uFillTx/>
                <a:latin typeface="Times New Roman"/>
                <a:ea typeface="Times New Roman"/>
                <a:cs typeface="Simplified Arabic"/>
              </a:rPr>
              <a:t>المحاضرة الثانية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800" b="0" i="0" u="none" strike="noStrike" kern="0" cap="none" spc="0" normalizeH="0" baseline="0" noProof="0" dirty="0">
                <a:ln>
                  <a:noFill/>
                </a:ln>
                <a:solidFill>
                  <a:sysClr val="window" lastClr="FFFFFF"/>
                </a:solidFill>
                <a:effectLst/>
                <a:uLnTx/>
                <a:uFillTx/>
                <a:latin typeface="Times New Roman"/>
                <a:ea typeface="Times New Roman"/>
                <a:cs typeface="Simplified Arabic"/>
              </a:rPr>
              <a:t>أهمية الجغرافية الحيوية </a:t>
            </a:r>
            <a:r>
              <a:rPr kumimoji="0" lang="ar-EG" sz="4000" b="0" i="0" u="none" strike="noStrike" kern="0" cap="none" spc="0" normalizeH="0" baseline="0" noProof="0" dirty="0">
                <a:ln>
                  <a:noFill/>
                </a:ln>
                <a:solidFill>
                  <a:srgbClr val="FF0000"/>
                </a:solidFill>
                <a:effectLst/>
                <a:uLnTx/>
                <a:uFillTx/>
                <a:latin typeface="Times New Roman"/>
                <a:ea typeface="Times New Roman"/>
                <a:cs typeface="Simplified Arabic"/>
              </a:rPr>
              <a:t> </a:t>
            </a:r>
          </a:p>
        </p:txBody>
      </p:sp>
      <p:sp>
        <p:nvSpPr>
          <p:cNvPr id="5" name="Rectangle 4"/>
          <p:cNvSpPr/>
          <p:nvPr/>
        </p:nvSpPr>
        <p:spPr>
          <a:xfrm>
            <a:off x="327086" y="3097451"/>
            <a:ext cx="8421378" cy="954107"/>
          </a:xfrm>
          <a:prstGeom prst="rect">
            <a:avLst/>
          </a:prstGeom>
        </p:spPr>
        <p:txBody>
          <a:bodyPr wrap="square">
            <a:spAutoFit/>
          </a:bodyPr>
          <a:lstStyle/>
          <a:p>
            <a:pPr algn="just" rtl="1"/>
            <a:r>
              <a:rPr lang="en-US" dirty="0">
                <a:effectLst/>
                <a:latin typeface="Times New Roman"/>
                <a:ea typeface="Times New Roman"/>
                <a:cs typeface="Simplified Arabic"/>
              </a:rPr>
              <a:t> </a:t>
            </a:r>
            <a:r>
              <a:rPr lang="ar-EG" sz="2800" dirty="0">
                <a:effectLst/>
                <a:latin typeface="Times New Roman"/>
                <a:ea typeface="Times New Roman"/>
                <a:cs typeface="Simplified Arabic"/>
              </a:rPr>
              <a:t>تتمثل أهمية دراسة الجغرافية الحيوية وفوائدها في تفسير وتوضيح مشاكل الجغرافية الحيوية وذلك على النحو التالي :- </a:t>
            </a:r>
          </a:p>
        </p:txBody>
      </p:sp>
      <p:sp>
        <p:nvSpPr>
          <p:cNvPr id="6" name="Rectangle 5"/>
          <p:cNvSpPr/>
          <p:nvPr/>
        </p:nvSpPr>
        <p:spPr>
          <a:xfrm>
            <a:off x="327086" y="4307612"/>
            <a:ext cx="8349370" cy="1569660"/>
          </a:xfrm>
          <a:prstGeom prst="rect">
            <a:avLst/>
          </a:prstGeom>
          <a:solidFill>
            <a:srgbClr val="92D050"/>
          </a:solidFill>
        </p:spPr>
        <p:txBody>
          <a:bodyPr wrap="square">
            <a:spAutoFit/>
          </a:bodyPr>
          <a:lstStyle/>
          <a:p>
            <a:pPr marL="342900" lvl="0" indent="-342900" algn="justLow" rtl="1">
              <a:spcAft>
                <a:spcPts val="0"/>
              </a:spcAft>
              <a:buFont typeface="Wingdings" pitchFamily="2" charset="2"/>
              <a:buChar char="q"/>
              <a:tabLst>
                <a:tab pos="457200" algn="l"/>
                <a:tab pos="1105535" algn="l"/>
                <a:tab pos="1139190" algn="l"/>
              </a:tabLst>
            </a:pPr>
            <a:r>
              <a:rPr lang="ar-EG" sz="2400" b="1" dirty="0">
                <a:effectLst/>
                <a:latin typeface="Times New Roman"/>
                <a:ea typeface="Times New Roman"/>
                <a:cs typeface="Simplified Arabic"/>
              </a:rPr>
              <a:t>تعد الجغرافية الحيوية علماً مرتبطاً ارتباطاً وثيقاً بالبيئة ومشاكلها الخطيرة بعد أن شاع إفسادها من قبل الإنسان مما أدى إلى تدهور النظم البيئية والتي كان لها نتائج سلبية علي الإنتاج الزراعي بعد أن بدأ التلوث يزحف علي التربة والماء والهواء ، وأصبحت مشاكل التصحر تتسع وتشكل خطورة علي الإنسان </a:t>
            </a:r>
            <a:r>
              <a:rPr lang="en-US" sz="2400" dirty="0">
                <a:effectLst/>
                <a:latin typeface="Times New Roman"/>
                <a:ea typeface="Times New Roman"/>
                <a:cs typeface="Simplified Arabic"/>
              </a:rPr>
              <a:t>. </a:t>
            </a:r>
            <a:endParaRPr lang="en-US" sz="2400" dirty="0">
              <a:effectLst/>
              <a:latin typeface="Times New Roman"/>
              <a:ea typeface="Times New Roman"/>
              <a:cs typeface="Times New Roman"/>
            </a:endParaRPr>
          </a:p>
        </p:txBody>
      </p:sp>
    </p:spTree>
    <p:extLst>
      <p:ext uri="{BB962C8B-B14F-4D97-AF65-F5344CB8AC3E}">
        <p14:creationId xmlns:p14="http://schemas.microsoft.com/office/powerpoint/2010/main" val="244237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42170"/>
            <a:ext cx="8712968" cy="2308324"/>
          </a:xfrm>
          <a:prstGeom prst="rect">
            <a:avLst/>
          </a:prstGeom>
          <a:solidFill>
            <a:srgbClr val="92D050"/>
          </a:solidFill>
        </p:spPr>
        <p:txBody>
          <a:bodyPr wrap="square">
            <a:spAutoFit/>
          </a:bodyPr>
          <a:lstStyle/>
          <a:p>
            <a:pPr marL="285750" indent="-285750" algn="just" rtl="1">
              <a:buFont typeface="Wingdings" pitchFamily="2" charset="2"/>
              <a:buChar char="q"/>
            </a:pPr>
            <a:r>
              <a:rPr lang="ar-EG" sz="2400" b="1" dirty="0">
                <a:effectLst/>
                <a:latin typeface="Times New Roman"/>
                <a:ea typeface="Times New Roman"/>
                <a:cs typeface="Simplified Arabic"/>
              </a:rPr>
              <a:t>تفسير وتعليل وتحليل العديد من المشاكل المرتبطة بالتوزيع النباتي والحيواني الملفتة للنظر ، ومنها تفسير أسباب معيشة أنواع معينة من الحيوانات والنباتات بأماكن معينة دون غيرها من الأماكن الأخرى مثل ارتباط الجرابيات باستراليا ، وارتباط شجرة السكواة الكليفورنية الجبارة </a:t>
            </a:r>
            <a:r>
              <a:rPr lang="en-US" sz="2400" b="1" dirty="0">
                <a:effectLst/>
                <a:latin typeface="Times New Roman"/>
                <a:ea typeface="Times New Roman"/>
                <a:cs typeface="Simplified Arabic"/>
              </a:rPr>
              <a:t>GIANT SEQUAIAS  </a:t>
            </a:r>
            <a:r>
              <a:rPr lang="ar-EG" sz="2400" b="1" dirty="0">
                <a:effectLst/>
                <a:latin typeface="Times New Roman"/>
                <a:ea typeface="Times New Roman"/>
                <a:cs typeface="Simplified Arabic"/>
              </a:rPr>
              <a:t> ( شكل – 2 ) والتي يصل ارتفاعها الي أكثر من </a:t>
            </a:r>
            <a:r>
              <a:rPr lang="en-US" sz="2400" b="1" dirty="0">
                <a:effectLst/>
                <a:latin typeface="Times New Roman"/>
                <a:ea typeface="Times New Roman"/>
                <a:cs typeface="Simplified Arabic"/>
              </a:rPr>
              <a:t>100 </a:t>
            </a:r>
            <a:r>
              <a:rPr lang="ar-EG" sz="2400" b="1" dirty="0">
                <a:effectLst/>
                <a:latin typeface="Times New Roman"/>
                <a:ea typeface="Times New Roman"/>
                <a:cs typeface="Simplified Arabic"/>
              </a:rPr>
              <a:t>متر بالجزء الأوسط من الساحل الغربي لأمريكا الشمالية </a:t>
            </a:r>
            <a:endParaRPr lang="en-US" sz="2400" b="1" dirty="0"/>
          </a:p>
        </p:txBody>
      </p:sp>
      <p:sp>
        <p:nvSpPr>
          <p:cNvPr id="5" name="Rectangle 4"/>
          <p:cNvSpPr/>
          <p:nvPr/>
        </p:nvSpPr>
        <p:spPr>
          <a:xfrm>
            <a:off x="179512" y="3717032"/>
            <a:ext cx="8712968" cy="1938992"/>
          </a:xfrm>
          <a:prstGeom prst="rect">
            <a:avLst/>
          </a:prstGeom>
          <a:solidFill>
            <a:schemeClr val="accent2">
              <a:lumMod val="40000"/>
              <a:lumOff val="60000"/>
            </a:schemeClr>
          </a:solidFill>
        </p:spPr>
        <p:txBody>
          <a:bodyPr wrap="square">
            <a:spAutoFit/>
          </a:bodyPr>
          <a:lstStyle/>
          <a:p>
            <a:pPr marL="342900" lvl="0" indent="-342900" algn="justLow" rtl="1">
              <a:spcAft>
                <a:spcPts val="0"/>
              </a:spcAft>
              <a:buFont typeface="Wingdings" pitchFamily="2" charset="2"/>
              <a:buChar char="q"/>
              <a:tabLst>
                <a:tab pos="457200" algn="l"/>
                <a:tab pos="1105535" algn="l"/>
                <a:tab pos="1139190" algn="l"/>
              </a:tabLst>
            </a:pPr>
            <a:r>
              <a:rPr lang="ar-EG" sz="2400" b="1" dirty="0">
                <a:effectLst/>
                <a:latin typeface="Times New Roman"/>
                <a:ea typeface="Times New Roman"/>
                <a:cs typeface="Simplified Arabic"/>
              </a:rPr>
              <a:t>بيان كيفية استجابة النباتات والحيوانات لبيئتها ولبعضها البعض، وكيفية تأثير العوامل البيئية مثل السطح والتربة والمناخ والمياه في تطور الكائنات الحية وانتشارها ، وكيفية تأثرها بالأحداث الجيولوجية التي تعرضت لها الأرض ، وكيفية تأثير ظهور الإنسان وانتشاره علي سطح الأرض علي حركة الكائنات الحية وعلى تدمير وانقراض بعض أشكالها.</a:t>
            </a:r>
            <a:r>
              <a:rPr lang="en-US" sz="2400" b="1" dirty="0">
                <a:effectLst/>
                <a:latin typeface="Times New Roman"/>
                <a:ea typeface="Times New Roman"/>
                <a:cs typeface="Simplified Arabic"/>
              </a:rPr>
              <a:t> </a:t>
            </a:r>
            <a:endParaRPr lang="en-US" sz="2400" b="1" dirty="0">
              <a:effectLst/>
              <a:latin typeface="Times New Roman"/>
              <a:ea typeface="Times New Roman"/>
              <a:cs typeface="Times New Roman"/>
            </a:endParaRPr>
          </a:p>
        </p:txBody>
      </p:sp>
    </p:spTree>
    <p:extLst>
      <p:ext uri="{BB962C8B-B14F-4D97-AF65-F5344CB8AC3E}">
        <p14:creationId xmlns:p14="http://schemas.microsoft.com/office/powerpoint/2010/main" val="95067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23528" y="1052736"/>
            <a:ext cx="8496944" cy="1200329"/>
          </a:xfrm>
          <a:prstGeom prst="rect">
            <a:avLst/>
          </a:prstGeom>
          <a:solidFill>
            <a:schemeClr val="bg1"/>
          </a:solidFill>
        </p:spPr>
        <p:txBody>
          <a:bodyPr wrap="square">
            <a:spAutoFit/>
          </a:bodyPr>
          <a:lstStyle/>
          <a:p>
            <a:pPr marL="285750" indent="-285750" algn="just" rtl="1">
              <a:buFont typeface="Wingdings" pitchFamily="2" charset="2"/>
              <a:buChar char="q"/>
            </a:pPr>
            <a:r>
              <a:rPr lang="ar-EG" sz="2400" b="1" dirty="0">
                <a:effectLst/>
                <a:latin typeface="Times New Roman"/>
                <a:ea typeface="Times New Roman"/>
                <a:cs typeface="Simplified Arabic"/>
              </a:rPr>
              <a:t>تعد الجغرافية الحيوية ذات قيمة تطبيقية نفعية للإنسان ، وتتمثل هذه الأهمية في أن دراسة الطاقات الإنتاجية البيولوجية في البيئات  الطبيعية المختلفة علي سطح الأرض تساعد في اتخاذ القرارات الخاصة بالاستخدام الأمثل للأرض .</a:t>
            </a:r>
            <a:endParaRPr lang="en-US" sz="2400" b="1" dirty="0"/>
          </a:p>
        </p:txBody>
      </p:sp>
      <p:sp>
        <p:nvSpPr>
          <p:cNvPr id="4" name="Rectangle 3"/>
          <p:cNvSpPr/>
          <p:nvPr/>
        </p:nvSpPr>
        <p:spPr>
          <a:xfrm>
            <a:off x="323528" y="2564904"/>
            <a:ext cx="8496944" cy="830997"/>
          </a:xfrm>
          <a:prstGeom prst="rect">
            <a:avLst/>
          </a:prstGeom>
          <a:solidFill>
            <a:srgbClr val="00B0F0"/>
          </a:solidFill>
        </p:spPr>
        <p:txBody>
          <a:bodyPr wrap="square">
            <a:spAutoFit/>
          </a:bodyPr>
          <a:lstStyle/>
          <a:p>
            <a:pPr marL="285750" indent="-285750" algn="just" rtl="1">
              <a:buFont typeface="Wingdings" pitchFamily="2" charset="2"/>
              <a:buChar char="q"/>
            </a:pPr>
            <a:r>
              <a:rPr lang="ar-EG" sz="2400" b="1" dirty="0">
                <a:effectLst/>
                <a:latin typeface="Times New Roman"/>
                <a:ea typeface="Times New Roman"/>
                <a:cs typeface="Simplified Arabic"/>
              </a:rPr>
              <a:t>تهتم الجغرافية الحيوية بالمحافظة علي النظم البيئية المختلفة وصيانة مواردها لأنها تمثل العناصر الحية في النظام .</a:t>
            </a:r>
            <a:endParaRPr lang="en-US" sz="2400" b="1" dirty="0"/>
          </a:p>
        </p:txBody>
      </p:sp>
      <p:sp>
        <p:nvSpPr>
          <p:cNvPr id="5" name="Rectangle 4"/>
          <p:cNvSpPr/>
          <p:nvPr/>
        </p:nvSpPr>
        <p:spPr>
          <a:xfrm>
            <a:off x="323528" y="3717032"/>
            <a:ext cx="8496944" cy="1569660"/>
          </a:xfrm>
          <a:prstGeom prst="rect">
            <a:avLst/>
          </a:prstGeom>
          <a:solidFill>
            <a:schemeClr val="bg1"/>
          </a:solidFill>
        </p:spPr>
        <p:txBody>
          <a:bodyPr wrap="square">
            <a:spAutoFit/>
          </a:bodyPr>
          <a:lstStyle/>
          <a:p>
            <a:pPr marL="285750" indent="-285750" algn="just" rtl="1">
              <a:buFont typeface="Wingdings" pitchFamily="2" charset="2"/>
              <a:buChar char="q"/>
            </a:pPr>
            <a:r>
              <a:rPr lang="ar-EG" sz="2400" b="1" dirty="0">
                <a:effectLst/>
                <a:latin typeface="Times New Roman"/>
                <a:ea typeface="Times New Roman"/>
                <a:cs typeface="Simplified Arabic"/>
              </a:rPr>
              <a:t>تساعد دراسة الجغرافية الحيوية الإنسان علي العيش بسلام وأمان في بيئته عن طريق استخدام وتطبيق مبادئ الجغرافية الحيوية </a:t>
            </a:r>
            <a:r>
              <a:rPr lang="en-US" sz="2400" b="1" dirty="0">
                <a:effectLst/>
                <a:latin typeface="Times New Roman"/>
                <a:ea typeface="Times New Roman"/>
                <a:cs typeface="Simplified Arabic"/>
              </a:rPr>
              <a:t>. </a:t>
            </a:r>
            <a:r>
              <a:rPr lang="ar-EG" sz="2400" b="1" dirty="0">
                <a:effectLst/>
                <a:latin typeface="Times New Roman"/>
                <a:ea typeface="Times New Roman"/>
                <a:cs typeface="Simplified Arabic"/>
              </a:rPr>
              <a:t>فقد أدت محاولات الإنسان المبكرة والمتكررة لإخضاع الطبيعة لسيطرته والتحكم فيها بفضل ما يملكه من قوة متزايدة وتقدم تكنولوجي إلي حدوث خلل في التوازن الطبيعي للبيئة وتدميرها.</a:t>
            </a:r>
            <a:endParaRPr lang="en-US" sz="2400" b="1" dirty="0"/>
          </a:p>
        </p:txBody>
      </p:sp>
    </p:spTree>
    <p:extLst>
      <p:ext uri="{BB962C8B-B14F-4D97-AF65-F5344CB8AC3E}">
        <p14:creationId xmlns:p14="http://schemas.microsoft.com/office/powerpoint/2010/main" val="3500253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Rectangle 1"/>
          <p:cNvSpPr/>
          <p:nvPr/>
        </p:nvSpPr>
        <p:spPr>
          <a:xfrm>
            <a:off x="395536" y="332656"/>
            <a:ext cx="8352928" cy="2308324"/>
          </a:xfrm>
          <a:prstGeom prst="rect">
            <a:avLst/>
          </a:prstGeom>
          <a:solidFill>
            <a:srgbClr val="92D050"/>
          </a:solidFill>
        </p:spPr>
        <p:txBody>
          <a:bodyPr wrap="square">
            <a:spAutoFit/>
          </a:bodyPr>
          <a:lstStyle/>
          <a:p>
            <a:pPr marL="342900" indent="-342900" algn="just" rtl="1">
              <a:lnSpc>
                <a:spcPct val="150000"/>
              </a:lnSpc>
              <a:buFont typeface="Wingdings" pitchFamily="2" charset="2"/>
              <a:buChar char="q"/>
            </a:pPr>
            <a:r>
              <a:rPr lang="ar-EG" sz="2400" b="1" dirty="0">
                <a:effectLst/>
                <a:latin typeface="Times New Roman"/>
                <a:ea typeface="Times New Roman"/>
                <a:cs typeface="Simplified Arabic"/>
              </a:rPr>
              <a:t>أدي الانفجار السكاني الرهيب مع عدم كفاية الإنتاج للسكان إلي وجود خلل بين السكان والموارد المتاحة ، مما دفع المهتمين بالجغرافية الحيوية إلي ضرورة الكشف عن مصادر جديدة للغذاء من نباتات وحيوانات برية ومائية غير مستخدمة </a:t>
            </a:r>
            <a:endParaRPr lang="en-US" sz="2400" b="1" dirty="0"/>
          </a:p>
        </p:txBody>
      </p:sp>
      <p:sp>
        <p:nvSpPr>
          <p:cNvPr id="3" name="Rectangle 2"/>
          <p:cNvSpPr/>
          <p:nvPr/>
        </p:nvSpPr>
        <p:spPr>
          <a:xfrm>
            <a:off x="323528" y="2780928"/>
            <a:ext cx="8424936" cy="3903569"/>
          </a:xfrm>
          <a:prstGeom prst="rect">
            <a:avLst/>
          </a:prstGeom>
          <a:solidFill>
            <a:schemeClr val="bg1">
              <a:lumMod val="85000"/>
            </a:schemeClr>
          </a:solidFill>
        </p:spPr>
        <p:txBody>
          <a:bodyPr wrap="square">
            <a:spAutoFit/>
          </a:bodyPr>
          <a:lstStyle/>
          <a:p>
            <a:pPr marL="342900" lvl="0" indent="-342900" algn="justLow" rtl="1">
              <a:lnSpc>
                <a:spcPct val="150000"/>
              </a:lnSpc>
              <a:spcAft>
                <a:spcPts val="0"/>
              </a:spcAft>
              <a:buFont typeface="Wingdings" pitchFamily="2" charset="2"/>
              <a:buChar char="q"/>
              <a:tabLst>
                <a:tab pos="457200" algn="l"/>
                <a:tab pos="1105535" algn="l"/>
                <a:tab pos="1139190" algn="l"/>
              </a:tabLst>
            </a:pPr>
            <a:r>
              <a:rPr lang="ar-EG" sz="2400" b="1" dirty="0">
                <a:effectLst/>
                <a:latin typeface="Times New Roman"/>
                <a:ea typeface="Times New Roman"/>
                <a:cs typeface="Simplified Arabic"/>
              </a:rPr>
              <a:t>تأتي أهمية دراسة الجغرافية الحيوية من كونها مصدراً للترفيه والسياحة ، لما تتسم به الحياة في البيئات الحيوية من نمط مغاير لنمط الحياة في المدينة إذ يتمتع الإنسان في المناطق الطبيعية بفترات راحة وهدوء وممارسة الأنشطة الترفيهية مثل الصيد </a:t>
            </a:r>
            <a:r>
              <a:rPr lang="en-US" sz="2400" b="1" dirty="0">
                <a:effectLst/>
                <a:latin typeface="Times New Roman"/>
                <a:ea typeface="Times New Roman"/>
                <a:cs typeface="Simplified Arabic"/>
              </a:rPr>
              <a:t>. </a:t>
            </a:r>
            <a:r>
              <a:rPr lang="ar-EG" sz="2400" b="1" dirty="0">
                <a:effectLst/>
                <a:latin typeface="Times New Roman"/>
                <a:ea typeface="Times New Roman"/>
                <a:cs typeface="Simplified Arabic"/>
              </a:rPr>
              <a:t>مما دفع الإنسان إلي الاهتمام بدراسة الغلاف الحيوي وضرورة المحافظة علية </a:t>
            </a:r>
            <a:r>
              <a:rPr lang="en-US" sz="2400" b="1" dirty="0">
                <a:effectLst/>
                <a:latin typeface="Times New Roman"/>
                <a:ea typeface="Times New Roman"/>
                <a:cs typeface="Simplified Arabic"/>
              </a:rPr>
              <a:t>. </a:t>
            </a:r>
            <a:r>
              <a:rPr lang="ar-EG" sz="2400" b="1" dirty="0">
                <a:effectLst/>
                <a:latin typeface="Times New Roman"/>
                <a:ea typeface="Times New Roman"/>
                <a:cs typeface="Simplified Arabic"/>
              </a:rPr>
              <a:t>وقد دفع هذا بعض الحكومات إلي صيانة ما تبقى من نباتات وحيوانات برية في أراضيها من خلال إنشاء ما يعرف باسم المحميات الطبيعية أو الحدائق الوطنية </a:t>
            </a:r>
            <a:r>
              <a:rPr lang="en-US" sz="2400" b="1" dirty="0">
                <a:effectLst/>
                <a:latin typeface="Times New Roman"/>
                <a:ea typeface="Times New Roman"/>
                <a:cs typeface="Simplified Arabic"/>
              </a:rPr>
              <a:t>national parks  .</a:t>
            </a:r>
            <a:endParaRPr lang="en-US" sz="2400" b="1" dirty="0">
              <a:effectLst/>
              <a:latin typeface="Times New Roman"/>
              <a:ea typeface="Times New Roman"/>
              <a:cs typeface="Times New Roman"/>
            </a:endParaRPr>
          </a:p>
        </p:txBody>
      </p:sp>
    </p:spTree>
    <p:extLst>
      <p:ext uri="{BB962C8B-B14F-4D97-AF65-F5344CB8AC3E}">
        <p14:creationId xmlns:p14="http://schemas.microsoft.com/office/powerpoint/2010/main" val="2614557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422</Words>
  <Application>Microsoft Office PowerPoint</Application>
  <PresentationFormat>On-screen Show (4:3)</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Constantia</vt:lpstr>
      <vt:lpstr>Times New Roman</vt:lpstr>
      <vt:lpstr>Wingdings</vt:lpstr>
      <vt:lpstr>Wingdings 2</vt:lpstr>
      <vt:lpstr>Flow</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SOUQ</dc:creator>
  <cp:lastModifiedBy>SOUQ</cp:lastModifiedBy>
  <cp:revision>6</cp:revision>
  <dcterms:created xsi:type="dcterms:W3CDTF">2020-10-21T03:49:12Z</dcterms:created>
  <dcterms:modified xsi:type="dcterms:W3CDTF">2021-01-06T05:53:44Z</dcterms:modified>
</cp:coreProperties>
</file>