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48957-9F31-4975-B54C-2E283F7DF64D}" type="datetimeFigureOut">
              <a:rPr lang="en-US" smtClean="0"/>
              <a:t>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F07E6-5204-4B7C-BEF9-EB9BD74ACB54}" type="slidenum">
              <a:rPr lang="en-US" smtClean="0"/>
              <a:t>‹#›</a:t>
            </a:fld>
            <a:endParaRPr lang="en-US"/>
          </a:p>
        </p:txBody>
      </p:sp>
    </p:spTree>
    <p:extLst>
      <p:ext uri="{BB962C8B-B14F-4D97-AF65-F5344CB8AC3E}">
        <p14:creationId xmlns:p14="http://schemas.microsoft.com/office/powerpoint/2010/main" val="156441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BF07E6-5204-4B7C-BEF9-EB9BD74ACB54}" type="slidenum">
              <a:rPr lang="en-US" smtClean="0"/>
              <a:t>3</a:t>
            </a:fld>
            <a:endParaRPr lang="en-US"/>
          </a:p>
        </p:txBody>
      </p:sp>
    </p:spTree>
    <p:extLst>
      <p:ext uri="{BB962C8B-B14F-4D97-AF65-F5344CB8AC3E}">
        <p14:creationId xmlns:p14="http://schemas.microsoft.com/office/powerpoint/2010/main" val="359111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7DFFF0B-9A08-4F51-80B0-87C3592DF6BC}" type="datetimeFigureOut">
              <a:rPr lang="en-US" smtClean="0"/>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DFFF0B-9A08-4F51-80B0-87C3592DF6BC}"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DFFF0B-9A08-4F51-80B0-87C3592DF6BC}"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DFFF0B-9A08-4F51-80B0-87C3592DF6BC}"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DFFF0B-9A08-4F51-80B0-87C3592DF6BC}"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DFFF0B-9A08-4F51-80B0-87C3592DF6BC}"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DFFF0B-9A08-4F51-80B0-87C3592DF6BC}"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7DFFF0B-9A08-4F51-80B0-87C3592DF6BC}"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FFF0B-9A08-4F51-80B0-87C3592DF6BC}"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DFFF0B-9A08-4F51-80B0-87C3592DF6BC}"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1BB8E-4171-469E-9305-EA23279907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DFFF0B-9A08-4F51-80B0-87C3592DF6BC}"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F1BB8E-4171-469E-9305-EA232799074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DFFF0B-9A08-4F51-80B0-87C3592DF6BC}" type="datetimeFigureOut">
              <a:rPr lang="en-US" smtClean="0"/>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F1BB8E-4171-469E-9305-EA232799074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1025861" y="2962687"/>
            <a:ext cx="7128792" cy="2554545"/>
          </a:xfrm>
          <a:prstGeom prst="rect">
            <a:avLst/>
          </a:prstGeom>
          <a:noFill/>
        </p:spPr>
        <p:txBody>
          <a:bodyPr wrap="square" rtlCol="0">
            <a:spAutoFit/>
          </a:bodyPr>
          <a:lstStyle/>
          <a:p>
            <a:pPr algn="ctr"/>
            <a:r>
              <a:rPr lang="ar-EG" sz="4000" b="1" dirty="0">
                <a:solidFill>
                  <a:srgbClr val="FF0000"/>
                </a:solidFill>
              </a:rPr>
              <a:t>جغرافيا حيوية (أ)</a:t>
            </a:r>
          </a:p>
          <a:p>
            <a:pPr algn="ctr"/>
            <a:r>
              <a:rPr lang="ar-EG" sz="4000" b="1" dirty="0">
                <a:solidFill>
                  <a:srgbClr val="FF0000"/>
                </a:solidFill>
              </a:rPr>
              <a:t>المحاضرة الأولى</a:t>
            </a:r>
          </a:p>
          <a:p>
            <a:pPr algn="ctr"/>
            <a:r>
              <a:rPr lang="ar-EG" sz="4000" b="1" dirty="0">
                <a:solidFill>
                  <a:srgbClr val="FF0000"/>
                </a:solidFill>
              </a:rPr>
              <a:t>الفرقة الثانية – قسم الجغرافيا</a:t>
            </a:r>
          </a:p>
          <a:p>
            <a:pPr algn="ctr"/>
            <a:r>
              <a:rPr lang="ar-EG" sz="4000" b="1" dirty="0">
                <a:solidFill>
                  <a:srgbClr val="FF0000"/>
                </a:solidFill>
              </a:rPr>
              <a:t>إعداد/ أ.م.د. هبه صابر</a:t>
            </a:r>
          </a:p>
        </p:txBody>
      </p:sp>
    </p:spTree>
    <p:extLst>
      <p:ext uri="{BB962C8B-B14F-4D97-AF65-F5344CB8AC3E}">
        <p14:creationId xmlns:p14="http://schemas.microsoft.com/office/powerpoint/2010/main" val="102254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820992"/>
            <a:ext cx="8208912" cy="3416320"/>
          </a:xfrm>
          <a:prstGeom prst="rect">
            <a:avLst/>
          </a:prstGeom>
          <a:noFill/>
        </p:spPr>
        <p:txBody>
          <a:bodyPr wrap="square" rtlCol="0">
            <a:spAutoFit/>
          </a:bodyPr>
          <a:lstStyle/>
          <a:p>
            <a:pPr algn="just" rtl="1">
              <a:spcAft>
                <a:spcPts val="0"/>
              </a:spcAft>
              <a:tabLst>
                <a:tab pos="1105535" algn="l"/>
                <a:tab pos="1139190" algn="l"/>
              </a:tabLst>
            </a:pPr>
            <a:r>
              <a:rPr lang="ar-EG" sz="4000" dirty="0">
                <a:effectLst/>
                <a:latin typeface="Times New Roman"/>
                <a:ea typeface="Times New Roman"/>
                <a:cs typeface="Simplified Arabic"/>
              </a:rPr>
              <a:t>أولاً: تعريف الجغرافيا الحيوية:</a:t>
            </a:r>
          </a:p>
          <a:p>
            <a:pPr algn="just" rtl="1">
              <a:spcAft>
                <a:spcPts val="0"/>
              </a:spcAft>
              <a:tabLst>
                <a:tab pos="1105535" algn="l"/>
                <a:tab pos="1139190" algn="l"/>
              </a:tabLst>
            </a:pPr>
            <a:r>
              <a:rPr lang="ar-EG" sz="3600" dirty="0">
                <a:effectLst/>
                <a:latin typeface="Times New Roman"/>
                <a:ea typeface="Times New Roman"/>
                <a:cs typeface="Simplified Arabic"/>
              </a:rPr>
              <a:t> </a:t>
            </a:r>
            <a:r>
              <a:rPr lang="ar-EG" sz="2800" dirty="0">
                <a:effectLst/>
                <a:latin typeface="Times New Roman"/>
                <a:ea typeface="Times New Roman"/>
                <a:cs typeface="Simplified Arabic"/>
              </a:rPr>
              <a:t>تعد الجغرافيا الحيوية </a:t>
            </a:r>
            <a:r>
              <a:rPr lang="en-US" sz="2800" dirty="0">
                <a:effectLst/>
                <a:latin typeface="Times New Roman"/>
                <a:ea typeface="Times New Roman"/>
                <a:cs typeface="Simplified Arabic"/>
              </a:rPr>
              <a:t>bio geography</a:t>
            </a:r>
            <a:r>
              <a:rPr lang="ar-EG" sz="2800" dirty="0">
                <a:effectLst/>
                <a:latin typeface="Simplified Arabic"/>
                <a:ea typeface="Times New Roman"/>
              </a:rPr>
              <a:t> فرعاً من فروع الجغرافية الطبيعية يهتم بدراسة الكائنات الحية في نطاق الحياة </a:t>
            </a:r>
            <a:r>
              <a:rPr lang="en-US" sz="2800" dirty="0">
                <a:effectLst/>
                <a:latin typeface="Times New Roman"/>
                <a:ea typeface="Times New Roman"/>
                <a:cs typeface="Simplified Arabic"/>
              </a:rPr>
              <a:t>life belt </a:t>
            </a:r>
            <a:r>
              <a:rPr lang="ar-EG" sz="2800" dirty="0">
                <a:effectLst/>
                <a:latin typeface="Times New Roman"/>
                <a:ea typeface="Times New Roman"/>
                <a:cs typeface="Simplified Arabic"/>
              </a:rPr>
              <a:t> وهو ذلك النطاق الذي يلتقي فيه الغلاف الصخري </a:t>
            </a:r>
            <a:r>
              <a:rPr lang="en-US" sz="2800" dirty="0">
                <a:effectLst/>
                <a:latin typeface="Times New Roman"/>
                <a:ea typeface="Times New Roman"/>
                <a:cs typeface="Simplified Arabic"/>
              </a:rPr>
              <a:t>lithosphere</a:t>
            </a:r>
            <a:r>
              <a:rPr lang="ar-EG" sz="2800" dirty="0">
                <a:effectLst/>
                <a:latin typeface="Times New Roman"/>
                <a:ea typeface="Times New Roman"/>
                <a:cs typeface="Simplified Arabic"/>
              </a:rPr>
              <a:t> </a:t>
            </a:r>
            <a:r>
              <a:rPr lang="ar-EG" sz="2800" dirty="0">
                <a:effectLst/>
                <a:latin typeface="Simplified Arabic"/>
                <a:ea typeface="Times New Roman"/>
              </a:rPr>
              <a:t>والغلاف الجوي </a:t>
            </a:r>
            <a:r>
              <a:rPr lang="en-US" sz="2800" dirty="0" err="1">
                <a:effectLst/>
                <a:latin typeface="Times New Roman"/>
                <a:ea typeface="Times New Roman"/>
                <a:cs typeface="Simplified Arabic"/>
              </a:rPr>
              <a:t>atmospher</a:t>
            </a:r>
            <a:r>
              <a:rPr lang="en-US" sz="2800" dirty="0">
                <a:effectLst/>
                <a:latin typeface="Times New Roman"/>
                <a:ea typeface="Times New Roman"/>
                <a:cs typeface="Simplified Arabic"/>
              </a:rPr>
              <a:t> </a:t>
            </a:r>
            <a:r>
              <a:rPr lang="en-US" sz="2800" dirty="0">
                <a:effectLst/>
                <a:latin typeface="Simplified Arabic"/>
                <a:ea typeface="Times New Roman"/>
              </a:rPr>
              <a:t> </a:t>
            </a:r>
            <a:r>
              <a:rPr lang="ar-EG" sz="2800" dirty="0">
                <a:effectLst/>
                <a:latin typeface="Simplified Arabic"/>
                <a:ea typeface="Times New Roman"/>
              </a:rPr>
              <a:t>وتضم الكائنات الحية النباتات الطبيعية والحيوانات البرية والتربة والإنسان من حيث تأثيره في عناصر الغلاف الحيوي الأخرى وما ينتج عن ذلك من اختلال التوازن الطبيعي </a:t>
            </a:r>
            <a:r>
              <a:rPr lang="en-US" sz="2800" dirty="0">
                <a:effectLst/>
                <a:latin typeface="Times New Roman"/>
                <a:ea typeface="Times New Roman"/>
                <a:cs typeface="Simplified Arabic"/>
              </a:rPr>
              <a:t>.</a:t>
            </a:r>
            <a:endParaRPr lang="en-US" sz="2800" dirty="0">
              <a:effectLst/>
              <a:latin typeface="Times New Roman"/>
              <a:ea typeface="Times New Roman"/>
            </a:endParaRPr>
          </a:p>
        </p:txBody>
      </p:sp>
      <p:sp>
        <p:nvSpPr>
          <p:cNvPr id="7" name="Freeform 6"/>
          <p:cNvSpPr/>
          <p:nvPr/>
        </p:nvSpPr>
        <p:spPr>
          <a:xfrm>
            <a:off x="327086" y="620688"/>
            <a:ext cx="8493386" cy="2088232"/>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296" tIns="297296" rIns="297296" bIns="297296" numCol="1" spcCol="1270" anchor="ctr" anchorCtr="0">
            <a:noAutofit/>
          </a:bodyPr>
          <a:lstStyle/>
          <a:p>
            <a:pPr lvl="0" algn="ctr"/>
            <a:r>
              <a:rPr lang="ar-EG" sz="4800" dirty="0">
                <a:solidFill>
                  <a:schemeClr val="bg1"/>
                </a:solidFill>
                <a:latin typeface="Times New Roman"/>
                <a:ea typeface="Times New Roman"/>
                <a:cs typeface="Simplified Arabic"/>
              </a:rPr>
              <a:t>المحاضرة الأولى</a:t>
            </a:r>
          </a:p>
          <a:p>
            <a:pPr lvl="0" algn="ctr"/>
            <a:r>
              <a:rPr lang="ar-EG" sz="4800">
                <a:solidFill>
                  <a:schemeClr val="bg1"/>
                </a:solidFill>
                <a:latin typeface="Times New Roman"/>
                <a:ea typeface="Times New Roman"/>
                <a:cs typeface="Simplified Arabic"/>
              </a:rPr>
              <a:t>تعريف الجغرافية الحيوية </a:t>
            </a:r>
            <a:endParaRPr lang="ar-EG" sz="4000" dirty="0">
              <a:solidFill>
                <a:srgbClr val="FF0000"/>
              </a:solidFill>
              <a:latin typeface="Times New Roman"/>
              <a:ea typeface="Times New Roman"/>
              <a:cs typeface="Simplified Arabic"/>
            </a:endParaRPr>
          </a:p>
        </p:txBody>
      </p:sp>
    </p:spTree>
    <p:extLst>
      <p:ext uri="{BB962C8B-B14F-4D97-AF65-F5344CB8AC3E}">
        <p14:creationId xmlns:p14="http://schemas.microsoft.com/office/powerpoint/2010/main" val="33300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395536" y="332656"/>
            <a:ext cx="8493386" cy="2088232"/>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296" tIns="297296" rIns="297296" bIns="297296" numCol="1" spcCol="1270" anchor="ctr" anchorCtr="0">
            <a:noAutofit/>
          </a:bodyPr>
          <a:lstStyle/>
          <a:p>
            <a:pPr lvl="0" algn="ctr" defTabSz="2667000">
              <a:lnSpc>
                <a:spcPct val="90000"/>
              </a:lnSpc>
              <a:spcBef>
                <a:spcPct val="0"/>
              </a:spcBef>
              <a:spcAft>
                <a:spcPct val="35000"/>
              </a:spcAft>
            </a:pPr>
            <a:r>
              <a:rPr lang="ar-EG" sz="6000" kern="1200" dirty="0"/>
              <a:t>أسباب أهمال الجغرافيا الحيوية فترة طويلة من الزمن</a:t>
            </a:r>
            <a:endParaRPr lang="en-US" sz="6000" kern="1200" dirty="0"/>
          </a:p>
        </p:txBody>
      </p:sp>
      <p:sp>
        <p:nvSpPr>
          <p:cNvPr id="18" name="Rectangle 17"/>
          <p:cNvSpPr/>
          <p:nvPr/>
        </p:nvSpPr>
        <p:spPr>
          <a:xfrm>
            <a:off x="395536" y="2492896"/>
            <a:ext cx="8421378" cy="707886"/>
          </a:xfrm>
          <a:prstGeom prst="rect">
            <a:avLst/>
          </a:prstGeom>
          <a:solidFill>
            <a:srgbClr val="FFFF00"/>
          </a:solidFill>
        </p:spPr>
        <p:txBody>
          <a:bodyPr wrap="square">
            <a:spAutoFit/>
          </a:bodyPr>
          <a:lstStyle/>
          <a:p>
            <a:pPr marL="342900" lvl="0" indent="-342900" algn="justLow" rtl="1">
              <a:spcAft>
                <a:spcPts val="0"/>
              </a:spcAft>
              <a:buFont typeface="Arial" pitchFamily="34" charset="0"/>
              <a:buChar char="•"/>
              <a:tabLst>
                <a:tab pos="457200" algn="l"/>
                <a:tab pos="1105535" algn="l"/>
                <a:tab pos="1139190" algn="l"/>
              </a:tabLst>
            </a:pPr>
            <a:r>
              <a:rPr lang="ar-EG" sz="2000" b="1" dirty="0">
                <a:effectLst/>
                <a:latin typeface="Times New Roman"/>
                <a:ea typeface="Times New Roman"/>
                <a:cs typeface="Simplified Arabic"/>
              </a:rPr>
              <a:t>محتوى ومفهوم الجغرافية الحيوية في الماضي ، حيث كان الجغرافيون الأول يدرسون الجغرافية من خلال علوم أخرى مثل الجيولوجيا والتاريخ </a:t>
            </a:r>
            <a:r>
              <a:rPr lang="en-US" sz="2000" b="1" dirty="0">
                <a:effectLst/>
                <a:latin typeface="Times New Roman"/>
                <a:ea typeface="Times New Roman"/>
                <a:cs typeface="Simplified Arabic"/>
              </a:rPr>
              <a:t>. </a:t>
            </a:r>
            <a:endParaRPr lang="en-US" sz="2000" b="1" dirty="0">
              <a:effectLst/>
              <a:latin typeface="Times New Roman"/>
              <a:ea typeface="Times New Roman"/>
              <a:cs typeface="Times New Roman"/>
            </a:endParaRPr>
          </a:p>
        </p:txBody>
      </p:sp>
      <p:sp>
        <p:nvSpPr>
          <p:cNvPr id="19" name="Rectangle 18"/>
          <p:cNvSpPr/>
          <p:nvPr/>
        </p:nvSpPr>
        <p:spPr>
          <a:xfrm>
            <a:off x="395536" y="3284984"/>
            <a:ext cx="8421378" cy="707886"/>
          </a:xfrm>
          <a:prstGeom prst="rect">
            <a:avLst/>
          </a:prstGeom>
          <a:solidFill>
            <a:srgbClr val="FFFF00"/>
          </a:solidFill>
        </p:spPr>
        <p:txBody>
          <a:bodyPr wrap="square">
            <a:spAutoFit/>
          </a:bodyPr>
          <a:lstStyle/>
          <a:p>
            <a:pPr marL="285750" indent="-285750" algn="r" rtl="1">
              <a:buFont typeface="Arial" pitchFamily="34" charset="0"/>
              <a:buChar char="•"/>
            </a:pPr>
            <a:r>
              <a:rPr lang="ar-EG" dirty="0">
                <a:effectLst/>
                <a:latin typeface="Times New Roman"/>
                <a:ea typeface="Times New Roman"/>
                <a:cs typeface="Simplified Arabic"/>
              </a:rPr>
              <a:t> </a:t>
            </a:r>
            <a:r>
              <a:rPr lang="ar-EG" sz="2000" b="1" dirty="0">
                <a:effectLst/>
                <a:latin typeface="Times New Roman"/>
                <a:ea typeface="Times New Roman"/>
                <a:cs typeface="Simplified Arabic"/>
              </a:rPr>
              <a:t>قلة المهتمين بعلم الحياة باستثناء نسبة بسيطة ويأتي على رأسها الدكتورة ماريون نيوبيجن     </a:t>
            </a:r>
            <a:r>
              <a:rPr lang="ar-EG" sz="2000" b="1" dirty="0">
                <a:effectLst/>
                <a:latin typeface="Simplified Arabic"/>
                <a:ea typeface="Times New Roman"/>
              </a:rPr>
              <a:t>البريطانية . </a:t>
            </a:r>
            <a:endParaRPr lang="en-US" sz="2000" b="1" dirty="0"/>
          </a:p>
        </p:txBody>
      </p:sp>
      <p:sp>
        <p:nvSpPr>
          <p:cNvPr id="20" name="Rectangle 19"/>
          <p:cNvSpPr/>
          <p:nvPr/>
        </p:nvSpPr>
        <p:spPr>
          <a:xfrm>
            <a:off x="395536" y="4149080"/>
            <a:ext cx="8421378" cy="707886"/>
          </a:xfrm>
          <a:prstGeom prst="rect">
            <a:avLst/>
          </a:prstGeom>
          <a:solidFill>
            <a:srgbClr val="FFFF00"/>
          </a:solidFill>
        </p:spPr>
        <p:txBody>
          <a:bodyPr wrap="square">
            <a:spAutoFit/>
          </a:bodyPr>
          <a:lstStyle/>
          <a:p>
            <a:pPr marL="342900" lvl="0" indent="-342900" algn="justLow" rtl="1">
              <a:spcAft>
                <a:spcPts val="0"/>
              </a:spcAft>
              <a:buFont typeface="Arial" pitchFamily="34" charset="0"/>
              <a:buChar char="•"/>
              <a:tabLst>
                <a:tab pos="457200" algn="l"/>
                <a:tab pos="1105535" algn="l"/>
                <a:tab pos="1139190" algn="l"/>
              </a:tabLst>
            </a:pPr>
            <a:r>
              <a:rPr lang="ar-EG" sz="2000" b="1" dirty="0">
                <a:effectLst/>
                <a:latin typeface="Times New Roman"/>
                <a:ea typeface="Times New Roman"/>
                <a:cs typeface="Simplified Arabic"/>
              </a:rPr>
              <a:t>عدم الاهتمام بالجغرافية الحيوية بعد وفاة الدكتورة نيوبيجن بسب تركيز الجغرافيين البريطانيين علي دراسة الجيومورفولوجيا .</a:t>
            </a:r>
            <a:endParaRPr lang="en-US" sz="2000" b="1" dirty="0">
              <a:effectLst/>
              <a:latin typeface="Times New Roman"/>
              <a:ea typeface="Times New Roman"/>
              <a:cs typeface="Times New Roman"/>
            </a:endParaRPr>
          </a:p>
        </p:txBody>
      </p:sp>
      <p:sp>
        <p:nvSpPr>
          <p:cNvPr id="21" name="Rectangle 20"/>
          <p:cNvSpPr/>
          <p:nvPr/>
        </p:nvSpPr>
        <p:spPr>
          <a:xfrm>
            <a:off x="399094" y="5013176"/>
            <a:ext cx="8421378" cy="400110"/>
          </a:xfrm>
          <a:prstGeom prst="rect">
            <a:avLst/>
          </a:prstGeom>
          <a:solidFill>
            <a:srgbClr val="FFFF00"/>
          </a:solidFill>
        </p:spPr>
        <p:txBody>
          <a:bodyPr wrap="square">
            <a:spAutoFit/>
          </a:bodyPr>
          <a:lstStyle/>
          <a:p>
            <a:pPr marL="342900" lvl="0" indent="-342900" algn="justLow" rtl="1">
              <a:spcAft>
                <a:spcPts val="0"/>
              </a:spcAft>
              <a:buFont typeface="Arial" pitchFamily="34" charset="0"/>
              <a:buChar char="•"/>
              <a:tabLst>
                <a:tab pos="457200" algn="l"/>
                <a:tab pos="1105535" algn="l"/>
                <a:tab pos="1139190" algn="l"/>
              </a:tabLst>
            </a:pPr>
            <a:r>
              <a:rPr lang="ar-EG" sz="2000" b="1" dirty="0">
                <a:effectLst/>
                <a:latin typeface="Times New Roman"/>
                <a:ea typeface="Times New Roman"/>
                <a:cs typeface="Simplified Arabic"/>
              </a:rPr>
              <a:t>النظر إلى الجغرافية الحيوية كمرادف لجغرافية النبات والحيوان . </a:t>
            </a:r>
            <a:endParaRPr lang="en-US" sz="2000" b="1" dirty="0">
              <a:effectLst/>
              <a:latin typeface="Times New Roman"/>
              <a:ea typeface="Times New Roman"/>
              <a:cs typeface="Times New Roman"/>
            </a:endParaRPr>
          </a:p>
        </p:txBody>
      </p:sp>
      <p:sp>
        <p:nvSpPr>
          <p:cNvPr id="22" name="Rectangle 21"/>
          <p:cNvSpPr/>
          <p:nvPr/>
        </p:nvSpPr>
        <p:spPr>
          <a:xfrm>
            <a:off x="399094" y="5661248"/>
            <a:ext cx="8417820" cy="400110"/>
          </a:xfrm>
          <a:prstGeom prst="rect">
            <a:avLst/>
          </a:prstGeom>
          <a:solidFill>
            <a:srgbClr val="FFFF00"/>
          </a:solidFill>
        </p:spPr>
        <p:txBody>
          <a:bodyPr wrap="square">
            <a:spAutoFit/>
          </a:bodyPr>
          <a:lstStyle/>
          <a:p>
            <a:pPr marL="342900" indent="-342900" algn="r" rtl="1">
              <a:buFont typeface="Arial" pitchFamily="34" charset="0"/>
              <a:buChar char="•"/>
            </a:pPr>
            <a:r>
              <a:rPr lang="ar-EG" sz="2000" b="1" dirty="0">
                <a:effectLst/>
                <a:latin typeface="Times New Roman"/>
                <a:ea typeface="Times New Roman"/>
                <a:cs typeface="Simplified Arabic"/>
              </a:rPr>
              <a:t>عدم اهتمام  الجغرافيين بالتربة وعلاقتها بالنبات </a:t>
            </a:r>
            <a:endParaRPr lang="en-US" sz="2000" b="1" dirty="0"/>
          </a:p>
        </p:txBody>
      </p:sp>
    </p:spTree>
    <p:extLst>
      <p:ext uri="{BB962C8B-B14F-4D97-AF65-F5344CB8AC3E}">
        <p14:creationId xmlns:p14="http://schemas.microsoft.com/office/powerpoint/2010/main" val="43574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399458" y="908720"/>
            <a:ext cx="8493386" cy="2088232"/>
          </a:xfrm>
          <a:custGeom>
            <a:avLst/>
            <a:gdLst>
              <a:gd name="connsiteX0" fmla="*/ 0 w 7625733"/>
              <a:gd name="connsiteY0" fmla="*/ 234546 h 2345463"/>
              <a:gd name="connsiteX1" fmla="*/ 234546 w 7625733"/>
              <a:gd name="connsiteY1" fmla="*/ 0 h 2345463"/>
              <a:gd name="connsiteX2" fmla="*/ 7391187 w 7625733"/>
              <a:gd name="connsiteY2" fmla="*/ 0 h 2345463"/>
              <a:gd name="connsiteX3" fmla="*/ 7625733 w 7625733"/>
              <a:gd name="connsiteY3" fmla="*/ 234546 h 2345463"/>
              <a:gd name="connsiteX4" fmla="*/ 7625733 w 7625733"/>
              <a:gd name="connsiteY4" fmla="*/ 2110917 h 2345463"/>
              <a:gd name="connsiteX5" fmla="*/ 7391187 w 7625733"/>
              <a:gd name="connsiteY5" fmla="*/ 2345463 h 2345463"/>
              <a:gd name="connsiteX6" fmla="*/ 234546 w 7625733"/>
              <a:gd name="connsiteY6" fmla="*/ 2345463 h 2345463"/>
              <a:gd name="connsiteX7" fmla="*/ 0 w 7625733"/>
              <a:gd name="connsiteY7" fmla="*/ 2110917 h 2345463"/>
              <a:gd name="connsiteX8" fmla="*/ 0 w 7625733"/>
              <a:gd name="connsiteY8" fmla="*/ 234546 h 2345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5733" h="2345463">
                <a:moveTo>
                  <a:pt x="0" y="234546"/>
                </a:moveTo>
                <a:cubicBezTo>
                  <a:pt x="0" y="105010"/>
                  <a:pt x="105010" y="0"/>
                  <a:pt x="234546" y="0"/>
                </a:cubicBezTo>
                <a:lnTo>
                  <a:pt x="7391187" y="0"/>
                </a:lnTo>
                <a:cubicBezTo>
                  <a:pt x="7520723" y="0"/>
                  <a:pt x="7625733" y="105010"/>
                  <a:pt x="7625733" y="234546"/>
                </a:cubicBezTo>
                <a:lnTo>
                  <a:pt x="7625733" y="2110917"/>
                </a:lnTo>
                <a:cubicBezTo>
                  <a:pt x="7625733" y="2240453"/>
                  <a:pt x="7520723" y="2345463"/>
                  <a:pt x="7391187" y="2345463"/>
                </a:cubicBezTo>
                <a:lnTo>
                  <a:pt x="234546" y="2345463"/>
                </a:lnTo>
                <a:cubicBezTo>
                  <a:pt x="105010" y="2345463"/>
                  <a:pt x="0" y="2240453"/>
                  <a:pt x="0" y="2110917"/>
                </a:cubicBezTo>
                <a:lnTo>
                  <a:pt x="0" y="234546"/>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296" tIns="297296" rIns="297296" bIns="297296" numCol="1" spcCol="1270" anchor="ctr" anchorCtr="0">
            <a:noAutofit/>
          </a:bodyPr>
          <a:lstStyle/>
          <a:p>
            <a:pPr lvl="0" algn="ctr" defTabSz="2667000">
              <a:lnSpc>
                <a:spcPct val="90000"/>
              </a:lnSpc>
              <a:spcBef>
                <a:spcPct val="0"/>
              </a:spcBef>
              <a:spcAft>
                <a:spcPct val="35000"/>
              </a:spcAft>
            </a:pPr>
            <a:r>
              <a:rPr lang="ar-EG" sz="6000" kern="1200" dirty="0"/>
              <a:t>أسباب أستعادت الجغرافيا الحيوية مكانتها</a:t>
            </a:r>
            <a:endParaRPr lang="en-US" sz="6000" kern="1200" dirty="0"/>
          </a:p>
        </p:txBody>
      </p:sp>
      <p:sp>
        <p:nvSpPr>
          <p:cNvPr id="3" name="Rectangle 2"/>
          <p:cNvSpPr/>
          <p:nvPr/>
        </p:nvSpPr>
        <p:spPr>
          <a:xfrm>
            <a:off x="363554" y="3573016"/>
            <a:ext cx="8424936" cy="707886"/>
          </a:xfrm>
          <a:prstGeom prst="rect">
            <a:avLst/>
          </a:prstGeom>
          <a:solidFill>
            <a:srgbClr val="92D050"/>
          </a:solidFill>
        </p:spPr>
        <p:txBody>
          <a:bodyPr wrap="square">
            <a:spAutoFit/>
          </a:bodyPr>
          <a:lstStyle/>
          <a:p>
            <a:pPr marL="342900" indent="-342900" algn="just" rtl="1">
              <a:buFont typeface="Arial" pitchFamily="34" charset="0"/>
              <a:buChar char="•"/>
            </a:pPr>
            <a:r>
              <a:rPr lang="ar-EG" dirty="0">
                <a:effectLst/>
                <a:latin typeface="Times New Roman"/>
                <a:ea typeface="Times New Roman"/>
                <a:cs typeface="Simplified Arabic"/>
              </a:rPr>
              <a:t> </a:t>
            </a:r>
            <a:r>
              <a:rPr lang="ar-EG" sz="2000" b="1" dirty="0">
                <a:effectLst/>
                <a:latin typeface="Times New Roman"/>
                <a:ea typeface="Times New Roman"/>
                <a:cs typeface="Simplified Arabic"/>
              </a:rPr>
              <a:t>الاهتمام المتزايد من قبل الجيومورفلوجيين بالجغرافية والمتمثل في دراسة مدى تأثير عناصر  الجغرافية الحيوية من نبات وحيوان في دورة التعرية وتعديل أشكال سطح الأرض </a:t>
            </a:r>
            <a:r>
              <a:rPr lang="en-US" sz="2000" b="1" dirty="0">
                <a:effectLst/>
                <a:latin typeface="Times New Roman"/>
                <a:ea typeface="Times New Roman"/>
                <a:cs typeface="Simplified Arabic"/>
              </a:rPr>
              <a:t>. </a:t>
            </a:r>
            <a:endParaRPr lang="en-US" sz="2000" b="1" dirty="0"/>
          </a:p>
        </p:txBody>
      </p:sp>
      <p:sp>
        <p:nvSpPr>
          <p:cNvPr id="4" name="Rectangle 3"/>
          <p:cNvSpPr/>
          <p:nvPr/>
        </p:nvSpPr>
        <p:spPr>
          <a:xfrm>
            <a:off x="395536" y="4725144"/>
            <a:ext cx="8424935" cy="1015663"/>
          </a:xfrm>
          <a:prstGeom prst="rect">
            <a:avLst/>
          </a:prstGeom>
          <a:solidFill>
            <a:srgbClr val="92D050"/>
          </a:solidFill>
        </p:spPr>
        <p:txBody>
          <a:bodyPr wrap="square">
            <a:spAutoFit/>
          </a:bodyPr>
          <a:lstStyle/>
          <a:p>
            <a:pPr marL="342900" lvl="0" indent="-342900" algn="justLow" rtl="1">
              <a:spcAft>
                <a:spcPts val="0"/>
              </a:spcAft>
              <a:buFont typeface="Arial" pitchFamily="34" charset="0"/>
              <a:buChar char="•"/>
              <a:tabLst>
                <a:tab pos="457200" algn="l"/>
                <a:tab pos="1105535" algn="l"/>
                <a:tab pos="1139190" algn="l"/>
              </a:tabLst>
            </a:pPr>
            <a:r>
              <a:rPr lang="ar-EG" sz="2000" b="1" dirty="0">
                <a:effectLst/>
                <a:latin typeface="Times New Roman"/>
                <a:ea typeface="Times New Roman"/>
                <a:cs typeface="Simplified Arabic"/>
              </a:rPr>
              <a:t>لقد مكن التقدم التكنولوجي الحديث ، بالإضافة إلي تقدم وسائل انتقال المعرفة علماء البيئة والتربة والجغرافيون والجيولوجيون من العمل كفريق واحد مستخدمين وسائل وأساليب البحث التجريبي والتحليلي والكمي مما ساعد علي القيام ببحوث متكاملة ترتب عليها تقدم الجغرافية الحيوية </a:t>
            </a:r>
            <a:r>
              <a:rPr lang="en-US" sz="2000" b="1" dirty="0">
                <a:effectLst/>
                <a:latin typeface="Times New Roman"/>
                <a:ea typeface="Times New Roman"/>
                <a:cs typeface="Simplified Arabic"/>
              </a:rPr>
              <a:t>. </a:t>
            </a:r>
            <a:endParaRPr lang="en-US" sz="2000" b="1" dirty="0">
              <a:effectLst/>
              <a:latin typeface="Times New Roman"/>
              <a:ea typeface="Times New Roman"/>
              <a:cs typeface="Times New Roman"/>
            </a:endParaRPr>
          </a:p>
        </p:txBody>
      </p:sp>
    </p:spTree>
    <p:extLst>
      <p:ext uri="{BB962C8B-B14F-4D97-AF65-F5344CB8AC3E}">
        <p14:creationId xmlns:p14="http://schemas.microsoft.com/office/powerpoint/2010/main" val="1103093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2141</TotalTime>
  <Words>239</Words>
  <Application>Microsoft Office PowerPoint</Application>
  <PresentationFormat>On-screen Show (4:3)</PresentationFormat>
  <Paragraphs>18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Constantia</vt:lpstr>
      <vt:lpstr>Simplified Arabic</vt:lpstr>
      <vt:lpstr>Times New Roman</vt:lpstr>
      <vt:lpstr>Wingdings 2</vt:lpstr>
      <vt:lpstr>Flow</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16</cp:revision>
  <dcterms:created xsi:type="dcterms:W3CDTF">2020-10-19T16:47:17Z</dcterms:created>
  <dcterms:modified xsi:type="dcterms:W3CDTF">2021-01-06T05:53:09Z</dcterms:modified>
</cp:coreProperties>
</file>