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6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4D7187-926A-483A-B5A5-6324EF144407}" type="datetimeFigureOut">
              <a:rPr lang="ar-EG" smtClean="0"/>
              <a:t>24/07/1441</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4D7187-926A-483A-B5A5-6324EF144407}"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4D7187-926A-483A-B5A5-6324EF144407}"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4D7187-926A-483A-B5A5-6324EF144407}"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4D7187-926A-483A-B5A5-6324EF144407}"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4D7187-926A-483A-B5A5-6324EF144407}"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4D7187-926A-483A-B5A5-6324EF144407}" type="datetimeFigureOut">
              <a:rPr lang="ar-EG" smtClean="0"/>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4D7187-926A-483A-B5A5-6324EF144407}" type="datetimeFigureOut">
              <a:rPr lang="ar-EG" smtClean="0"/>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D7187-926A-483A-B5A5-6324EF144407}" type="datetimeFigureOut">
              <a:rPr lang="ar-EG" smtClean="0"/>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4D7187-926A-483A-B5A5-6324EF144407}"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2EE566D-0360-41DA-AF9C-A1592902DE28}"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4D7187-926A-483A-B5A5-6324EF144407}"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E2EE566D-0360-41DA-AF9C-A1592902DE28}" type="slidenum">
              <a:rPr lang="ar-EG" smtClean="0"/>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4D7187-926A-483A-B5A5-6324EF144407}" type="datetimeFigureOut">
              <a:rPr lang="ar-EG" smtClean="0"/>
              <a:t>24/07/1441</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EE566D-0360-41DA-AF9C-A1592902DE28}" type="slidenum">
              <a:rPr lang="ar-EG" smtClean="0"/>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0" y="0"/>
            <a:ext cx="9145947" cy="6858000"/>
          </a:xfrm>
          <a:prstGeom prst="rect">
            <a:avLst/>
          </a:prstGeom>
        </p:spPr>
      </p:pic>
      <p:sp>
        <p:nvSpPr>
          <p:cNvPr id="7" name="TextBox 6"/>
          <p:cNvSpPr txBox="1"/>
          <p:nvPr/>
        </p:nvSpPr>
        <p:spPr>
          <a:xfrm>
            <a:off x="1691680" y="3068960"/>
            <a:ext cx="5472608" cy="1938992"/>
          </a:xfrm>
          <a:prstGeom prst="rect">
            <a:avLst/>
          </a:prstGeom>
          <a:noFill/>
        </p:spPr>
        <p:txBody>
          <a:bodyPr wrap="square" rtlCol="0">
            <a:spAutoFit/>
          </a:bodyPr>
          <a:lstStyle/>
          <a:p>
            <a:pPr algn="ctr"/>
            <a:r>
              <a:rPr lang="ar-EG" sz="4000" dirty="0" smtClean="0">
                <a:solidFill>
                  <a:srgbClr val="FF0000"/>
                </a:solidFill>
              </a:rPr>
              <a:t>أسس جغرافيا طبيعية (ب)</a:t>
            </a:r>
          </a:p>
          <a:p>
            <a:pPr algn="ctr"/>
            <a:r>
              <a:rPr lang="ar-EG" sz="4000" dirty="0" smtClean="0">
                <a:solidFill>
                  <a:srgbClr val="FF0000"/>
                </a:solidFill>
              </a:rPr>
              <a:t>الفرقة الأولى- قسم الجغرافيا</a:t>
            </a:r>
          </a:p>
          <a:p>
            <a:pPr algn="ctr"/>
            <a:r>
              <a:rPr lang="ar-EG" sz="4000" dirty="0" smtClean="0">
                <a:solidFill>
                  <a:srgbClr val="FF0000"/>
                </a:solidFill>
              </a:rPr>
              <a:t>أ.د.م. هبه صابر</a:t>
            </a:r>
            <a:endParaRPr lang="en-US" sz="4000" dirty="0">
              <a:solidFill>
                <a:srgbClr val="FF0000"/>
              </a:solidFill>
            </a:endParaRPr>
          </a:p>
        </p:txBody>
      </p:sp>
    </p:spTree>
    <p:extLst>
      <p:ext uri="{BB962C8B-B14F-4D97-AF65-F5344CB8AC3E}">
        <p14:creationId xmlns:p14="http://schemas.microsoft.com/office/powerpoint/2010/main" val="681138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412776"/>
            <a:ext cx="7149480" cy="4320480"/>
          </a:xfrm>
        </p:spPr>
        <p:txBody>
          <a:bodyPr>
            <a:normAutofit/>
          </a:bodyPr>
          <a:lstStyle/>
          <a:p>
            <a:pPr algn="just">
              <a:buFont typeface="Wingdings" pitchFamily="2" charset="2"/>
              <a:buChar char="v"/>
            </a:pPr>
            <a:r>
              <a:rPr lang="ar-EG" sz="3200" b="1" dirty="0" smtClean="0">
                <a:latin typeface="Simplified Arabic" pitchFamily="18" charset="-78"/>
                <a:cs typeface="Simplified Arabic" pitchFamily="18" charset="-78"/>
              </a:rPr>
              <a:t>البحيرات.</a:t>
            </a:r>
          </a:p>
          <a:p>
            <a:pPr algn="just">
              <a:buFont typeface="Wingdings" pitchFamily="2" charset="2"/>
              <a:buChar char="§"/>
            </a:pPr>
            <a:r>
              <a:rPr lang="ar-EG" sz="3200" dirty="0" smtClean="0">
                <a:latin typeface="Simplified Arabic" pitchFamily="18" charset="-78"/>
                <a:cs typeface="Simplified Arabic" pitchFamily="18" charset="-78"/>
              </a:rPr>
              <a:t>هي عبارة عن مساحات مائية محاطة باليابس، وقد تكون هذه البحيرات عذبة أو مالحة</a:t>
            </a:r>
            <a:r>
              <a:rPr lang="ar-EG" sz="3200" dirty="0" smtClean="0">
                <a:latin typeface="Simplified Arabic" pitchFamily="18" charset="-78"/>
                <a:cs typeface="Simplified Arabic" pitchFamily="18" charset="-78"/>
              </a:rPr>
              <a:t>.</a:t>
            </a:r>
            <a:endParaRPr lang="ar-EG" sz="32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4093344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19672" y="332656"/>
            <a:ext cx="6192688" cy="1139552"/>
          </a:xfrm>
          <a:prstGeom prst="rect">
            <a:avLst/>
          </a:prstGeom>
        </p:spPr>
        <p:txBody>
          <a:bodyPr>
            <a:normAutofit lnSpcReduction="10000"/>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ar-EG" sz="3600" dirty="0" smtClean="0">
                <a:solidFill>
                  <a:schemeClr val="tx1"/>
                </a:solidFill>
                <a:latin typeface="Simplified Arabic" pitchFamily="18" charset="-78"/>
                <a:cs typeface="Simplified Arabic" pitchFamily="18" charset="-78"/>
              </a:rPr>
              <a:t>المحاضرة الثامنة</a:t>
            </a:r>
          </a:p>
          <a:p>
            <a:pPr algn="ctr"/>
            <a:r>
              <a:rPr lang="ar-EG" sz="3600" dirty="0" smtClean="0">
                <a:solidFill>
                  <a:schemeClr val="tx1"/>
                </a:solidFill>
                <a:latin typeface="Simplified Arabic" pitchFamily="18" charset="-78"/>
                <a:cs typeface="Simplified Arabic" pitchFamily="18" charset="-78"/>
              </a:rPr>
              <a:t>الغلاف المائي</a:t>
            </a:r>
            <a:endParaRPr lang="ar-EG" sz="3600" dirty="0">
              <a:solidFill>
                <a:schemeClr val="tx1"/>
              </a:solidFill>
              <a:latin typeface="Simplified Arabic" pitchFamily="18" charset="-78"/>
              <a:cs typeface="Simplified Arabic" pitchFamily="18" charset="-78"/>
            </a:endParaRPr>
          </a:p>
        </p:txBody>
      </p:sp>
      <p:sp>
        <p:nvSpPr>
          <p:cNvPr id="3" name="Subtitle 2"/>
          <p:cNvSpPr txBox="1">
            <a:spLocks/>
          </p:cNvSpPr>
          <p:nvPr/>
        </p:nvSpPr>
        <p:spPr>
          <a:xfrm>
            <a:off x="899592" y="1844824"/>
            <a:ext cx="7134616" cy="3672408"/>
          </a:xfrm>
          <a:prstGeom prst="rect">
            <a:avLst/>
          </a:prstGeom>
        </p:spPr>
        <p:txBody>
          <a:bodyPr>
            <a:normAutofit/>
          </a:bodyPr>
          <a:lst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ar-EG" sz="3200" b="1" dirty="0" smtClean="0">
                <a:latin typeface="Simplified Arabic" pitchFamily="18" charset="-78"/>
                <a:cs typeface="Simplified Arabic" pitchFamily="18" charset="-78"/>
              </a:rPr>
              <a:t>أولاً: خصائص مياه البحار والمحيطات.</a:t>
            </a:r>
          </a:p>
          <a:p>
            <a:r>
              <a:rPr lang="ar-EG" sz="3200" dirty="0" smtClean="0">
                <a:latin typeface="Simplified Arabic" pitchFamily="18" charset="-78"/>
                <a:cs typeface="Simplified Arabic" pitchFamily="18" charset="-78"/>
              </a:rPr>
              <a:t>  تضم خصائص مياه البحار والمحيطات ما يلي: </a:t>
            </a:r>
          </a:p>
          <a:p>
            <a:pPr marL="457200" indent="-457200">
              <a:buFont typeface="Wingdings" pitchFamily="2" charset="2"/>
              <a:buChar char="v"/>
            </a:pPr>
            <a:r>
              <a:rPr lang="ar-EG" sz="3200" dirty="0" smtClean="0">
                <a:latin typeface="Simplified Arabic" pitchFamily="18" charset="-78"/>
                <a:cs typeface="Simplified Arabic" pitchFamily="18" charset="-78"/>
              </a:rPr>
              <a:t>الملوحة.</a:t>
            </a:r>
          </a:p>
          <a:p>
            <a:pPr marL="457200" indent="-457200">
              <a:buFont typeface="Wingdings" pitchFamily="2" charset="2"/>
              <a:buChar char="v"/>
            </a:pPr>
            <a:r>
              <a:rPr lang="ar-EG" sz="3200" dirty="0" smtClean="0">
                <a:latin typeface="Simplified Arabic" pitchFamily="18" charset="-78"/>
                <a:cs typeface="Simplified Arabic" pitchFamily="18" charset="-78"/>
              </a:rPr>
              <a:t>الحرارة.</a:t>
            </a:r>
          </a:p>
          <a:p>
            <a:pPr marL="457200" indent="-457200">
              <a:buFont typeface="Wingdings" pitchFamily="2" charset="2"/>
              <a:buChar char="v"/>
            </a:pPr>
            <a:r>
              <a:rPr lang="ar-EG" sz="3200" dirty="0" smtClean="0">
                <a:latin typeface="Simplified Arabic" pitchFamily="18" charset="-78"/>
                <a:cs typeface="Simplified Arabic" pitchFamily="18" charset="-78"/>
              </a:rPr>
              <a:t>لون مياه البحار والمحيطات.</a:t>
            </a:r>
          </a:p>
          <a:p>
            <a:pPr marL="457200" indent="-457200">
              <a:buFont typeface="Wingdings" pitchFamily="2" charset="2"/>
              <a:buChar char="v"/>
            </a:pPr>
            <a:endParaRPr lang="ar-EG" sz="3200" dirty="0" smtClean="0">
              <a:latin typeface="Simplified Arabic" pitchFamily="18" charset="-78"/>
              <a:cs typeface="Simplified Arabic" pitchFamily="18" charset="-78"/>
            </a:endParaRPr>
          </a:p>
          <a:p>
            <a:pPr marL="457200" indent="-457200">
              <a:buFont typeface="Wingdings" pitchFamily="2" charset="2"/>
              <a:buChar char="v"/>
            </a:pPr>
            <a:endParaRPr lang="ar-EG" sz="3200" dirty="0" smtClean="0">
              <a:latin typeface="Simplified Arabic" pitchFamily="18" charset="-78"/>
              <a:cs typeface="Simplified Arabic" pitchFamily="18" charset="-78"/>
            </a:endParaRPr>
          </a:p>
          <a:p>
            <a:pPr marL="457200" indent="-457200">
              <a:buFont typeface="Wingdings" pitchFamily="2" charset="2"/>
              <a:buChar char="v"/>
            </a:pPr>
            <a:endParaRPr lang="ar-EG"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13234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229600" cy="5256584"/>
          </a:xfrm>
        </p:spPr>
        <p:txBody>
          <a:bodyPr>
            <a:normAutofit/>
          </a:bodyPr>
          <a:lstStyle/>
          <a:p>
            <a:pPr algn="just">
              <a:buFont typeface="Wingdings" pitchFamily="2" charset="2"/>
              <a:buChar char="§"/>
            </a:pPr>
            <a:r>
              <a:rPr lang="ar-EG" sz="3200" dirty="0" smtClean="0">
                <a:latin typeface="Simplified Arabic" pitchFamily="18" charset="-78"/>
                <a:cs typeface="Simplified Arabic" pitchFamily="18" charset="-78"/>
              </a:rPr>
              <a:t>الملوحة:</a:t>
            </a:r>
          </a:p>
          <a:p>
            <a:pPr algn="just">
              <a:buFont typeface="Wingdings" pitchFamily="2" charset="2"/>
              <a:buChar char="§"/>
            </a:pPr>
            <a:r>
              <a:rPr lang="ar-EG" sz="3200" dirty="0" smtClean="0">
                <a:latin typeface="Simplified Arabic" pitchFamily="18" charset="-78"/>
                <a:cs typeface="Simplified Arabic" pitchFamily="18" charset="-78"/>
              </a:rPr>
              <a:t>تتراوح </a:t>
            </a:r>
            <a:r>
              <a:rPr lang="ar-EG" sz="3200" dirty="0" smtClean="0">
                <a:latin typeface="Simplified Arabic" pitchFamily="18" charset="-78"/>
                <a:cs typeface="Simplified Arabic" pitchFamily="18" charset="-78"/>
              </a:rPr>
              <a:t>نسبة ملوحة مياه البحار والمحيطات بين 30 و 40 جزء في الألف.</a:t>
            </a:r>
          </a:p>
          <a:p>
            <a:pPr algn="just">
              <a:buFont typeface="Wingdings" pitchFamily="2" charset="2"/>
              <a:buChar char="§"/>
            </a:pPr>
            <a:r>
              <a:rPr lang="ar-EG" sz="3200" dirty="0" smtClean="0">
                <a:latin typeface="Simplified Arabic" pitchFamily="18" charset="-78"/>
                <a:cs typeface="Simplified Arabic" pitchFamily="18" charset="-78"/>
              </a:rPr>
              <a:t>ترتفع نسبة الملوحة في البحار المغلقة بسبب ارتفاع درجة الحرارة وزيادة معدلات التبخر ، وتنخفض في البحار القطبية بسببذوبان الثلوج، والبرودة وانخفاض معدلات التبخر.</a:t>
            </a:r>
          </a:p>
          <a:p>
            <a:pPr algn="just">
              <a:buFont typeface="Wingdings" pitchFamily="2" charset="2"/>
              <a:buChar char="§"/>
            </a:pPr>
            <a:r>
              <a:rPr lang="ar-EG" sz="3200" dirty="0" smtClean="0">
                <a:latin typeface="Simplified Arabic" pitchFamily="18" charset="-78"/>
                <a:cs typeface="Simplified Arabic" pitchFamily="18" charset="-78"/>
              </a:rPr>
              <a:t>تنخفض نسبة الملوحة في المناطق الاستوائية لتصل إلى 35 جزء في الألف بسبب وفرة الأمطار ووجود الأنهار التي تصب في المحيط مثل نهر الأمازون ونهر النيجر. </a:t>
            </a:r>
            <a:endParaRPr lang="ar-EG"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71224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733656" cy="4392488"/>
          </a:xfrm>
        </p:spPr>
        <p:txBody>
          <a:bodyPr>
            <a:normAutofit/>
          </a:bodyPr>
          <a:lstStyle/>
          <a:p>
            <a:pPr>
              <a:buFont typeface="Wingdings" pitchFamily="2" charset="2"/>
              <a:buChar char="v"/>
            </a:pPr>
            <a:r>
              <a:rPr lang="ar-EG" sz="3200" b="1" dirty="0" smtClean="0">
                <a:latin typeface="Simplified Arabic" pitchFamily="18" charset="-78"/>
                <a:cs typeface="Simplified Arabic" pitchFamily="18" charset="-78"/>
              </a:rPr>
              <a:t>الحرارة.</a:t>
            </a:r>
          </a:p>
          <a:p>
            <a:pPr algn="just">
              <a:buFont typeface="Wingdings" pitchFamily="2" charset="2"/>
              <a:buChar char="Ø"/>
            </a:pPr>
            <a:r>
              <a:rPr lang="ar-EG" sz="3200" b="1" dirty="0" smtClean="0">
                <a:latin typeface="Simplified Arabic" pitchFamily="18" charset="-78"/>
                <a:cs typeface="Simplified Arabic" pitchFamily="18" charset="-78"/>
              </a:rPr>
              <a:t>أسباب </a:t>
            </a:r>
            <a:r>
              <a:rPr lang="ar-EG" sz="3200" b="1" dirty="0" smtClean="0">
                <a:latin typeface="Simplified Arabic" pitchFamily="18" charset="-78"/>
                <a:cs typeface="Simplified Arabic" pitchFamily="18" charset="-78"/>
              </a:rPr>
              <a:t>اختلاف درجة حرارة مياه البحار والمحيطات على المستويين الأفقي والرأسي:</a:t>
            </a:r>
          </a:p>
          <a:p>
            <a:pPr algn="just">
              <a:buFont typeface="Arial" pitchFamily="34" charset="0"/>
              <a:buChar char="•"/>
            </a:pPr>
            <a:r>
              <a:rPr lang="ar-EG" sz="3200" dirty="0" smtClean="0">
                <a:latin typeface="Simplified Arabic" pitchFamily="18" charset="-78"/>
                <a:cs typeface="Simplified Arabic" pitchFamily="18" charset="-78"/>
              </a:rPr>
              <a:t>اختلاف درجة حرارة السطح من الدائرة الاستوائية حتي القطبين.</a:t>
            </a:r>
          </a:p>
          <a:p>
            <a:pPr algn="just">
              <a:buFont typeface="Arial" pitchFamily="34" charset="0"/>
              <a:buChar char="•"/>
            </a:pPr>
            <a:r>
              <a:rPr lang="ar-EG" sz="3200" dirty="0" smtClean="0">
                <a:latin typeface="Simplified Arabic" pitchFamily="18" charset="-78"/>
                <a:cs typeface="Simplified Arabic" pitchFamily="18" charset="-78"/>
              </a:rPr>
              <a:t>اختلاف درجة حرارة السطح على مدار السنة.</a:t>
            </a:r>
          </a:p>
          <a:p>
            <a:pPr algn="just">
              <a:buFont typeface="Arial" pitchFamily="34" charset="0"/>
              <a:buChar char="•"/>
            </a:pPr>
            <a:r>
              <a:rPr lang="ar-EG" sz="3200" dirty="0" smtClean="0">
                <a:latin typeface="Simplified Arabic" pitchFamily="18" charset="-78"/>
                <a:cs typeface="Simplified Arabic" pitchFamily="18" charset="-78"/>
              </a:rPr>
              <a:t>اختلاف درجة الحرارة على مدى الأربع والعشرين ساعة .</a:t>
            </a:r>
          </a:p>
          <a:p>
            <a:pPr algn="just">
              <a:buFont typeface="Arial" pitchFamily="34" charset="0"/>
              <a:buChar char="•"/>
            </a:pPr>
            <a:r>
              <a:rPr lang="ar-EG" sz="3200" dirty="0" smtClean="0">
                <a:latin typeface="Simplified Arabic" pitchFamily="18" charset="-78"/>
                <a:cs typeface="Simplified Arabic" pitchFamily="18" charset="-78"/>
              </a:rPr>
              <a:t>اختلاف درجة الحرارة رأسياً.</a:t>
            </a:r>
          </a:p>
          <a:p>
            <a:pPr algn="just">
              <a:buFont typeface="Arial" pitchFamily="34" charset="0"/>
              <a:buChar char="•"/>
            </a:pPr>
            <a:endParaRPr lang="ar-EG"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365174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229600" cy="5040560"/>
          </a:xfrm>
        </p:spPr>
        <p:txBody>
          <a:bodyPr>
            <a:normAutofit fontScale="92500" lnSpcReduction="10000"/>
          </a:bodyPr>
          <a:lstStyle/>
          <a:p>
            <a:pPr algn="just">
              <a:buFont typeface="Wingdings" pitchFamily="2" charset="2"/>
              <a:buChar char="v"/>
            </a:pPr>
            <a:r>
              <a:rPr lang="ar-EG" sz="3200" b="1" dirty="0" smtClean="0">
                <a:latin typeface="Simplified Arabic" pitchFamily="18" charset="-78"/>
                <a:cs typeface="Simplified Arabic" pitchFamily="18" charset="-78"/>
              </a:rPr>
              <a:t>لون مياه البحار والمحيطات.</a:t>
            </a:r>
          </a:p>
          <a:p>
            <a:pPr algn="just">
              <a:buFont typeface="Wingdings" pitchFamily="2" charset="2"/>
              <a:buChar char="§"/>
            </a:pPr>
            <a:r>
              <a:rPr lang="ar-EG" sz="3200" dirty="0" smtClean="0">
                <a:latin typeface="Simplified Arabic" pitchFamily="18" charset="-78"/>
                <a:cs typeface="Simplified Arabic" pitchFamily="18" charset="-78"/>
              </a:rPr>
              <a:t>يسود الون الأزرق في مياه البحار والمحيطات البعيدة عن الشواطئ، ويرجع هذا اللون إلى الأشعة الزرقاء وهي أقل أنواع الأشعة امتصاصاً لقصر موجاتها، حيث تنعكس وتتفرق عند سقوطها على سطح الماء بواسطة ذرات المواد العالقة بمياه البحار والمحيطات أو بواسطة جزيئات الماء .</a:t>
            </a:r>
          </a:p>
          <a:p>
            <a:pPr algn="just">
              <a:buFont typeface="Wingdings" pitchFamily="2" charset="2"/>
              <a:buChar char="§"/>
            </a:pPr>
            <a:r>
              <a:rPr lang="ar-EG" sz="3200" dirty="0" smtClean="0">
                <a:latin typeface="Simplified Arabic" pitchFamily="18" charset="-78"/>
                <a:cs typeface="Simplified Arabic" pitchFamily="18" charset="-78"/>
              </a:rPr>
              <a:t>يسود اللون الأخضر أو الأخضر الضارب للصفرة في المياه الشاطئية الضحلة، ويرجع ذلك إلى اختلاط اللون الأزرق الظاهري للماء باللون الأصفرللمواد التي تكون البالنكتون النباتي، أو مع اللون البني أو الأحمر للطحالب التي توجد بكثرة قرب الشواطئ الضحلة.</a:t>
            </a:r>
            <a:endParaRPr lang="ar-EG"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39530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1772816"/>
            <a:ext cx="6501408" cy="2808312"/>
          </a:xfrm>
        </p:spPr>
        <p:txBody>
          <a:bodyPr>
            <a:normAutofit/>
          </a:bodyPr>
          <a:lstStyle/>
          <a:p>
            <a:pPr algn="just">
              <a:buFont typeface="Wingdings" pitchFamily="2" charset="2"/>
              <a:buChar char="v"/>
            </a:pPr>
            <a:r>
              <a:rPr lang="ar-EG" sz="3200" b="1" dirty="0" smtClean="0">
                <a:latin typeface="Simplified Arabic" pitchFamily="18" charset="-78"/>
                <a:cs typeface="Simplified Arabic" pitchFamily="18" charset="-78"/>
              </a:rPr>
              <a:t>المياه تحت السطحية.</a:t>
            </a:r>
          </a:p>
          <a:p>
            <a:pPr marL="0" indent="0" algn="just">
              <a:buNone/>
            </a:pPr>
            <a:r>
              <a:rPr lang="ar-EG" sz="3200" dirty="0" smtClean="0">
                <a:latin typeface="Simplified Arabic" pitchFamily="18" charset="-78"/>
                <a:cs typeface="Simplified Arabic" pitchFamily="18" charset="-78"/>
              </a:rPr>
              <a:t>تضم </a:t>
            </a:r>
            <a:r>
              <a:rPr lang="ar-EG" sz="3200" dirty="0" smtClean="0">
                <a:latin typeface="Simplified Arabic" pitchFamily="18" charset="-78"/>
                <a:cs typeface="Simplified Arabic" pitchFamily="18" charset="-78"/>
              </a:rPr>
              <a:t>المياه تحت السطحية : المياه الجوفية ومياه الشعرية ومياه الجاذبية ومياه التربة.</a:t>
            </a:r>
          </a:p>
          <a:p>
            <a:pPr marL="0" indent="0" algn="just">
              <a:buNone/>
            </a:pPr>
            <a:r>
              <a:rPr lang="ar-EG" sz="3200" dirty="0" smtClean="0">
                <a:latin typeface="Simplified Arabic" pitchFamily="18" charset="-78"/>
                <a:cs typeface="Simplified Arabic" pitchFamily="18" charset="-78"/>
              </a:rPr>
              <a:t>ومن </a:t>
            </a:r>
            <a:r>
              <a:rPr lang="ar-EG" sz="3200" dirty="0">
                <a:latin typeface="Simplified Arabic" pitchFamily="18" charset="-78"/>
                <a:cs typeface="Simplified Arabic" pitchFamily="18" charset="-78"/>
              </a:rPr>
              <a:t>شروط تكوين الخزنات الجوفية: وجود طبقات منفذة محصورة بين طبقات مصمته .</a:t>
            </a:r>
          </a:p>
          <a:p>
            <a:pPr marL="0" indent="0" algn="just">
              <a:buNone/>
            </a:pPr>
            <a:endParaRPr lang="ar-EG"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72779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6192688"/>
          </a:xfrm>
        </p:spPr>
        <p:txBody>
          <a:bodyPr>
            <a:normAutofit/>
          </a:bodyPr>
          <a:lstStyle/>
          <a:p>
            <a:pPr algn="just">
              <a:buFont typeface="Wingdings" pitchFamily="2" charset="2"/>
              <a:buChar char="v"/>
            </a:pPr>
            <a:r>
              <a:rPr lang="ar-EG" sz="3200" b="1" dirty="0" smtClean="0">
                <a:latin typeface="Simplified Arabic" pitchFamily="18" charset="-78"/>
                <a:cs typeface="Simplified Arabic" pitchFamily="18" charset="-78"/>
              </a:rPr>
              <a:t>صور </a:t>
            </a:r>
            <a:r>
              <a:rPr lang="ar-EG" sz="3200" b="1" dirty="0" smtClean="0">
                <a:latin typeface="Simplified Arabic" pitchFamily="18" charset="-78"/>
                <a:cs typeface="Simplified Arabic" pitchFamily="18" charset="-78"/>
              </a:rPr>
              <a:t>وأشكال انبثاق وتدفق المياه الجوفية:</a:t>
            </a:r>
          </a:p>
          <a:p>
            <a:pPr algn="just">
              <a:buFont typeface="Wingdings" pitchFamily="2" charset="2"/>
              <a:buChar char="§"/>
            </a:pPr>
            <a:r>
              <a:rPr lang="ar-EG" sz="3200" b="1" dirty="0" smtClean="0">
                <a:latin typeface="Simplified Arabic" pitchFamily="18" charset="-78"/>
                <a:cs typeface="Simplified Arabic" pitchFamily="18" charset="-78"/>
              </a:rPr>
              <a:t>العيون أو الينابيع:</a:t>
            </a:r>
          </a:p>
          <a:p>
            <a:pPr algn="just">
              <a:buFont typeface="Wingdings" pitchFamily="2" charset="2"/>
              <a:buChar char="Ø"/>
            </a:pPr>
            <a:r>
              <a:rPr lang="ar-EG" sz="3200" dirty="0" smtClean="0">
                <a:latin typeface="Simplified Arabic" pitchFamily="18" charset="-78"/>
                <a:cs typeface="Simplified Arabic" pitchFamily="18" charset="-78"/>
              </a:rPr>
              <a:t>تتكون عندما تتسرب مياه الأمطار خلال صخور منفذة مثل الحجر الرملي فإنها تتسرب إلى أسفل حتى تصل إلى طبقة مصمته مثل الطفل.</a:t>
            </a:r>
          </a:p>
          <a:p>
            <a:pPr algn="just">
              <a:buFont typeface="Wingdings" pitchFamily="2" charset="2"/>
              <a:buChar char="Ø"/>
            </a:pPr>
            <a:r>
              <a:rPr lang="ar-EG" sz="3200" dirty="0" smtClean="0">
                <a:latin typeface="Simplified Arabic" pitchFamily="18" charset="-78"/>
                <a:cs typeface="Simplified Arabic" pitchFamily="18" charset="-78"/>
              </a:rPr>
              <a:t>وإذا كانت الطبقات مائلة فإن المياه تتحرك مع اتجاه الميل حتي إذا وجدت حافة وادي تنبثق المياه على هيئة ينبوع.</a:t>
            </a:r>
          </a:p>
          <a:p>
            <a:pPr algn="just">
              <a:buFont typeface="Wingdings" pitchFamily="2" charset="2"/>
              <a:buChar char="Ø"/>
            </a:pPr>
            <a:endParaRPr lang="ar-EG"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55820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700808"/>
            <a:ext cx="6840760" cy="2520280"/>
          </a:xfrm>
        </p:spPr>
        <p:txBody>
          <a:bodyPr>
            <a:normAutofit/>
          </a:bodyPr>
          <a:lstStyle/>
          <a:p>
            <a:pPr algn="just">
              <a:buFont typeface="Wingdings" pitchFamily="2" charset="2"/>
              <a:buChar char="Ø"/>
            </a:pPr>
            <a:r>
              <a:rPr lang="ar-EG" sz="3200" b="1" smtClean="0">
                <a:latin typeface="Simplified Arabic" pitchFamily="18" charset="-78"/>
                <a:cs typeface="Simplified Arabic" pitchFamily="18" charset="-78"/>
              </a:rPr>
              <a:t>الأبار</a:t>
            </a:r>
            <a:r>
              <a:rPr lang="ar-EG" sz="3200" b="1" dirty="0" smtClean="0">
                <a:latin typeface="Simplified Arabic" pitchFamily="18" charset="-78"/>
                <a:cs typeface="Simplified Arabic" pitchFamily="18" charset="-78"/>
              </a:rPr>
              <a:t>:</a:t>
            </a:r>
          </a:p>
          <a:p>
            <a:pPr algn="just">
              <a:buFont typeface="Wingdings" pitchFamily="2" charset="2"/>
              <a:buChar char="§"/>
            </a:pPr>
            <a:r>
              <a:rPr lang="ar-EG" sz="3200" dirty="0" smtClean="0">
                <a:latin typeface="Simplified Arabic" pitchFamily="18" charset="-78"/>
                <a:cs typeface="Simplified Arabic" pitchFamily="18" charset="-78"/>
              </a:rPr>
              <a:t>البئر هو عبارة عن حفرة يعمقها الانسان في الأرض إلى عمق معين قد يصادف طبقة منفذة أو توجد بها شقوق وفواصل حاملة للمياه. </a:t>
            </a:r>
          </a:p>
          <a:p>
            <a:pPr marL="0" indent="0" algn="just">
              <a:buNone/>
            </a:pPr>
            <a:endParaRPr lang="ar-EG"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3339883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4096"/>
            <a:ext cx="8229600" cy="4389120"/>
          </a:xfrm>
        </p:spPr>
        <p:txBody>
          <a:bodyPr>
            <a:normAutofit fontScale="92500" lnSpcReduction="10000"/>
          </a:bodyPr>
          <a:lstStyle/>
          <a:p>
            <a:pPr>
              <a:buFont typeface="Wingdings" pitchFamily="2" charset="2"/>
              <a:buChar char="§"/>
            </a:pPr>
            <a:r>
              <a:rPr lang="ar-EG" dirty="0" smtClean="0"/>
              <a:t>من شروط وجود مياه ارتوازية:</a:t>
            </a:r>
          </a:p>
          <a:p>
            <a:pPr>
              <a:buFont typeface="Wingdings" pitchFamily="2" charset="2"/>
              <a:buChar char="Ø"/>
            </a:pPr>
            <a:r>
              <a:rPr lang="ar-EG" sz="3200" dirty="0" smtClean="0">
                <a:latin typeface="Simplified Arabic" pitchFamily="18" charset="-78"/>
                <a:cs typeface="Simplified Arabic" pitchFamily="18" charset="-78"/>
              </a:rPr>
              <a:t>وجود طبقات حاملة للمياه يقع اسفلها طبقات صماء.</a:t>
            </a:r>
          </a:p>
          <a:p>
            <a:pPr>
              <a:buFont typeface="Wingdings" pitchFamily="2" charset="2"/>
              <a:buChar char="Ø"/>
            </a:pPr>
            <a:r>
              <a:rPr lang="ar-EG" sz="3200" dirty="0" smtClean="0">
                <a:latin typeface="Simplified Arabic" pitchFamily="18" charset="-78"/>
                <a:cs typeface="Simplified Arabic" pitchFamily="18" charset="-78"/>
              </a:rPr>
              <a:t>أن يكون مكشف الطبقات الحاملة للمياه على ارتفاع كاف ليمد الخزان الجوفي بالضغط الضروري لرفع الماء لسطح الأرض.</a:t>
            </a:r>
          </a:p>
          <a:p>
            <a:pPr>
              <a:buFont typeface="Wingdings" pitchFamily="2" charset="2"/>
              <a:buChar char="Ø"/>
            </a:pPr>
            <a:r>
              <a:rPr lang="ar-EG" sz="3200" dirty="0" smtClean="0">
                <a:latin typeface="Simplified Arabic" pitchFamily="18" charset="-78"/>
                <a:cs typeface="Simplified Arabic" pitchFamily="18" charset="-78"/>
              </a:rPr>
              <a:t>وجود مطر كاف في منطقة التجمع.</a:t>
            </a:r>
          </a:p>
          <a:p>
            <a:pPr>
              <a:buFont typeface="Wingdings" pitchFamily="2" charset="2"/>
              <a:buChar char="v"/>
            </a:pPr>
            <a:r>
              <a:rPr lang="ar-EG" sz="3200" b="1" dirty="0" smtClean="0">
                <a:latin typeface="Simplified Arabic" pitchFamily="18" charset="-78"/>
                <a:cs typeface="Simplified Arabic" pitchFamily="18" charset="-78"/>
              </a:rPr>
              <a:t>العيون الساخنة.</a:t>
            </a:r>
          </a:p>
          <a:p>
            <a:pPr>
              <a:buFont typeface="Wingdings" pitchFamily="2" charset="2"/>
              <a:buChar char="§"/>
            </a:pPr>
            <a:r>
              <a:rPr lang="ar-EG" sz="3200" dirty="0" smtClean="0">
                <a:latin typeface="Simplified Arabic" pitchFamily="18" charset="-78"/>
                <a:cs typeface="Simplified Arabic" pitchFamily="18" charset="-78"/>
              </a:rPr>
              <a:t>تتكون عندما تصل المياه الجوفية إلى أعماق سحيقة ترتفع درجة حرارتها، وإذا تصادف وجود مخرج إلى السطح تتدفق على هيئة عين </a:t>
            </a:r>
            <a:r>
              <a:rPr lang="ar-EG" sz="3200" dirty="0" smtClean="0">
                <a:latin typeface="Simplified Arabic" pitchFamily="18" charset="-78"/>
                <a:cs typeface="Simplified Arabic" pitchFamily="18" charset="-78"/>
              </a:rPr>
              <a:t>ساخنة</a:t>
            </a:r>
            <a:endParaRPr lang="ar-EG" sz="32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1760972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1241</TotalTime>
  <Words>447</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Constantia</vt:lpstr>
      <vt:lpstr>Majalla UI</vt:lpstr>
      <vt:lpstr>Simplified Arabic</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dc:title>
  <dc:creator>الله أكبر</dc:creator>
  <cp:lastModifiedBy>Dr Rana</cp:lastModifiedBy>
  <cp:revision>27</cp:revision>
  <dcterms:created xsi:type="dcterms:W3CDTF">2018-03-03T10:43:27Z</dcterms:created>
  <dcterms:modified xsi:type="dcterms:W3CDTF">2020-03-18T13:02:27Z</dcterms:modified>
</cp:coreProperties>
</file>