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1" r:id="rId3"/>
    <p:sldId id="270" r:id="rId4"/>
    <p:sldId id="269" r:id="rId5"/>
    <p:sldId id="257" r:id="rId6"/>
    <p:sldId id="267" r:id="rId7"/>
    <p:sldId id="268" r:id="rId8"/>
    <p:sldId id="260" r:id="rId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E4131-A8D1-4568-A45F-DF9A0BEEDB61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6D1F1-5546-46FB-815C-7DF5833F5E58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" y="27384"/>
            <a:ext cx="9135073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4319" y="292494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أسس جغرافيا طبيعية (ب)</a:t>
            </a:r>
          </a:p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الفرقة الأولى – قسم الجغرافيا</a:t>
            </a:r>
          </a:p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أ.م.د. هبه صابر</a:t>
            </a:r>
          </a:p>
        </p:txBody>
      </p:sp>
    </p:spTree>
    <p:extLst>
      <p:ext uri="{BB962C8B-B14F-4D97-AF65-F5344CB8AC3E}">
        <p14:creationId xmlns:p14="http://schemas.microsoft.com/office/powerpoint/2010/main" val="24946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59632" y="332656"/>
            <a:ext cx="6480720" cy="13967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3200" dirty="0" smtClean="0">
                <a:solidFill>
                  <a:schemeClr val="tx1"/>
                </a:solidFill>
                <a:latin typeface="AIGDT" pitchFamily="2" charset="2"/>
              </a:rPr>
              <a:t>المحاضرة </a:t>
            </a:r>
            <a:r>
              <a:rPr lang="ar-EG" sz="3200" dirty="0" smtClean="0">
                <a:solidFill>
                  <a:schemeClr val="tx1"/>
                </a:solidFill>
                <a:latin typeface="AIGDT" pitchFamily="2" charset="2"/>
              </a:rPr>
              <a:t>الأولى </a:t>
            </a:r>
          </a:p>
          <a:p>
            <a:pPr algn="ctr"/>
            <a:r>
              <a:rPr lang="ar-EG" sz="3200" dirty="0" smtClean="0">
                <a:solidFill>
                  <a:schemeClr val="tx1"/>
                </a:solidFill>
                <a:latin typeface="AIGDT" pitchFamily="2" charset="2"/>
              </a:rPr>
              <a:t>الرطوبة </a:t>
            </a:r>
            <a:r>
              <a:rPr lang="ar-EG" sz="3200" dirty="0" smtClean="0">
                <a:solidFill>
                  <a:schemeClr val="tx1"/>
                </a:solidFill>
                <a:latin typeface="AIGDT" pitchFamily="2" charset="2"/>
              </a:rPr>
              <a:t>الجوية </a:t>
            </a:r>
            <a:br>
              <a:rPr lang="ar-EG" sz="3200" dirty="0" smtClean="0">
                <a:solidFill>
                  <a:schemeClr val="tx1"/>
                </a:solidFill>
                <a:latin typeface="AIGDT" pitchFamily="2" charset="2"/>
              </a:rPr>
            </a:br>
            <a:endParaRPr lang="ar-EG" sz="3200" dirty="0">
              <a:solidFill>
                <a:schemeClr val="tx1"/>
              </a:solidFill>
              <a:latin typeface="AIGDT" pitchFamily="2" charset="2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755576" y="1412776"/>
            <a:ext cx="7854696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/>
              <a:t> تعريف الرطوبة الجوية:</a:t>
            </a:r>
          </a:p>
          <a:p>
            <a:r>
              <a:rPr lang="ar-EG" dirty="0" smtClean="0"/>
              <a:t>مصادر الرطوبة النسبية: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EG" dirty="0" smtClean="0"/>
              <a:t>التبخر من المسطحات المائية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EG" dirty="0" smtClean="0"/>
              <a:t>التبخر من التربة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EG" dirty="0" smtClean="0"/>
              <a:t>النتح من النباتات</a:t>
            </a:r>
          </a:p>
          <a:p>
            <a:r>
              <a:rPr lang="ar-EG" dirty="0" smtClean="0"/>
              <a:t>تعريف التبخر:</a:t>
            </a:r>
          </a:p>
          <a:p>
            <a:r>
              <a:rPr lang="ar-EG" dirty="0" smtClean="0"/>
              <a:t>شروط حدوث عملية التبخر: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EG" dirty="0" smtClean="0"/>
              <a:t>وجود حرارة كافية عند سطح الماء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EG" dirty="0" smtClean="0"/>
              <a:t>أن يكون الهواء قادراً على امتصاص ذرات اضافية من الماء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2400" b="1" dirty="0" smtClean="0"/>
              <a:t>تعريف التكاثف:</a:t>
            </a:r>
          </a:p>
          <a:p>
            <a:pPr marL="0" indent="0">
              <a:buNone/>
            </a:pPr>
            <a:r>
              <a:rPr lang="ar-EG" sz="2400" b="1" dirty="0" smtClean="0"/>
              <a:t>الشروط اللازمة لحدوث عملية التكاثف:</a:t>
            </a:r>
          </a:p>
          <a:p>
            <a:pPr>
              <a:buFontTx/>
              <a:buChar char="-"/>
            </a:pPr>
            <a:r>
              <a:rPr lang="ar-EG" sz="2400" b="1" dirty="0" smtClean="0"/>
              <a:t>انخفاض درجة الحرارة إلى ما دون نقطة الندى</a:t>
            </a:r>
          </a:p>
          <a:p>
            <a:pPr>
              <a:buFontTx/>
              <a:buChar char="-"/>
            </a:pPr>
            <a:r>
              <a:rPr lang="ar-EG" sz="2400" b="1" dirty="0" smtClean="0"/>
              <a:t>انتقال الهواء من جهات دفيئة إلى أخرى باردة</a:t>
            </a:r>
          </a:p>
          <a:p>
            <a:pPr>
              <a:buFontTx/>
              <a:buChar char="-"/>
            </a:pPr>
            <a:r>
              <a:rPr lang="ar-EG" sz="2400" b="1" dirty="0" smtClean="0"/>
              <a:t>مرور الهواء فوق مسطحات باردة </a:t>
            </a:r>
          </a:p>
          <a:p>
            <a:pPr>
              <a:buFontTx/>
              <a:buChar char="-"/>
            </a:pPr>
            <a:r>
              <a:rPr lang="ar-EG" sz="2400" b="1" dirty="0" smtClean="0"/>
              <a:t>تقابل هواء رطب دافئ مع هواء أبرد منه</a:t>
            </a:r>
          </a:p>
          <a:p>
            <a:pPr marL="0" indent="0">
              <a:buNone/>
            </a:pPr>
            <a:r>
              <a:rPr lang="ar-EG" sz="2400" b="1" dirty="0" smtClean="0"/>
              <a:t>مظاهر التكاثف:</a:t>
            </a:r>
          </a:p>
          <a:p>
            <a:pPr>
              <a:buFontTx/>
              <a:buChar char="-"/>
            </a:pPr>
            <a:r>
              <a:rPr lang="ar-EG" sz="2400" b="1" dirty="0" smtClean="0"/>
              <a:t>التكاثف على سطح الأرض</a:t>
            </a:r>
          </a:p>
          <a:p>
            <a:r>
              <a:rPr lang="ar-EG" sz="2400" b="1" dirty="0" smtClean="0"/>
              <a:t>الندى</a:t>
            </a:r>
          </a:p>
          <a:p>
            <a:r>
              <a:rPr lang="ar-EG" sz="2400" b="1" dirty="0" smtClean="0"/>
              <a:t>الصقيع</a:t>
            </a:r>
          </a:p>
          <a:p>
            <a:pPr>
              <a:buFontTx/>
              <a:buChar char="-"/>
            </a:pPr>
            <a:r>
              <a:rPr lang="ar-EG" sz="2400" b="1" dirty="0" smtClean="0"/>
              <a:t>التكاثف بالقرب من سطح الأرض</a:t>
            </a:r>
          </a:p>
          <a:p>
            <a:r>
              <a:rPr lang="ar-EG" sz="2400" b="1" dirty="0" smtClean="0"/>
              <a:t>الضباب</a:t>
            </a:r>
          </a:p>
          <a:p>
            <a:r>
              <a:rPr lang="ar-EG" sz="2400" b="1" dirty="0" smtClean="0"/>
              <a:t>السحب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84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11560" y="1340768"/>
            <a:ext cx="7706940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  <a:ea typeface="Times New Roman"/>
                <a:cs typeface="Simplified Arabic"/>
              </a:rPr>
              <a:t>تعريف السحب:</a:t>
            </a:r>
            <a:endParaRPr lang="ar-EG" sz="2800" dirty="0" smtClean="0">
              <a:latin typeface="Times New Roman"/>
              <a:ea typeface="Times New Roman"/>
              <a:cs typeface="Simplified Arabic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  <a:cs typeface="Simplified Arabic"/>
              </a:rPr>
              <a:t>خصائص السحب.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545465" indent="-114300" algn="justLow"/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تعمل علي حفظ الإشعاع الأرضي من التبدد في الفضاء .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545465" indent="-114300" algn="justLow"/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إنها المصدر المباشر للثلج والمطر الذي يسقط علي سطح الأرض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545465" indent="-114300" algn="justLow"/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أنها تؤثر في حياة النبات والحيوان والإنسان لما لها من علاقة بمقدار الإشعاع الشمسي الوارد إلي سطح الأرض .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2180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32403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EG" sz="2800" b="1" dirty="0" smtClean="0"/>
              <a:t>أنواع السحب حسب بعدها عن سطح الأرض.</a:t>
            </a:r>
          </a:p>
          <a:p>
            <a:pPr>
              <a:buFont typeface="Wingdings" pitchFamily="2" charset="2"/>
              <a:buChar char="v"/>
            </a:pPr>
            <a:r>
              <a:rPr lang="ar-EG" sz="2800" b="1" dirty="0" smtClean="0"/>
              <a:t>السحب المنخفضة.</a:t>
            </a:r>
          </a:p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من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أنواعها السحب الركامية ، وسحب المزن الركامي ، والسحب 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الطبقية،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وسحب الركام الطبقي . </a:t>
            </a:r>
            <a:endParaRPr lang="ar-EG" sz="2800" dirty="0" smtClean="0">
              <a:latin typeface="Times New Roman"/>
              <a:ea typeface="Times New Roman"/>
              <a:cs typeface="Simplified Arabic"/>
            </a:endParaRPr>
          </a:p>
          <a:p>
            <a:pPr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  <a:ea typeface="Times New Roman"/>
                <a:cs typeface="Simplified Arabic"/>
              </a:rPr>
              <a:t>السحب متوسطة الارتفاع.</a:t>
            </a:r>
          </a:p>
          <a:p>
            <a:pPr>
              <a:buFont typeface="Wingdings" pitchFamily="2" charset="2"/>
              <a:buChar char="§"/>
            </a:pP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من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أنواعها : السحب الركاميه المتوسطة الارتفاع ، والسحب الطبقية المتوسطة الارتفاع ، وسحب المزن الطبقي .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2400" b="1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37934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6396" y="1124744"/>
            <a:ext cx="8136904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EG" b="1" dirty="0" smtClean="0"/>
              <a:t>السحب المرتفعة .</a:t>
            </a:r>
          </a:p>
          <a:p>
            <a:pPr marL="431165" indent="228600" algn="justLow"/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من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أنواعها : سحب السمحاق ، وسحب السمحاق الركامي ، وسحب السمحاق الطبقي . </a:t>
            </a:r>
            <a:endParaRPr lang="ar-EG" sz="2800" dirty="0">
              <a:latin typeface="Times New Roman"/>
              <a:ea typeface="Times New Roman"/>
              <a:cs typeface="Simplified Arabic"/>
            </a:endParaRPr>
          </a:p>
          <a:p>
            <a:pPr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</a:rPr>
              <a:t>التساقط.</a:t>
            </a:r>
            <a:endParaRPr lang="ar-EG" sz="2800" dirty="0" smtClean="0">
              <a:latin typeface="Times New Roman"/>
              <a:ea typeface="Times New Roman"/>
              <a:cs typeface="Simplified Arabic"/>
            </a:endParaRPr>
          </a:p>
          <a:p>
            <a:pPr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  <a:cs typeface="Simplified Arabic"/>
              </a:rPr>
              <a:t> ومن صور وأشكال التساقط ما يلي:</a:t>
            </a:r>
          </a:p>
          <a:p>
            <a:pPr>
              <a:buFont typeface="Wingdings" pitchFamily="2" charset="2"/>
              <a:buChar char="v"/>
            </a:pPr>
            <a:r>
              <a:rPr lang="ar-EG" sz="2800" b="1" dirty="0" smtClean="0">
                <a:latin typeface="Times New Roman"/>
                <a:cs typeface="Simplified Arabic"/>
              </a:rPr>
              <a:t> الثلج.</a:t>
            </a:r>
          </a:p>
          <a:p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يتكون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الثلج عند بداية سقوطه 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عل</a:t>
            </a:r>
            <a:r>
              <a:rPr lang="ar-EG" sz="2800" dirty="0" smtClean="0">
                <a:latin typeface="Times New Roman"/>
                <a:ea typeface="Times New Roman"/>
                <a:cs typeface="Simplified Arabic"/>
              </a:rPr>
              <a:t>ى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سطح الأرض من قشور هشة خفيفة الوزن ، </a:t>
            </a:r>
            <a:r>
              <a:rPr lang="ar-EG" sz="2800" dirty="0" smtClean="0">
                <a:latin typeface="Times New Roman"/>
                <a:ea typeface="Times New Roman"/>
                <a:cs typeface="Simplified Arabic"/>
              </a:rPr>
              <a:t>و</a:t>
            </a:r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تتطاير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في الجو </a:t>
            </a:r>
            <a:r>
              <a:rPr lang="ar-EG" sz="2800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ar-EG" sz="2800" b="1" dirty="0" smtClean="0">
              <a:latin typeface="Times New Roman"/>
              <a:cs typeface="Simplified Arabic"/>
            </a:endParaRPr>
          </a:p>
          <a:p>
            <a:pPr marL="0" indent="0">
              <a:buNone/>
            </a:pP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7438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59632" y="1628800"/>
            <a:ext cx="6552728" cy="31683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EG" b="1" dirty="0" smtClean="0"/>
              <a:t>البرد</a:t>
            </a:r>
            <a:endParaRPr lang="ar-EG" sz="2800" dirty="0" smtClean="0">
              <a:latin typeface="Times New Roman"/>
              <a:ea typeface="Times New Roman"/>
              <a:cs typeface="Simplified Arabic"/>
            </a:endParaRPr>
          </a:p>
          <a:p>
            <a:r>
              <a:rPr lang="ar-SA" sz="2800" dirty="0" smtClean="0">
                <a:latin typeface="Times New Roman"/>
                <a:ea typeface="Times New Roman"/>
                <a:cs typeface="Simplified Arabic"/>
              </a:rPr>
              <a:t>تتكون </a:t>
            </a:r>
            <a:r>
              <a:rPr lang="ar-SA" sz="2800" dirty="0">
                <a:latin typeface="Times New Roman"/>
                <a:ea typeface="Times New Roman"/>
                <a:cs typeface="Simplified Arabic"/>
              </a:rPr>
              <a:t>حبات البرد نتيجة تكاثف بخار الماء في سحب المزن الركامى وهي السحب التي يرتبط تكوينها بحدوث التيارات الهوائية الصاعدة ، وتكاثف بخار الماء الذي تحمله </a:t>
            </a:r>
            <a:r>
              <a:rPr lang="ar-EG" sz="2800" dirty="0">
                <a:latin typeface="Times New Roman"/>
                <a:ea typeface="Times New Roman"/>
                <a:cs typeface="Simplified Arabic"/>
              </a:rPr>
              <a:t>.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9876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52" y="2564904"/>
            <a:ext cx="8517631" cy="15841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EG" b="1" dirty="0" smtClean="0"/>
              <a:t>أنواع الأمطار تبعاً لظروف سقوطها</a:t>
            </a:r>
            <a:r>
              <a:rPr lang="ar-EG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ar-EG" b="1" dirty="0" smtClean="0"/>
              <a:t>الأمطار الانقلابية.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992" y="3656638"/>
            <a:ext cx="80466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v"/>
            </a:pPr>
            <a:r>
              <a:rPr lang="ar-EG" sz="2600" b="1" dirty="0">
                <a:solidFill>
                  <a:prstClr val="black"/>
                </a:solidFill>
              </a:rPr>
              <a:t>الأمطار التضاريسية. </a:t>
            </a:r>
            <a:endParaRPr lang="ar-EG" sz="26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2536" y="4335510"/>
            <a:ext cx="7797552" cy="7496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ar-EG" b="1" dirty="0" smtClean="0"/>
              <a:t>الأمطار الاعصارية. </a:t>
            </a:r>
            <a:endParaRPr lang="ar-EG" b="1" dirty="0" smtClean="0"/>
          </a:p>
        </p:txBody>
      </p:sp>
    </p:spTree>
    <p:extLst>
      <p:ext uri="{BB962C8B-B14F-4D97-AF65-F5344CB8AC3E}">
        <p14:creationId xmlns:p14="http://schemas.microsoft.com/office/powerpoint/2010/main" val="177612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303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AIGDT</vt:lpstr>
      <vt:lpstr>Arial</vt:lpstr>
      <vt:lpstr>Calibri</vt:lpstr>
      <vt:lpstr>Constantia</vt:lpstr>
      <vt:lpstr>Majalla UI</vt:lpstr>
      <vt:lpstr>Simplified Arabic</vt:lpstr>
      <vt:lpstr>Times New Roman</vt:lpstr>
      <vt:lpstr>Traditional Arabic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السحب</dc:title>
  <dc:creator>الله أكبر</dc:creator>
  <cp:lastModifiedBy>Dr Rana</cp:lastModifiedBy>
  <cp:revision>33</cp:revision>
  <dcterms:created xsi:type="dcterms:W3CDTF">2018-03-25T10:18:47Z</dcterms:created>
  <dcterms:modified xsi:type="dcterms:W3CDTF">2020-03-22T06:05:10Z</dcterms:modified>
</cp:coreProperties>
</file>