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0" r:id="rId3"/>
    <p:sldId id="258" r:id="rId4"/>
    <p:sldId id="259" r:id="rId5"/>
    <p:sldId id="260" r:id="rId6"/>
    <p:sldId id="261" r:id="rId7"/>
    <p:sldId id="262" r:id="rId8"/>
    <p:sldId id="263" r:id="rId9"/>
    <p:sldId id="264" r:id="rId10"/>
    <p:sldId id="265" r:id="rId11"/>
    <p:sldId id="266" r:id="rId12"/>
    <p:sldId id="267"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52BD"/>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showGuides="1">
      <p:cViewPr varScale="1">
        <p:scale>
          <a:sx n="74" d="100"/>
          <a:sy n="74" d="100"/>
        </p:scale>
        <p:origin x="56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2016FD-8A7C-4C7C-B2A5-533826AEEA4B}"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3157B9-490A-454B-8D63-4FEDF020C34A}" type="slidenum">
              <a:rPr lang="en-US" smtClean="0"/>
              <a:t>‹#›</a:t>
            </a:fld>
            <a:endParaRPr lang="en-US"/>
          </a:p>
        </p:txBody>
      </p:sp>
    </p:spTree>
    <p:extLst>
      <p:ext uri="{BB962C8B-B14F-4D97-AF65-F5344CB8AC3E}">
        <p14:creationId xmlns:p14="http://schemas.microsoft.com/office/powerpoint/2010/main" val="3986352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2016FD-8A7C-4C7C-B2A5-533826AEEA4B}"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3157B9-490A-454B-8D63-4FEDF020C34A}" type="slidenum">
              <a:rPr lang="en-US" smtClean="0"/>
              <a:t>‹#›</a:t>
            </a:fld>
            <a:endParaRPr lang="en-US"/>
          </a:p>
        </p:txBody>
      </p:sp>
    </p:spTree>
    <p:extLst>
      <p:ext uri="{BB962C8B-B14F-4D97-AF65-F5344CB8AC3E}">
        <p14:creationId xmlns:p14="http://schemas.microsoft.com/office/powerpoint/2010/main" val="3735406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2016FD-8A7C-4C7C-B2A5-533826AEEA4B}"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3157B9-490A-454B-8D63-4FEDF020C34A}" type="slidenum">
              <a:rPr lang="en-US" smtClean="0"/>
              <a:t>‹#›</a:t>
            </a:fld>
            <a:endParaRPr lang="en-US"/>
          </a:p>
        </p:txBody>
      </p:sp>
    </p:spTree>
    <p:extLst>
      <p:ext uri="{BB962C8B-B14F-4D97-AF65-F5344CB8AC3E}">
        <p14:creationId xmlns:p14="http://schemas.microsoft.com/office/powerpoint/2010/main" val="3342507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2016FD-8A7C-4C7C-B2A5-533826AEEA4B}"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3157B9-490A-454B-8D63-4FEDF020C34A}" type="slidenum">
              <a:rPr lang="en-US" smtClean="0"/>
              <a:t>‹#›</a:t>
            </a:fld>
            <a:endParaRPr lang="en-US"/>
          </a:p>
        </p:txBody>
      </p:sp>
    </p:spTree>
    <p:extLst>
      <p:ext uri="{BB962C8B-B14F-4D97-AF65-F5344CB8AC3E}">
        <p14:creationId xmlns:p14="http://schemas.microsoft.com/office/powerpoint/2010/main" val="2912143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2016FD-8A7C-4C7C-B2A5-533826AEEA4B}"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3157B9-490A-454B-8D63-4FEDF020C34A}" type="slidenum">
              <a:rPr lang="en-US" smtClean="0"/>
              <a:t>‹#›</a:t>
            </a:fld>
            <a:endParaRPr lang="en-US"/>
          </a:p>
        </p:txBody>
      </p:sp>
    </p:spTree>
    <p:extLst>
      <p:ext uri="{BB962C8B-B14F-4D97-AF65-F5344CB8AC3E}">
        <p14:creationId xmlns:p14="http://schemas.microsoft.com/office/powerpoint/2010/main" val="241306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2016FD-8A7C-4C7C-B2A5-533826AEEA4B}" type="datetimeFigureOut">
              <a:rPr lang="en-US" smtClean="0"/>
              <a:t>11/13/2020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3157B9-490A-454B-8D63-4FEDF020C34A}" type="slidenum">
              <a:rPr lang="en-US" smtClean="0"/>
              <a:t>‹#›</a:t>
            </a:fld>
            <a:endParaRPr lang="en-US"/>
          </a:p>
        </p:txBody>
      </p:sp>
    </p:spTree>
    <p:extLst>
      <p:ext uri="{BB962C8B-B14F-4D97-AF65-F5344CB8AC3E}">
        <p14:creationId xmlns:p14="http://schemas.microsoft.com/office/powerpoint/2010/main" val="2642977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2016FD-8A7C-4C7C-B2A5-533826AEEA4B}" type="datetimeFigureOut">
              <a:rPr lang="en-US" smtClean="0"/>
              <a:t>11/13/2020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3157B9-490A-454B-8D63-4FEDF020C34A}" type="slidenum">
              <a:rPr lang="en-US" smtClean="0"/>
              <a:t>‹#›</a:t>
            </a:fld>
            <a:endParaRPr lang="en-US"/>
          </a:p>
        </p:txBody>
      </p:sp>
    </p:spTree>
    <p:extLst>
      <p:ext uri="{BB962C8B-B14F-4D97-AF65-F5344CB8AC3E}">
        <p14:creationId xmlns:p14="http://schemas.microsoft.com/office/powerpoint/2010/main" val="349659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2016FD-8A7C-4C7C-B2A5-533826AEEA4B}" type="datetimeFigureOut">
              <a:rPr lang="en-US" smtClean="0"/>
              <a:t>11/13/2020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3157B9-490A-454B-8D63-4FEDF020C34A}" type="slidenum">
              <a:rPr lang="en-US" smtClean="0"/>
              <a:t>‹#›</a:t>
            </a:fld>
            <a:endParaRPr lang="en-US"/>
          </a:p>
        </p:txBody>
      </p:sp>
    </p:spTree>
    <p:extLst>
      <p:ext uri="{BB962C8B-B14F-4D97-AF65-F5344CB8AC3E}">
        <p14:creationId xmlns:p14="http://schemas.microsoft.com/office/powerpoint/2010/main" val="3642064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2016FD-8A7C-4C7C-B2A5-533826AEEA4B}" type="datetimeFigureOut">
              <a:rPr lang="en-US" smtClean="0"/>
              <a:t>11/13/2020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3157B9-490A-454B-8D63-4FEDF020C34A}" type="slidenum">
              <a:rPr lang="en-US" smtClean="0"/>
              <a:t>‹#›</a:t>
            </a:fld>
            <a:endParaRPr lang="en-US"/>
          </a:p>
        </p:txBody>
      </p:sp>
    </p:spTree>
    <p:extLst>
      <p:ext uri="{BB962C8B-B14F-4D97-AF65-F5344CB8AC3E}">
        <p14:creationId xmlns:p14="http://schemas.microsoft.com/office/powerpoint/2010/main" val="3285830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2016FD-8A7C-4C7C-B2A5-533826AEEA4B}" type="datetimeFigureOut">
              <a:rPr lang="en-US" smtClean="0"/>
              <a:t>11/13/2020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3157B9-490A-454B-8D63-4FEDF020C34A}" type="slidenum">
              <a:rPr lang="en-US" smtClean="0"/>
              <a:t>‹#›</a:t>
            </a:fld>
            <a:endParaRPr lang="en-US"/>
          </a:p>
        </p:txBody>
      </p:sp>
    </p:spTree>
    <p:extLst>
      <p:ext uri="{BB962C8B-B14F-4D97-AF65-F5344CB8AC3E}">
        <p14:creationId xmlns:p14="http://schemas.microsoft.com/office/powerpoint/2010/main" val="3681543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2016FD-8A7C-4C7C-B2A5-533826AEEA4B}" type="datetimeFigureOut">
              <a:rPr lang="en-US" smtClean="0"/>
              <a:t>11/13/2020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3157B9-490A-454B-8D63-4FEDF020C34A}" type="slidenum">
              <a:rPr lang="en-US" smtClean="0"/>
              <a:t>‹#›</a:t>
            </a:fld>
            <a:endParaRPr lang="en-US"/>
          </a:p>
        </p:txBody>
      </p:sp>
    </p:spTree>
    <p:extLst>
      <p:ext uri="{BB962C8B-B14F-4D97-AF65-F5344CB8AC3E}">
        <p14:creationId xmlns:p14="http://schemas.microsoft.com/office/powerpoint/2010/main" val="2104467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2016FD-8A7C-4C7C-B2A5-533826AEEA4B}" type="datetimeFigureOut">
              <a:rPr lang="en-US" smtClean="0"/>
              <a:t>11/13/2020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3157B9-490A-454B-8D63-4FEDF020C34A}" type="slidenum">
              <a:rPr lang="en-US" smtClean="0"/>
              <a:t>‹#›</a:t>
            </a:fld>
            <a:endParaRPr lang="en-US"/>
          </a:p>
        </p:txBody>
      </p:sp>
    </p:spTree>
    <p:extLst>
      <p:ext uri="{BB962C8B-B14F-4D97-AF65-F5344CB8AC3E}">
        <p14:creationId xmlns:p14="http://schemas.microsoft.com/office/powerpoint/2010/main" val="3184768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18000"/>
            <a:ext cx="10363200" cy="2135903"/>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ar-EG" dirty="0" smtClean="0"/>
              <a:t>تابع ضوابط اختيار موضوع البحث</a:t>
            </a:r>
            <a:br>
              <a:rPr lang="ar-EG" dirty="0" smtClean="0"/>
            </a:br>
            <a:r>
              <a:rPr lang="ar-EG" dirty="0" smtClean="0"/>
              <a:t>خطة البحث </a:t>
            </a:r>
            <a:br>
              <a:rPr lang="ar-EG" dirty="0" smtClean="0"/>
            </a:br>
            <a:r>
              <a:rPr lang="ar-EG" dirty="0" smtClean="0"/>
              <a:t>جمع المعلومات ( الدور المكتبى فقط)</a:t>
            </a:r>
            <a:br>
              <a:rPr lang="ar-EG" dirty="0" smtClean="0"/>
            </a:br>
            <a:endParaRPr lang="en-US" dirty="0"/>
          </a:p>
        </p:txBody>
      </p:sp>
      <p:sp>
        <p:nvSpPr>
          <p:cNvPr id="3" name="Title 1"/>
          <p:cNvSpPr txBox="1">
            <a:spLocks/>
          </p:cNvSpPr>
          <p:nvPr/>
        </p:nvSpPr>
        <p:spPr>
          <a:xfrm>
            <a:off x="1524001" y="1257301"/>
            <a:ext cx="8305800" cy="227473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ar-EG" dirty="0" smtClean="0"/>
              <a:t>المحاضرة الرابعة لمقرر قاعة بحث</a:t>
            </a:r>
            <a:endParaRPr lang="en-US" dirty="0"/>
          </a:p>
        </p:txBody>
      </p:sp>
    </p:spTree>
    <p:extLst>
      <p:ext uri="{BB962C8B-B14F-4D97-AF65-F5344CB8AC3E}">
        <p14:creationId xmlns:p14="http://schemas.microsoft.com/office/powerpoint/2010/main" val="1417208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pPr algn="ctr"/>
            <a:r>
              <a:rPr lang="ar-EG" dirty="0" smtClean="0"/>
              <a:t>عاشرا العوامل الشخصية</a:t>
            </a:r>
            <a:endParaRPr lang="en-US" dirty="0"/>
          </a:p>
        </p:txBody>
      </p:sp>
      <p:sp>
        <p:nvSpPr>
          <p:cNvPr id="3" name="Content Placeholder 2"/>
          <p:cNvSpPr>
            <a:spLocks noGrp="1"/>
          </p:cNvSpPr>
          <p:nvPr>
            <p:ph idx="1"/>
          </p:nvPr>
        </p:nvSpPr>
        <p:spPr/>
        <p:txBody>
          <a:bodyPr>
            <a:normAutofit/>
          </a:bodyPr>
          <a:lstStyle/>
          <a:p>
            <a:pPr algn="ctr"/>
            <a:r>
              <a:rPr lang="ar-EG" sz="3600" b="1" dirty="0" smtClean="0"/>
              <a:t>ويقصد هنا ميول الباحث ورغباته الشخصية بالنسبة لاتجاهى الدراسة  الجغرافيةعموما وهما الجغرافيا الطبيعية والبشرية بكل فروعهما وان بعض الطلاب يبدوا عليهم محددين فى اختياراتهم موضحين اتجاهتهم البحثية منذ مرحلة الليسانس </a:t>
            </a:r>
            <a:endParaRPr lang="en-US" sz="3600" b="1" dirty="0"/>
          </a:p>
        </p:txBody>
      </p:sp>
    </p:spTree>
    <p:extLst>
      <p:ext uri="{BB962C8B-B14F-4D97-AF65-F5344CB8AC3E}">
        <p14:creationId xmlns:p14="http://schemas.microsoft.com/office/powerpoint/2010/main" val="3054465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77285"/>
            <a:ext cx="10546724" cy="4399678"/>
          </a:xfrm>
          <a:solidFill>
            <a:schemeClr val="accent6">
              <a:lumMod val="20000"/>
              <a:lumOff val="80000"/>
            </a:schemeClr>
          </a:solidFill>
        </p:spPr>
        <p:txBody>
          <a:bodyPr>
            <a:normAutofit/>
          </a:bodyPr>
          <a:lstStyle/>
          <a:p>
            <a:pPr algn="r"/>
            <a:r>
              <a:rPr lang="ar-EG" sz="4000" b="1" dirty="0" smtClean="0"/>
              <a:t>والمقصود تحديد المنطقة محورالدراسة حسب محل اقامة الباحث اذا امكن مع معرفة سبل الوصول اليها وان يتاكد بأنها ملائمة للظاهرة المراد دراستها او مشكلة البحث والوقوف على اهمية وجود فريق عمل من عدمه وماهى مواصفات هذا الفريق</a:t>
            </a:r>
            <a:endParaRPr lang="en-US" sz="4000" b="1" dirty="0"/>
          </a:p>
        </p:txBody>
      </p:sp>
      <p:sp>
        <p:nvSpPr>
          <p:cNvPr id="2" name="Title 1"/>
          <p:cNvSpPr>
            <a:spLocks noGrp="1"/>
          </p:cNvSpPr>
          <p:nvPr>
            <p:ph type="title"/>
          </p:nvPr>
        </p:nvSpPr>
        <p:spPr>
          <a:xfrm>
            <a:off x="838200" y="386366"/>
            <a:ext cx="10546724" cy="1304322"/>
          </a:xfrm>
        </p:spPr>
        <p:style>
          <a:lnRef idx="1">
            <a:schemeClr val="accent6"/>
          </a:lnRef>
          <a:fillRef idx="2">
            <a:schemeClr val="accent6"/>
          </a:fillRef>
          <a:effectRef idx="1">
            <a:schemeClr val="accent6"/>
          </a:effectRef>
          <a:fontRef idx="minor">
            <a:schemeClr val="dk1"/>
          </a:fontRef>
        </p:style>
        <p:txBody>
          <a:bodyPr/>
          <a:lstStyle/>
          <a:p>
            <a:pPr algn="ctr"/>
            <a:r>
              <a:rPr lang="ar-EG" dirty="0" smtClean="0"/>
              <a:t>احد عشر سمات وخصائص منطقة البحث</a:t>
            </a:r>
            <a:endParaRPr lang="en-US" dirty="0"/>
          </a:p>
        </p:txBody>
      </p:sp>
    </p:spTree>
    <p:extLst>
      <p:ext uri="{BB962C8B-B14F-4D97-AF65-F5344CB8AC3E}">
        <p14:creationId xmlns:p14="http://schemas.microsoft.com/office/powerpoint/2010/main" val="3549057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70C0"/>
          </a:solidFill>
        </p:spPr>
        <p:txBody>
          <a:bodyPr/>
          <a:lstStyle/>
          <a:p>
            <a:pPr algn="ctr"/>
            <a:r>
              <a:rPr lang="ar-EG" dirty="0" smtClean="0"/>
              <a:t>اثنا عشرعمق الباحث فى مجال تخصصه</a:t>
            </a: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pPr algn="ctr"/>
            <a:r>
              <a:rPr lang="ar-EG" sz="3200" b="1" dirty="0" smtClean="0"/>
              <a:t>ونقصد هنا تعمق الباحث بإطلاعه فى مجال تخصصه يسهل عليه معرفة اخر المستجدات فى موضوعه وماوصل اليه السابقون وان يقف علي النقاط مسار الجدل وعدم الاستقرار ليحاول حسمها والوقوف علي حقيقتها فى بحثه</a:t>
            </a:r>
          </a:p>
          <a:p>
            <a:pPr algn="ctr"/>
            <a:endParaRPr lang="ar-EG" sz="3200" b="1" dirty="0"/>
          </a:p>
          <a:p>
            <a:pPr algn="ctr"/>
            <a:r>
              <a:rPr lang="ar-EG" sz="3200" b="1" dirty="0" smtClean="0"/>
              <a:t>واخيرا هذه اثنا عشر ضابط لاختيار موضوع البحث لانقول ان تراعى كلها ولكن يفضل ان يتم اختيار موضوع البحث فى ضؤ معظمها على الاقل</a:t>
            </a:r>
            <a:endParaRPr lang="en-US" sz="3200" b="1" dirty="0"/>
          </a:p>
        </p:txBody>
      </p:sp>
    </p:spTree>
    <p:extLst>
      <p:ext uri="{BB962C8B-B14F-4D97-AF65-F5344CB8AC3E}">
        <p14:creationId xmlns:p14="http://schemas.microsoft.com/office/powerpoint/2010/main" val="3500207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ctr"/>
            <a:r>
              <a:rPr lang="ar-EG" dirty="0" smtClean="0"/>
              <a:t>خطة البحث</a:t>
            </a:r>
            <a:br>
              <a:rPr lang="ar-EG" dirty="0" smtClean="0"/>
            </a:br>
            <a:r>
              <a:rPr lang="ar-EG" dirty="0" smtClean="0"/>
              <a:t>وهى هيكل البحث ويتم وضعها بعد اختيار الموضوع مباشرة</a:t>
            </a:r>
            <a:endParaRPr lang="en-US" dirty="0"/>
          </a:p>
        </p:txBody>
      </p:sp>
      <p:sp>
        <p:nvSpPr>
          <p:cNvPr id="3" name="Content Placeholder 2"/>
          <p:cNvSpPr>
            <a:spLocks noGrp="1"/>
          </p:cNvSpPr>
          <p:nvPr>
            <p:ph idx="1"/>
          </p:nvPr>
        </p:nvSpPr>
        <p:spPr/>
        <p:txBody>
          <a:bodyPr>
            <a:normAutofit fontScale="92500"/>
          </a:bodyPr>
          <a:lstStyle/>
          <a:p>
            <a:pPr algn="ctr"/>
            <a:r>
              <a:rPr lang="ar-EG" dirty="0" smtClean="0"/>
              <a:t>الاسس التى تحدد عناصر الخطة علي اساسها</a:t>
            </a:r>
          </a:p>
          <a:p>
            <a:pPr algn="r"/>
            <a:r>
              <a:rPr lang="ar-EG" dirty="0" smtClean="0"/>
              <a:t>ــ اتفاق عناصر الخطة مع طبيعة مشكلة البحث</a:t>
            </a:r>
          </a:p>
          <a:p>
            <a:pPr algn="r"/>
            <a:r>
              <a:rPr lang="ar-EG" dirty="0" smtClean="0"/>
              <a:t>ــ يجب ان تحقق عناصر الخطة الهدف المعنى به البحث</a:t>
            </a:r>
          </a:p>
          <a:p>
            <a:pPr algn="r"/>
            <a:r>
              <a:rPr lang="ar-EG" dirty="0" smtClean="0"/>
              <a:t>ــ يجب ان تنبع العناصر من قراءات الباحث واطلاعه بعمق</a:t>
            </a:r>
          </a:p>
          <a:p>
            <a:pPr algn="r"/>
            <a:r>
              <a:rPr lang="ar-EG" dirty="0" smtClean="0"/>
              <a:t>ــ تطابق </a:t>
            </a:r>
            <a:r>
              <a:rPr lang="ar-EG" dirty="0"/>
              <a:t>عناصر الخطة </a:t>
            </a:r>
            <a:r>
              <a:rPr lang="ar-EG" dirty="0" smtClean="0"/>
              <a:t>مع موضوع البحث</a:t>
            </a:r>
          </a:p>
          <a:p>
            <a:pPr algn="r"/>
            <a:r>
              <a:rPr lang="ar-EG" dirty="0" smtClean="0"/>
              <a:t>ــ ترابط عناصر الخطة فكل مبحث بها يقدم لما يليه </a:t>
            </a:r>
          </a:p>
          <a:p>
            <a:pPr algn="r"/>
            <a:r>
              <a:rPr lang="ar-EG" dirty="0" smtClean="0"/>
              <a:t>ــ يبدا كل فصل فى الخطة بكلمة يهدف الفصل الي وينتهى بكلمة الخلاصة</a:t>
            </a:r>
          </a:p>
          <a:p>
            <a:pPr algn="r"/>
            <a:r>
              <a:rPr lang="ar-EG" dirty="0" smtClean="0"/>
              <a:t>ــ التوازن بين فصول الخطة</a:t>
            </a:r>
          </a:p>
          <a:p>
            <a:pPr algn="r"/>
            <a:r>
              <a:rPr lang="ar-EG" dirty="0" smtClean="0"/>
              <a:t> يمكن ان يتم تعديل محتوى الخطة بعد بداية العمل بالبحث والهدف انجاح البحث وتطوير نتائجه</a:t>
            </a:r>
            <a:endParaRPr lang="en-US" dirty="0"/>
          </a:p>
        </p:txBody>
      </p:sp>
    </p:spTree>
    <p:extLst>
      <p:ext uri="{BB962C8B-B14F-4D97-AF65-F5344CB8AC3E}">
        <p14:creationId xmlns:p14="http://schemas.microsoft.com/office/powerpoint/2010/main" val="1019103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1973"/>
            <a:ext cx="10520966" cy="1368716"/>
          </a:xfrm>
        </p:spPr>
        <p:style>
          <a:lnRef idx="1">
            <a:schemeClr val="accent1"/>
          </a:lnRef>
          <a:fillRef idx="2">
            <a:schemeClr val="accent1"/>
          </a:fillRef>
          <a:effectRef idx="1">
            <a:schemeClr val="accent1"/>
          </a:effectRef>
          <a:fontRef idx="minor">
            <a:schemeClr val="dk1"/>
          </a:fontRef>
        </p:style>
        <p:txBody>
          <a:bodyPr/>
          <a:lstStyle/>
          <a:p>
            <a:pPr algn="ctr"/>
            <a:r>
              <a:rPr lang="ar-EG" dirty="0" smtClean="0"/>
              <a:t>محتويات خطة البحث</a:t>
            </a:r>
            <a:endParaRPr lang="en-US" dirty="0"/>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lstStyle/>
          <a:p>
            <a:pPr algn="r"/>
            <a:r>
              <a:rPr lang="ar-EG" b="1" dirty="0" smtClean="0"/>
              <a:t>1ــ التقديم:ـــ يضم اسباب اختيار الموضوع واهميته وطريقة معالجته والعقبات التى صادفته</a:t>
            </a:r>
          </a:p>
          <a:p>
            <a:pPr algn="r"/>
            <a:r>
              <a:rPr lang="ar-EG" b="1" dirty="0" smtClean="0"/>
              <a:t>2ــ المقدمة وتضم معلومات اساسية عن موضوع البحث ومنطقة الدراسة والدراسات السابقة للموضوع او لمنطقة البحث</a:t>
            </a:r>
          </a:p>
          <a:p>
            <a:pPr algn="r"/>
            <a:r>
              <a:rPr lang="ar-EG" b="1" dirty="0" smtClean="0"/>
              <a:t>3ــ الابواب والفصول والتى تمثل متن الرسالة وهى مرتبة بشكل منطقى</a:t>
            </a:r>
          </a:p>
          <a:p>
            <a:pPr algn="r"/>
            <a:r>
              <a:rPr lang="ar-EG" b="1" dirty="0" smtClean="0"/>
              <a:t>4ــ خاتمة الرسالة ويذكر بها نتائج البحث وما وصل اليه</a:t>
            </a:r>
          </a:p>
          <a:p>
            <a:pPr algn="r"/>
            <a:r>
              <a:rPr lang="ar-EG" b="1" dirty="0" smtClean="0"/>
              <a:t>5 ــ الملاحق وتضم الوثائق والجداول واسماء المراجع بانواعها</a:t>
            </a:r>
          </a:p>
          <a:p>
            <a:pPr algn="r"/>
            <a:r>
              <a:rPr lang="ar-EG" b="1" dirty="0" smtClean="0"/>
              <a:t>6ــ الخرائط والاشكال البيانية والتى قد تكون جزء من البحث اوفى مجلد مستقل</a:t>
            </a:r>
            <a:endParaRPr lang="en-US" b="1" dirty="0"/>
          </a:p>
        </p:txBody>
      </p:sp>
    </p:spTree>
    <p:extLst>
      <p:ext uri="{BB962C8B-B14F-4D97-AF65-F5344CB8AC3E}">
        <p14:creationId xmlns:p14="http://schemas.microsoft.com/office/powerpoint/2010/main" val="2211164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7731"/>
            <a:ext cx="10508087" cy="1342958"/>
          </a:xfrm>
        </p:spPr>
        <p:style>
          <a:lnRef idx="2">
            <a:schemeClr val="dk1">
              <a:shade val="50000"/>
            </a:schemeClr>
          </a:lnRef>
          <a:fillRef idx="1">
            <a:schemeClr val="dk1"/>
          </a:fillRef>
          <a:effectRef idx="0">
            <a:schemeClr val="dk1"/>
          </a:effectRef>
          <a:fontRef idx="minor">
            <a:schemeClr val="lt1"/>
          </a:fontRef>
        </p:style>
        <p:txBody>
          <a:bodyPr/>
          <a:lstStyle/>
          <a:p>
            <a:pPr algn="ctr"/>
            <a:r>
              <a:rPr lang="ar-EG" b="1" dirty="0" smtClean="0"/>
              <a:t>جمع المعلومات</a:t>
            </a:r>
            <a:endParaRPr lang="en-US" b="1" dirty="0"/>
          </a:p>
        </p:txBody>
      </p:sp>
      <p:sp>
        <p:nvSpPr>
          <p:cNvPr id="3" name="Content Placeholder 2"/>
          <p:cNvSpPr>
            <a:spLocks noGrp="1"/>
          </p:cNvSpPr>
          <p:nvPr>
            <p:ph idx="1"/>
          </p:nvPr>
        </p:nvSpPr>
        <p:spPr>
          <a:xfrm>
            <a:off x="838200" y="1838504"/>
            <a:ext cx="10515600" cy="4351338"/>
          </a:xfrm>
        </p:spPr>
        <p:style>
          <a:lnRef idx="1">
            <a:schemeClr val="accent3"/>
          </a:lnRef>
          <a:fillRef idx="2">
            <a:schemeClr val="accent3"/>
          </a:fillRef>
          <a:effectRef idx="1">
            <a:schemeClr val="accent3"/>
          </a:effectRef>
          <a:fontRef idx="minor">
            <a:schemeClr val="dk1"/>
          </a:fontRef>
        </p:style>
        <p:txBody>
          <a:bodyPr/>
          <a:lstStyle/>
          <a:p>
            <a:pPr algn="r"/>
            <a:r>
              <a:rPr lang="ar-EG" dirty="0" smtClean="0"/>
              <a:t>المصدر الاول من المكتبات ( الدور النظرى )</a:t>
            </a:r>
          </a:p>
          <a:p>
            <a:pPr algn="r"/>
            <a:r>
              <a:rPr lang="ar-EG" dirty="0" smtClean="0"/>
              <a:t>المصدر الثانى الدراسة الحقلية او الميدانية</a:t>
            </a:r>
          </a:p>
          <a:p>
            <a:pPr algn="r"/>
            <a:r>
              <a:rPr lang="ar-EG" dirty="0" smtClean="0"/>
              <a:t>واختلفت الاراء عن اي المصدرين يبدأ الباحث</a:t>
            </a:r>
          </a:p>
          <a:p>
            <a:pPr algn="ctr"/>
            <a:endParaRPr lang="ar-EG" sz="3600" b="1" u="sng" dirty="0" smtClean="0">
              <a:solidFill>
                <a:schemeClr val="accent2">
                  <a:lumMod val="75000"/>
                </a:schemeClr>
              </a:solidFill>
            </a:endParaRPr>
          </a:p>
          <a:p>
            <a:pPr algn="ctr"/>
            <a:r>
              <a:rPr lang="ar-EG" sz="3600" b="1" u="sng" dirty="0" smtClean="0">
                <a:solidFill>
                  <a:schemeClr val="accent2">
                    <a:lumMod val="75000"/>
                  </a:schemeClr>
                </a:solidFill>
              </a:rPr>
              <a:t>اولا الدور المكتبي </a:t>
            </a:r>
          </a:p>
          <a:p>
            <a:pPr marL="0" indent="0" algn="ctr">
              <a:buNone/>
            </a:pPr>
            <a:r>
              <a:rPr lang="ar-EG" sz="3600" b="1" dirty="0" smtClean="0">
                <a:solidFill>
                  <a:schemeClr val="accent2">
                    <a:lumMod val="75000"/>
                  </a:schemeClr>
                </a:solidFill>
              </a:rPr>
              <a:t>ويتبع به الطالب الخطوات التالية</a:t>
            </a:r>
          </a:p>
          <a:p>
            <a:pPr marL="0" indent="0" algn="ctr">
              <a:buNone/>
            </a:pPr>
            <a:endParaRPr lang="en-US" sz="3600" b="1" dirty="0">
              <a:solidFill>
                <a:schemeClr val="accent2">
                  <a:lumMod val="75000"/>
                </a:schemeClr>
              </a:solidFill>
            </a:endParaRPr>
          </a:p>
        </p:txBody>
      </p:sp>
    </p:spTree>
    <p:extLst>
      <p:ext uri="{BB962C8B-B14F-4D97-AF65-F5344CB8AC3E}">
        <p14:creationId xmlns:p14="http://schemas.microsoft.com/office/powerpoint/2010/main" val="2522664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15016"/>
            <a:ext cx="10515600" cy="5760026"/>
          </a:xfrm>
        </p:spPr>
        <p:style>
          <a:lnRef idx="1">
            <a:schemeClr val="accent5"/>
          </a:lnRef>
          <a:fillRef idx="2">
            <a:schemeClr val="accent5"/>
          </a:fillRef>
          <a:effectRef idx="1">
            <a:schemeClr val="accent5"/>
          </a:effectRef>
          <a:fontRef idx="minor">
            <a:schemeClr val="dk1"/>
          </a:fontRef>
        </p:style>
        <p:txBody>
          <a:bodyPr>
            <a:noAutofit/>
          </a:bodyPr>
          <a:lstStyle/>
          <a:p>
            <a:pPr algn="r"/>
            <a:r>
              <a:rPr lang="ar-EG" sz="3200" b="1" dirty="0" smtClean="0"/>
              <a:t>1ــ يبدأ الباحث بلاطلاع علي دوائر المعارف العالمية مثل دائرة المعارف البريطانية وهو مايطلق عليه الانسكلوبيديا ويستفيد الطالب منها معلومات عن موضوعه وكذلك قائمة المراجع المذكورة بها للعودة اليها فيما بعد</a:t>
            </a:r>
          </a:p>
          <a:p>
            <a:pPr algn="r"/>
            <a:r>
              <a:rPr lang="ar-EG" sz="3200" b="1" dirty="0" smtClean="0"/>
              <a:t> 2ــ المقالات المنشورة فى الجمعيات الجغرافية المحلية والعربية والعالمية والمراجع المذكورة بها</a:t>
            </a:r>
          </a:p>
          <a:p>
            <a:pPr algn="r"/>
            <a:r>
              <a:rPr lang="ar-EG" sz="3200" b="1" dirty="0" smtClean="0"/>
              <a:t>3ــ الكتب الحديثة والمراجع الاصلية الموجودة فى نهايتها</a:t>
            </a:r>
          </a:p>
          <a:p>
            <a:pPr algn="r"/>
            <a:r>
              <a:rPr lang="ar-EG" sz="3200" b="1" dirty="0" smtClean="0"/>
              <a:t>4ــ اللجؤ للمكتبات المتخصصة</a:t>
            </a:r>
          </a:p>
          <a:p>
            <a:pPr algn="r"/>
            <a:r>
              <a:rPr lang="ar-EG" sz="3200" b="1" dirty="0" smtClean="0"/>
              <a:t>5ــ يستعين الطالب بالببلوجرافيات  المحلية والدولية ( تضم قائمة بالكتب وملخص لكل كتاب ومعلومات عن المؤلفين وسنوات النشر وعدد الصفحات </a:t>
            </a:r>
          </a:p>
          <a:p>
            <a:pPr algn="r"/>
            <a:endParaRPr lang="en-US" sz="3200" b="1" dirty="0"/>
          </a:p>
        </p:txBody>
      </p:sp>
    </p:spTree>
    <p:extLst>
      <p:ext uri="{BB962C8B-B14F-4D97-AF65-F5344CB8AC3E}">
        <p14:creationId xmlns:p14="http://schemas.microsoft.com/office/powerpoint/2010/main" val="1913350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ctr"/>
            <a:r>
              <a:rPr lang="ar-EG" dirty="0" smtClean="0"/>
              <a:t>طرق تجميع وتسجيل المادة العلمية مكتبيا</a:t>
            </a:r>
            <a:endParaRPr lang="en-US" dirty="0"/>
          </a:p>
        </p:txBody>
      </p:sp>
      <p:sp>
        <p:nvSpPr>
          <p:cNvPr id="3" name="Content Placeholder 2"/>
          <p:cNvSpPr>
            <a:spLocks noGrp="1"/>
          </p:cNvSpPr>
          <p:nvPr>
            <p:ph idx="1"/>
          </p:nvPr>
        </p:nvSpPr>
        <p:spPr>
          <a:xfrm>
            <a:off x="838200" y="1828799"/>
            <a:ext cx="10495208" cy="4348163"/>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marL="0" indent="0" algn="ctr">
              <a:buNone/>
            </a:pPr>
            <a:r>
              <a:rPr lang="ar-EG" sz="3600" b="1" dirty="0" smtClean="0"/>
              <a:t>هناك طريقتين </a:t>
            </a:r>
          </a:p>
          <a:p>
            <a:pPr marL="0" indent="0" algn="ctr">
              <a:buNone/>
            </a:pPr>
            <a:r>
              <a:rPr lang="ar-EG" sz="3600" b="1" dirty="0" smtClean="0"/>
              <a:t>طريقة البطاقات الورقية</a:t>
            </a:r>
          </a:p>
          <a:p>
            <a:pPr marL="0" indent="0" algn="ctr">
              <a:buNone/>
            </a:pPr>
            <a:r>
              <a:rPr lang="ar-EG" sz="3600" b="1" dirty="0" smtClean="0"/>
              <a:t>طريقة الدوسيه المقسم </a:t>
            </a:r>
          </a:p>
          <a:p>
            <a:pPr marL="0" indent="0" algn="ctr">
              <a:buNone/>
            </a:pPr>
            <a:r>
              <a:rPr lang="ar-EG" sz="3600" b="1" dirty="0" smtClean="0"/>
              <a:t>يختار كل باحث الطريقة التى تتفق وشخصيته</a:t>
            </a:r>
            <a:endParaRPr lang="en-US" sz="3600" b="1" dirty="0"/>
          </a:p>
        </p:txBody>
      </p:sp>
    </p:spTree>
    <p:extLst>
      <p:ext uri="{BB962C8B-B14F-4D97-AF65-F5344CB8AC3E}">
        <p14:creationId xmlns:p14="http://schemas.microsoft.com/office/powerpoint/2010/main" val="41668956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lt1"/>
          </a:fillRef>
          <a:effectRef idx="0">
            <a:scrgbClr r="0" g="0" b="0"/>
          </a:effectRef>
          <a:fontRef idx="major"/>
        </p:style>
        <p:txBody>
          <a:bodyPr/>
          <a:lstStyle/>
          <a:p>
            <a:pPr algn="ctr"/>
            <a:r>
              <a:rPr lang="ar-EG" dirty="0" smtClean="0"/>
              <a:t>ملاحظات يجب الانتباه لها فى مرحلة العمل المكتبي</a:t>
            </a:r>
            <a:endParaRPr lang="en-US" dirty="0"/>
          </a:p>
        </p:txBody>
      </p:sp>
      <p:sp>
        <p:nvSpPr>
          <p:cNvPr id="3" name="Content Placeholder 2"/>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lstStyle/>
          <a:p>
            <a:pPr algn="r"/>
            <a:r>
              <a:rPr lang="ar-EG" b="1" dirty="0" smtClean="0"/>
              <a:t>ــ خبرة تقييم الكتب مايفيده عما هو بعيد عن بحثه</a:t>
            </a:r>
          </a:p>
          <a:p>
            <a:pPr algn="r"/>
            <a:r>
              <a:rPr lang="ar-EG" b="1" dirty="0" smtClean="0"/>
              <a:t>ــ الا يقرأ وهو مجهد جسديا</a:t>
            </a:r>
          </a:p>
          <a:p>
            <a:pPr algn="r"/>
            <a:r>
              <a:rPr lang="ar-EG" b="1" dirty="0" smtClean="0"/>
              <a:t>ــ عندما يقتبس راى او معلومة من اى كتاب يجب ان يكون امينا صادقا فى تسجيل الفضل لاهله ولايذكر المصدر الاصلي الا اذا اطلع عليه بنفسه </a:t>
            </a:r>
          </a:p>
          <a:p>
            <a:pPr algn="r"/>
            <a:r>
              <a:rPr lang="ar-EG" b="1" dirty="0" smtClean="0"/>
              <a:t>ــ تسجيل ما يقتبسه دون تعليق منه حتى لايختلط رايه باراء غيره من الباحثين</a:t>
            </a:r>
          </a:p>
          <a:p>
            <a:pPr algn="r"/>
            <a:r>
              <a:rPr lang="ar-EG" b="1" dirty="0" smtClean="0"/>
              <a:t> ــ ان يفرق يين المصدرو المرجع الاول يقصد البيانات الخام من مصادرها الاصلية ام المرجع ان يأخذ بيانا منشورا فى كتاب لمؤلف اخر</a:t>
            </a:r>
          </a:p>
          <a:p>
            <a:pPr algn="r"/>
            <a:endParaRPr lang="en-US" b="1" dirty="0"/>
          </a:p>
        </p:txBody>
      </p:sp>
    </p:spTree>
    <p:extLst>
      <p:ext uri="{BB962C8B-B14F-4D97-AF65-F5344CB8AC3E}">
        <p14:creationId xmlns:p14="http://schemas.microsoft.com/office/powerpoint/2010/main" val="41709592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1973"/>
            <a:ext cx="10520966" cy="1368716"/>
          </a:xfrm>
        </p:spPr>
        <p:style>
          <a:lnRef idx="1">
            <a:schemeClr val="accent4"/>
          </a:lnRef>
          <a:fillRef idx="2">
            <a:schemeClr val="accent4"/>
          </a:fillRef>
          <a:effectRef idx="1">
            <a:schemeClr val="accent4"/>
          </a:effectRef>
          <a:fontRef idx="minor">
            <a:schemeClr val="dk1"/>
          </a:fontRef>
        </p:style>
        <p:txBody>
          <a:bodyPr/>
          <a:lstStyle/>
          <a:p>
            <a:pPr algn="ctr"/>
            <a:r>
              <a:rPr lang="ar-EG" b="1" dirty="0" smtClean="0">
                <a:latin typeface="Arial" panose="020B0604020202020204" pitchFamily="34" charset="0"/>
                <a:cs typeface="Arial" panose="020B0604020202020204" pitchFamily="34" charset="0"/>
              </a:rPr>
              <a:t>انواع المراجع والمصادر</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66670" y="1825625"/>
            <a:ext cx="10787130" cy="4806995"/>
          </a:xfrm>
        </p:spPr>
        <p:style>
          <a:lnRef idx="1">
            <a:schemeClr val="accent6"/>
          </a:lnRef>
          <a:fillRef idx="2">
            <a:schemeClr val="accent6"/>
          </a:fillRef>
          <a:effectRef idx="1">
            <a:schemeClr val="accent6"/>
          </a:effectRef>
          <a:fontRef idx="minor">
            <a:schemeClr val="dk1"/>
          </a:fontRef>
        </p:style>
        <p:txBody>
          <a:bodyPr>
            <a:normAutofit/>
          </a:bodyPr>
          <a:lstStyle/>
          <a:p>
            <a:pPr algn="r"/>
            <a:endParaRPr lang="ar-EG" b="1" dirty="0" smtClean="0"/>
          </a:p>
          <a:p>
            <a:pPr algn="r"/>
            <a:r>
              <a:rPr lang="ar-EG" b="1" dirty="0" smtClean="0"/>
              <a:t>ــ1 دوائر المعارف </a:t>
            </a:r>
          </a:p>
          <a:p>
            <a:pPr algn="r"/>
            <a:r>
              <a:rPr lang="ar-EG" b="1" dirty="0"/>
              <a:t> </a:t>
            </a:r>
            <a:r>
              <a:rPr lang="ar-EG" b="1" dirty="0" smtClean="0"/>
              <a:t>ــ2 الببليوجرافيات المحلية والدولية ومثال عليها لا الحصرببليوجرافية </a:t>
            </a:r>
          </a:p>
          <a:p>
            <a:pPr algn="r"/>
            <a:r>
              <a:rPr lang="ar-EG" b="1" dirty="0" smtClean="0"/>
              <a:t> ( جين جاي )موجودة بالجمعية الجغرافية  المصرية والمطبوعة عام 1875 وتضم مؤلفات من القرن التاسع عشر عن مصر وافريقيا وتقع فى 313 صفحة وتضم مراجع عن افريقيا وبلاد العرب من الصفحة 2ــ 15</a:t>
            </a:r>
          </a:p>
          <a:p>
            <a:pPr algn="r"/>
            <a:r>
              <a:rPr lang="ar-EG" b="1" dirty="0" smtClean="0"/>
              <a:t>وباقى التصنيفات بالكتاب المقرر ومشكلة هذه الببليوجرافيا انها تتحدث عن كثير من الاقطار والحديث عن مصر بشكل خاص محدودا نوعا ما ولكنها تضم نحو 3669 مرجعا مرقما بتسلسل تصاعدى</a:t>
            </a:r>
          </a:p>
          <a:p>
            <a:pPr algn="r"/>
            <a:r>
              <a:rPr lang="en-US" sz="3200" b="1" dirty="0" smtClean="0"/>
              <a:t> </a:t>
            </a:r>
          </a:p>
          <a:p>
            <a:pPr algn="r"/>
            <a:endParaRPr lang="en-US" sz="3200" b="1" dirty="0"/>
          </a:p>
          <a:p>
            <a:pPr algn="r"/>
            <a:endParaRPr lang="en-US" sz="3200" b="1" dirty="0" smtClean="0"/>
          </a:p>
          <a:p>
            <a:pPr algn="r"/>
            <a:endParaRPr lang="en-US" sz="3200" b="1" dirty="0"/>
          </a:p>
          <a:p>
            <a:pPr algn="r"/>
            <a:endParaRPr lang="en-US" sz="3200" b="1" dirty="0" smtClean="0"/>
          </a:p>
          <a:p>
            <a:pPr algn="r"/>
            <a:endParaRPr lang="en-US" sz="3200" b="1" dirty="0"/>
          </a:p>
          <a:p>
            <a:pPr algn="r"/>
            <a:endParaRPr lang="en-US" sz="3200" b="1" dirty="0" smtClean="0"/>
          </a:p>
          <a:p>
            <a:pPr algn="r"/>
            <a:endParaRPr lang="en-US" sz="3200" b="1" dirty="0"/>
          </a:p>
          <a:p>
            <a:pPr algn="r"/>
            <a:endParaRPr lang="en-US" sz="3200" b="1" dirty="0" smtClean="0"/>
          </a:p>
          <a:p>
            <a:pPr algn="r"/>
            <a:endParaRPr lang="en-US" sz="3200" b="1" dirty="0"/>
          </a:p>
          <a:p>
            <a:pPr algn="r"/>
            <a:endParaRPr lang="en-US" sz="3200" b="1" dirty="0" smtClean="0"/>
          </a:p>
          <a:p>
            <a:pPr algn="r"/>
            <a:endParaRPr lang="en-US" sz="3200" b="1" dirty="0" smtClean="0"/>
          </a:p>
        </p:txBody>
      </p:sp>
    </p:spTree>
    <p:extLst>
      <p:ext uri="{BB962C8B-B14F-4D97-AF65-F5344CB8AC3E}">
        <p14:creationId xmlns:p14="http://schemas.microsoft.com/office/powerpoint/2010/main" val="1802028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pPr algn="ctr"/>
            <a:r>
              <a:rPr lang="ar-EG" sz="4800" b="1" dirty="0" smtClean="0">
                <a:latin typeface="Algerian" panose="04020705040A02060702" pitchFamily="82" charset="0"/>
              </a:rPr>
              <a:t>سابعا :  تحقيق دوافع معينة من البحث</a:t>
            </a:r>
            <a:endParaRPr lang="en-US" sz="4800" b="1" dirty="0">
              <a:latin typeface="Algerian" panose="04020705040A02060702" pitchFamily="82" charset="0"/>
            </a:endParaRPr>
          </a:p>
        </p:txBody>
      </p:sp>
      <p:sp>
        <p:nvSpPr>
          <p:cNvPr id="4" name="Content Placeholder 2"/>
          <p:cNvSpPr>
            <a:spLocks noGrp="1"/>
          </p:cNvSpPr>
          <p:nvPr>
            <p:ph idx="1"/>
          </p:nvPr>
        </p:nvSpPr>
        <p:spPr>
          <a:xfrm>
            <a:off x="838200" y="1825625"/>
            <a:ext cx="10515600" cy="4794116"/>
          </a:xfrm>
          <a:solidFill>
            <a:schemeClr val="accent2">
              <a:lumMod val="50000"/>
            </a:schemeClr>
          </a:solidFill>
        </p:spPr>
        <p:txBody>
          <a:bodyPr>
            <a:noAutofit/>
          </a:bodyPr>
          <a:lstStyle/>
          <a:p>
            <a:pPr marL="0" indent="0" algn="r">
              <a:buNone/>
            </a:pPr>
            <a:r>
              <a:rPr lang="ar-EG" b="1" dirty="0" smtClean="0">
                <a:solidFill>
                  <a:schemeClr val="bg1"/>
                </a:solidFill>
              </a:rPr>
              <a:t>هناك </a:t>
            </a:r>
            <a:r>
              <a:rPr lang="ar-EG" b="1" dirty="0">
                <a:solidFill>
                  <a:schemeClr val="bg1"/>
                </a:solidFill>
              </a:rPr>
              <a:t>نوعين من الدوافع :ــ</a:t>
            </a:r>
          </a:p>
          <a:p>
            <a:pPr marL="0" indent="0" algn="r">
              <a:buNone/>
            </a:pPr>
            <a:r>
              <a:rPr lang="ar-EG" b="1" dirty="0">
                <a:solidFill>
                  <a:schemeClr val="bg1"/>
                </a:solidFill>
              </a:rPr>
              <a:t>اولا الدوافع الشخصية :ــ </a:t>
            </a:r>
          </a:p>
          <a:p>
            <a:pPr marL="0" indent="0" algn="r">
              <a:buNone/>
            </a:pPr>
            <a:r>
              <a:rPr lang="ar-EG" b="1" dirty="0">
                <a:solidFill>
                  <a:schemeClr val="bg1"/>
                </a:solidFill>
              </a:rPr>
              <a:t>والمقصود هنا دوافع ترتبط بشخصية الباحث مثل تخصصه العلمى او الهيئة التى يعمل بها واهتماماتها العلمية </a:t>
            </a:r>
            <a:r>
              <a:rPr lang="ar-EG" b="1" dirty="0" smtClean="0">
                <a:solidFill>
                  <a:schemeClr val="bg1"/>
                </a:solidFill>
              </a:rPr>
              <a:t>مثل معهد </a:t>
            </a:r>
            <a:r>
              <a:rPr lang="ar-EG" b="1" dirty="0">
                <a:solidFill>
                  <a:schemeClr val="bg1"/>
                </a:solidFill>
              </a:rPr>
              <a:t>التخطيط القومى </a:t>
            </a:r>
            <a:r>
              <a:rPr lang="ar-EG" b="1" dirty="0" smtClean="0">
                <a:solidFill>
                  <a:schemeClr val="bg1"/>
                </a:solidFill>
              </a:rPr>
              <a:t>هيأت الرى والصرف و  </a:t>
            </a:r>
            <a:r>
              <a:rPr lang="ar-EG" b="1" dirty="0">
                <a:solidFill>
                  <a:schemeClr val="bg1"/>
                </a:solidFill>
              </a:rPr>
              <a:t>معاهد بحوث الاراضى</a:t>
            </a:r>
          </a:p>
          <a:p>
            <a:pPr marL="0" indent="0" algn="r">
              <a:buNone/>
            </a:pPr>
            <a:r>
              <a:rPr lang="ar-EG" b="1" dirty="0">
                <a:solidFill>
                  <a:schemeClr val="bg1"/>
                </a:solidFill>
              </a:rPr>
              <a:t>ثانيا الدوافع الجماعية:ــ</a:t>
            </a:r>
          </a:p>
          <a:p>
            <a:pPr marL="0" indent="0" algn="r">
              <a:buNone/>
            </a:pPr>
            <a:r>
              <a:rPr lang="ar-EG" b="1" dirty="0">
                <a:solidFill>
                  <a:schemeClr val="bg1"/>
                </a:solidFill>
              </a:rPr>
              <a:t>الجماعات المنظمة للبحث الجغرافى نوعان</a:t>
            </a:r>
          </a:p>
          <a:p>
            <a:pPr marL="0" indent="0" algn="r">
              <a:buNone/>
            </a:pPr>
            <a:r>
              <a:rPr lang="ar-EG" b="1" dirty="0">
                <a:solidFill>
                  <a:schemeClr val="bg1"/>
                </a:solidFill>
              </a:rPr>
              <a:t>اولاجماعات محترفة اوهاوية للبحث الجغرافي</a:t>
            </a:r>
          </a:p>
          <a:p>
            <a:pPr marL="0" indent="0" algn="r">
              <a:buNone/>
            </a:pPr>
            <a:r>
              <a:rPr lang="ar-EG" b="1" dirty="0">
                <a:solidFill>
                  <a:schemeClr val="bg1"/>
                </a:solidFill>
              </a:rPr>
              <a:t>ثانيا جماعات متحدة او تجمعها مصلحة  غير جغرافية ولكن تساعدهم الجغرافية علي التقدم لتحقيق هدفهم</a:t>
            </a:r>
            <a:endParaRPr lang="en-US" b="1" dirty="0">
              <a:solidFill>
                <a:schemeClr val="bg1"/>
              </a:solidFill>
            </a:endParaRPr>
          </a:p>
        </p:txBody>
      </p:sp>
    </p:spTree>
    <p:extLst>
      <p:ext uri="{BB962C8B-B14F-4D97-AF65-F5344CB8AC3E}">
        <p14:creationId xmlns:p14="http://schemas.microsoft.com/office/powerpoint/2010/main" val="11746939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7228" y="283335"/>
            <a:ext cx="10456572" cy="1304322"/>
          </a:xfrm>
        </p:spPr>
        <p:style>
          <a:lnRef idx="3">
            <a:schemeClr val="lt1"/>
          </a:lnRef>
          <a:fillRef idx="1">
            <a:schemeClr val="dk1"/>
          </a:fillRef>
          <a:effectRef idx="1">
            <a:schemeClr val="dk1"/>
          </a:effectRef>
          <a:fontRef idx="minor">
            <a:schemeClr val="lt1"/>
          </a:fontRef>
        </p:style>
        <p:txBody>
          <a:bodyPr>
            <a:normAutofit fontScale="90000"/>
          </a:bodyPr>
          <a:lstStyle/>
          <a:p>
            <a:r>
              <a:rPr lang="en-US" b="1" dirty="0">
                <a:latin typeface="Algerian" panose="04020705040A02060702" pitchFamily="82" charset="0"/>
              </a:rPr>
              <a:t> </a:t>
            </a:r>
            <a:r>
              <a:rPr lang="en-US" b="1" dirty="0" err="1" smtClean="0">
                <a:latin typeface="Algerian" panose="04020705040A02060702" pitchFamily="82" charset="0"/>
              </a:rPr>
              <a:t>Dr</a:t>
            </a:r>
            <a:r>
              <a:rPr lang="en-US" b="1" dirty="0" smtClean="0">
                <a:latin typeface="Algerian" panose="04020705040A02060702" pitchFamily="82" charset="0"/>
              </a:rPr>
              <a:t>  </a:t>
            </a:r>
            <a:r>
              <a:rPr lang="en-US" b="1" dirty="0" err="1" smtClean="0">
                <a:latin typeface="Algerian" panose="04020705040A02060702" pitchFamily="82" charset="0"/>
              </a:rPr>
              <a:t>h.jolowicz,Bibliotheca</a:t>
            </a:r>
            <a:r>
              <a:rPr lang="en-US" b="1" dirty="0" smtClean="0">
                <a:latin typeface="Algerian" panose="04020705040A02060702" pitchFamily="82" charset="0"/>
              </a:rPr>
              <a:t> </a:t>
            </a:r>
            <a:r>
              <a:rPr lang="en-US" b="1" dirty="0">
                <a:latin typeface="Algerian" panose="04020705040A02060702" pitchFamily="82" charset="0"/>
              </a:rPr>
              <a:t>Egyptiac</a:t>
            </a:r>
            <a:br>
              <a:rPr lang="en-US" b="1" dirty="0">
                <a:latin typeface="Algerian" panose="04020705040A02060702" pitchFamily="82" charset="0"/>
              </a:rPr>
            </a:br>
            <a:endParaRPr lang="en-US" b="1" dirty="0">
              <a:latin typeface="Algerian" panose="04020705040A02060702" pitchFamily="82" charset="0"/>
            </a:endParaRPr>
          </a:p>
        </p:txBody>
      </p:sp>
      <p:sp>
        <p:nvSpPr>
          <p:cNvPr id="3" name="Content Placeholder 2"/>
          <p:cNvSpPr>
            <a:spLocks noGrp="1"/>
          </p:cNvSpPr>
          <p:nvPr>
            <p:ph idx="1"/>
          </p:nvPr>
        </p:nvSpPr>
        <p:spPr/>
        <p:style>
          <a:lnRef idx="1">
            <a:schemeClr val="dk1"/>
          </a:lnRef>
          <a:fillRef idx="3">
            <a:schemeClr val="dk1"/>
          </a:fillRef>
          <a:effectRef idx="2">
            <a:schemeClr val="dk1"/>
          </a:effectRef>
          <a:fontRef idx="minor">
            <a:schemeClr val="lt1"/>
          </a:fontRef>
        </p:style>
        <p:txBody>
          <a:bodyPr>
            <a:normAutofit fontScale="92500" lnSpcReduction="20000"/>
          </a:bodyPr>
          <a:lstStyle/>
          <a:p>
            <a:pPr marL="0" indent="0" algn="r">
              <a:buNone/>
            </a:pPr>
            <a:r>
              <a:rPr lang="ar-EG" b="1" dirty="0" smtClean="0"/>
              <a:t>طبع هذا المرجع على جزأين الاول عام 1858 والثانى عام 1861 وهو موجود بالجمعية الجغرافية المصرية ومكتبة جامعة القاهرة ويحتوى علي 3443 كتاب مرتبة بشكل متسلسل وميزة هذا الكتاب انه يتحدث عن مصر فقط علي سبيل المثال الفصل الاول منه يتحدث عن كتب الرحلات وطبوغرافية الاراضى المصرية ونهر النيل وقناة السويس والبحر الاحمر وكل فصل يتحدث عن موضوع مختلف والتفاصيل كثيرة</a:t>
            </a:r>
          </a:p>
          <a:p>
            <a:pPr marL="0" indent="0" algn="r">
              <a:buNone/>
            </a:pPr>
            <a:r>
              <a:rPr lang="ar-EG" b="1" dirty="0" smtClean="0"/>
              <a:t>3 ـــ </a:t>
            </a:r>
          </a:p>
          <a:p>
            <a:pPr marL="0" indent="0">
              <a:spcBef>
                <a:spcPct val="0"/>
              </a:spcBef>
              <a:buNone/>
            </a:pPr>
            <a:r>
              <a:rPr lang="en-US" sz="4400" b="1" dirty="0" err="1">
                <a:solidFill>
                  <a:schemeClr val="lt1"/>
                </a:solidFill>
                <a:latin typeface="Algerian" panose="04020705040A02060702" pitchFamily="82" charset="0"/>
              </a:rPr>
              <a:t>ibrahim</a:t>
            </a:r>
            <a:r>
              <a:rPr lang="en-US" sz="4400" b="1" dirty="0">
                <a:solidFill>
                  <a:schemeClr val="lt1"/>
                </a:solidFill>
                <a:latin typeface="Algerian" panose="04020705040A02060702" pitchFamily="82" charset="0"/>
              </a:rPr>
              <a:t> </a:t>
            </a:r>
            <a:r>
              <a:rPr lang="en-US" sz="4400" b="1" dirty="0" err="1">
                <a:solidFill>
                  <a:schemeClr val="lt1"/>
                </a:solidFill>
                <a:latin typeface="Algerian" panose="04020705040A02060702" pitchFamily="82" charset="0"/>
              </a:rPr>
              <a:t>hilmi</a:t>
            </a:r>
            <a:r>
              <a:rPr lang="en-US" sz="4400" b="1" dirty="0">
                <a:solidFill>
                  <a:schemeClr val="lt1"/>
                </a:solidFill>
                <a:latin typeface="Algerian" panose="04020705040A02060702" pitchFamily="82" charset="0"/>
              </a:rPr>
              <a:t> the </a:t>
            </a:r>
            <a:r>
              <a:rPr lang="en-US" sz="4400" b="1" dirty="0" err="1">
                <a:solidFill>
                  <a:schemeClr val="lt1"/>
                </a:solidFill>
                <a:latin typeface="Algerian" panose="04020705040A02060702" pitchFamily="82" charset="0"/>
              </a:rPr>
              <a:t>litriture</a:t>
            </a:r>
            <a:r>
              <a:rPr lang="en-US" sz="4400" b="1" dirty="0">
                <a:solidFill>
                  <a:schemeClr val="lt1"/>
                </a:solidFill>
                <a:latin typeface="Algerian" panose="04020705040A02060702" pitchFamily="82" charset="0"/>
              </a:rPr>
              <a:t> of </a:t>
            </a:r>
            <a:r>
              <a:rPr lang="en-US" sz="4400" b="1" dirty="0" err="1">
                <a:solidFill>
                  <a:schemeClr val="lt1"/>
                </a:solidFill>
                <a:latin typeface="Algerian" panose="04020705040A02060702" pitchFamily="82" charset="0"/>
              </a:rPr>
              <a:t>egypt</a:t>
            </a:r>
            <a:r>
              <a:rPr lang="en-US" sz="4400" b="1" dirty="0">
                <a:solidFill>
                  <a:schemeClr val="lt1"/>
                </a:solidFill>
                <a:latin typeface="Algerian" panose="04020705040A02060702" pitchFamily="82" charset="0"/>
              </a:rPr>
              <a:t> and </a:t>
            </a:r>
            <a:r>
              <a:rPr lang="en-US" sz="4400" b="1" dirty="0" err="1" smtClean="0">
                <a:solidFill>
                  <a:schemeClr val="lt1"/>
                </a:solidFill>
                <a:latin typeface="Algerian" panose="04020705040A02060702" pitchFamily="82" charset="0"/>
              </a:rPr>
              <a:t>sudan</a:t>
            </a:r>
            <a:endParaRPr lang="ar-EG" sz="4400" b="1" dirty="0" smtClean="0">
              <a:solidFill>
                <a:schemeClr val="lt1"/>
              </a:solidFill>
              <a:latin typeface="Algerian" panose="04020705040A02060702" pitchFamily="82" charset="0"/>
            </a:endParaRPr>
          </a:p>
          <a:p>
            <a:pPr marL="0" indent="0" algn="r">
              <a:spcBef>
                <a:spcPct val="0"/>
              </a:spcBef>
              <a:buNone/>
            </a:pPr>
            <a:r>
              <a:rPr lang="ar-EG" sz="4400" b="1" dirty="0">
                <a:latin typeface="Algerian" panose="04020705040A02060702" pitchFamily="82" charset="0"/>
              </a:rPr>
              <a:t>ابراهيم حلمي ادب </a:t>
            </a:r>
            <a:r>
              <a:rPr lang="ar-EG" sz="4400" b="1" dirty="0" smtClean="0">
                <a:latin typeface="Algerian" panose="04020705040A02060702" pitchFamily="82" charset="0"/>
              </a:rPr>
              <a:t>مصر والسودان</a:t>
            </a:r>
            <a:endParaRPr lang="ar-EG" sz="4400" b="1" dirty="0">
              <a:solidFill>
                <a:schemeClr val="lt1"/>
              </a:solidFill>
              <a:latin typeface="Algerian" panose="04020705040A02060702" pitchFamily="82" charset="0"/>
            </a:endParaRPr>
          </a:p>
          <a:p>
            <a:pPr marL="0" indent="0" algn="r">
              <a:buNone/>
            </a:pPr>
            <a:r>
              <a:rPr lang="ar-EG" b="1" dirty="0" smtClean="0"/>
              <a:t>ويضم كل المراجع التى تحدثت عن مصر حتى عام 1885  والمقالات المنشورة فى المجلات العلميةويحتوى علي 20000 مرجع الجزء الاول يقع فى 400 صفحة والثانى فى 450 صفحة  </a:t>
            </a:r>
            <a:r>
              <a:rPr lang="en-US" b="1" dirty="0" smtClean="0"/>
              <a:t> </a:t>
            </a:r>
            <a:r>
              <a:rPr lang="ar-EG" b="1" dirty="0" smtClean="0"/>
              <a:t>  </a:t>
            </a:r>
            <a:endParaRPr lang="en-US" b="1" dirty="0"/>
          </a:p>
        </p:txBody>
      </p:sp>
    </p:spTree>
    <p:extLst>
      <p:ext uri="{BB962C8B-B14F-4D97-AF65-F5344CB8AC3E}">
        <p14:creationId xmlns:p14="http://schemas.microsoft.com/office/powerpoint/2010/main" val="9137905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566670"/>
            <a:ext cx="12028866" cy="2456691"/>
          </a:xfrm>
        </p:spPr>
        <p:style>
          <a:lnRef idx="1">
            <a:schemeClr val="accent4"/>
          </a:lnRef>
          <a:fillRef idx="2">
            <a:schemeClr val="accent4"/>
          </a:fillRef>
          <a:effectRef idx="1">
            <a:schemeClr val="accent4"/>
          </a:effectRef>
          <a:fontRef idx="minor">
            <a:schemeClr val="dk1"/>
          </a:fontRef>
        </p:style>
        <p:txBody>
          <a:bodyPr>
            <a:noAutofit/>
          </a:bodyPr>
          <a:lstStyle/>
          <a:p>
            <a:pPr algn="ctr"/>
            <a:r>
              <a:rPr lang="en-US" sz="2800" b="1" dirty="0"/>
              <a:t>MUNIER R., </a:t>
            </a:r>
            <a:r>
              <a:rPr lang="en-US" sz="2800" b="1" dirty="0" err="1"/>
              <a:t>Bibliographie</a:t>
            </a:r>
            <a:r>
              <a:rPr lang="en-US" sz="2800" b="1" dirty="0"/>
              <a:t> </a:t>
            </a:r>
            <a:r>
              <a:rPr lang="en-US" sz="2800" b="1" dirty="0" err="1" smtClean="0"/>
              <a:t>Economique</a:t>
            </a:r>
            <a:r>
              <a:rPr lang="en-US" sz="2800" b="1" dirty="0"/>
              <a:t/>
            </a:r>
            <a:br>
              <a:rPr lang="en-US" sz="2800" b="1" dirty="0"/>
            </a:br>
            <a:r>
              <a:rPr lang="en-US" sz="2800" b="1" dirty="0"/>
              <a:t>MUNIER R. ، </a:t>
            </a:r>
            <a:r>
              <a:rPr lang="ar-SA" sz="2800" b="1" dirty="0"/>
              <a:t>ببليوجرافي إيكونوميك</a:t>
            </a:r>
            <a:br>
              <a:rPr lang="ar-SA" sz="2800" b="1" dirty="0"/>
            </a:br>
            <a:endParaRPr lang="en-US" sz="2800" b="1" dirty="0"/>
          </a:p>
        </p:txBody>
      </p:sp>
      <p:sp>
        <p:nvSpPr>
          <p:cNvPr id="3" name="Content Placeholder 2"/>
          <p:cNvSpPr>
            <a:spLocks noGrp="1"/>
          </p:cNvSpPr>
          <p:nvPr>
            <p:ph idx="1"/>
          </p:nvPr>
        </p:nvSpPr>
        <p:spPr>
          <a:xfrm>
            <a:off x="12879" y="3026534"/>
            <a:ext cx="11809924" cy="2060619"/>
          </a:xfrm>
        </p:spPr>
        <p:style>
          <a:lnRef idx="2">
            <a:schemeClr val="dk1">
              <a:shade val="50000"/>
            </a:schemeClr>
          </a:lnRef>
          <a:fillRef idx="1">
            <a:schemeClr val="dk1"/>
          </a:fillRef>
          <a:effectRef idx="0">
            <a:schemeClr val="dk1"/>
          </a:effectRef>
          <a:fontRef idx="minor">
            <a:schemeClr val="lt1"/>
          </a:fontRef>
        </p:style>
        <p:txBody>
          <a:bodyPr>
            <a:normAutofit/>
          </a:bodyPr>
          <a:lstStyle/>
          <a:p>
            <a:pPr marL="0" indent="0" algn="r">
              <a:buNone/>
            </a:pPr>
            <a:r>
              <a:rPr lang="ar-EG" sz="2400" b="1" dirty="0" smtClean="0"/>
              <a:t>موسوعة برتراند مونييه بها مراجع من الحملة الفرنسية وحتى عام 1916 وبه 6695 مرجعا وهى تميل للمجال الاقتصادى اكثر منه جغرافي ويهم الجغرافيين لانه يتحدث فى الجغرافيا الاجتماعية عند وصفه للبدو والحضر والباب الثانى منه عبارة عن 13 فصل يتحدث  الاول منها عن الاقتصاد المصري والثانى عن السكان والثالث عن الزراعة وهكذا باقى الاجزاء فى الكتاب</a:t>
            </a:r>
            <a:endParaRPr lang="en-US" sz="2400" b="1" dirty="0"/>
          </a:p>
        </p:txBody>
      </p:sp>
    </p:spTree>
    <p:extLst>
      <p:ext uri="{BB962C8B-B14F-4D97-AF65-F5344CB8AC3E}">
        <p14:creationId xmlns:p14="http://schemas.microsoft.com/office/powerpoint/2010/main" val="11291792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2246"/>
            <a:ext cx="10515600" cy="1325563"/>
          </a:xfrm>
        </p:spPr>
        <p:style>
          <a:lnRef idx="3">
            <a:schemeClr val="lt1"/>
          </a:lnRef>
          <a:fillRef idx="1">
            <a:schemeClr val="dk1"/>
          </a:fillRef>
          <a:effectRef idx="1">
            <a:schemeClr val="dk1"/>
          </a:effectRef>
          <a:fontRef idx="minor">
            <a:schemeClr val="lt1"/>
          </a:fontRef>
        </p:style>
        <p:txBody>
          <a:bodyPr/>
          <a:lstStyle/>
          <a:p>
            <a:pPr algn="ctr"/>
            <a:r>
              <a:rPr lang="ar-EG" b="1" dirty="0" smtClean="0"/>
              <a:t>ثالثا الكتب السنوية</a:t>
            </a:r>
            <a:endParaRPr lang="en-US" b="1" dirty="0"/>
          </a:p>
        </p:txBody>
      </p:sp>
      <p:sp>
        <p:nvSpPr>
          <p:cNvPr id="3" name="Content Placeholder 2"/>
          <p:cNvSpPr>
            <a:spLocks noGrp="1"/>
          </p:cNvSpPr>
          <p:nvPr>
            <p:ph idx="1"/>
          </p:nvPr>
        </p:nvSpPr>
        <p:spPr>
          <a:solidFill>
            <a:srgbClr val="CC52BD"/>
          </a:solidFill>
        </p:spPr>
        <p:txBody>
          <a:bodyPr>
            <a:normAutofit/>
          </a:bodyPr>
          <a:lstStyle/>
          <a:p>
            <a:pPr algn="r"/>
            <a:r>
              <a:rPr lang="ar-EG" sz="4000" b="1" dirty="0" smtClean="0"/>
              <a:t>وهى تنشر الاحداث والاحصاءات والمعلومات الهامة عن العالم وعلي سبيل المثال لاالحصرالكتاب البريطانى السنوى الذى يتحدث عن العالم بكل دوله  ويصدرمنذ عام 1864 ويضم معلومات سياسية واقتصادية وجغرافية عن دول العالم مرتبة ابجديا وقد اصدرت اليابان كتابا خاصا بها يصدر سنويا</a:t>
            </a:r>
          </a:p>
          <a:p>
            <a:pPr algn="r"/>
            <a:r>
              <a:rPr lang="ar-EG" sz="4000" b="1" dirty="0" smtClean="0"/>
              <a:t>وهناك اصدارات الامم المتحدة السنوية</a:t>
            </a:r>
            <a:endParaRPr lang="en-US" sz="4000" b="1" dirty="0"/>
          </a:p>
        </p:txBody>
      </p:sp>
    </p:spTree>
    <p:extLst>
      <p:ext uri="{BB962C8B-B14F-4D97-AF65-F5344CB8AC3E}">
        <p14:creationId xmlns:p14="http://schemas.microsoft.com/office/powerpoint/2010/main" val="38604651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pPr algn="ctr"/>
            <a:r>
              <a:rPr lang="ar-EG" sz="4800" b="1" dirty="0" smtClean="0">
                <a:solidFill>
                  <a:srgbClr val="92D050"/>
                </a:solidFill>
                <a:latin typeface="Arial Nova Light" panose="020B0304020202020204" pitchFamily="34" charset="0"/>
              </a:rPr>
              <a:t>المستخلصات والمراجعات</a:t>
            </a:r>
            <a:endParaRPr lang="en-US" sz="4800" b="1" dirty="0">
              <a:solidFill>
                <a:srgbClr val="92D050"/>
              </a:solidFill>
              <a:latin typeface="Arial Nova Light" panose="020B0304020202020204" pitchFamily="34" charset="0"/>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r"/>
            <a:r>
              <a:rPr lang="ar-EG" sz="3200" b="1" dirty="0" smtClean="0"/>
              <a:t>المستخلصات  :ـــ موجودة لكل علم من العلوم تذكر فيها الدوريات ومن امثلتها :ــــ</a:t>
            </a:r>
          </a:p>
          <a:p>
            <a:pPr marL="0" indent="0" algn="r">
              <a:buNone/>
            </a:pPr>
            <a:r>
              <a:rPr lang="ar-EG" sz="3200" b="1" dirty="0" smtClean="0"/>
              <a:t>المستخلصات الاقتصادية والسياسية والاجتماعية</a:t>
            </a:r>
          </a:p>
          <a:p>
            <a:pPr marL="0" indent="0" algn="r">
              <a:buNone/>
            </a:pPr>
            <a:r>
              <a:rPr lang="ar-EG" sz="3200" b="1" dirty="0" smtClean="0"/>
              <a:t>المراجعات :ــ فهى تحتوى علي عرض سريع وتقييم لمحتويات الكتب وخاصة المنشورة حديثا وتواظب الكثير من المجلات والهيئات العلمية بعمل المراجعات مثل الجمعية الجغرافية المصرية الاجنبية وتخصص الجزء الاخير منها لعرض الكتب الواردة اليها.</a:t>
            </a:r>
          </a:p>
        </p:txBody>
      </p:sp>
    </p:spTree>
    <p:extLst>
      <p:ext uri="{BB962C8B-B14F-4D97-AF65-F5344CB8AC3E}">
        <p14:creationId xmlns:p14="http://schemas.microsoft.com/office/powerpoint/2010/main" val="426453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b="1" i="1" dirty="0" smtClean="0">
                <a:solidFill>
                  <a:schemeClr val="accent4">
                    <a:lumMod val="50000"/>
                  </a:schemeClr>
                </a:solidFill>
              </a:rPr>
              <a:t>فهارس الدوريات</a:t>
            </a:r>
            <a:endParaRPr lang="en-US" b="1" i="1" dirty="0">
              <a:solidFill>
                <a:schemeClr val="accent4">
                  <a:lumMod val="50000"/>
                </a:schemeClr>
              </a:solidFill>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r"/>
            <a:r>
              <a:rPr lang="ar-EG" sz="4000" b="1" dirty="0" smtClean="0"/>
              <a:t>ان البحث العلمى من الامور الشاقة وميزة الدوريات والحوليات انها تصدر اسرع من الكتب لان تاليف كتاب يستغرق وقت طويل فتبدو المعلومات فى الدوريات اكثر حداثة واكثر انتظاما ولهذا تقوم العديد من الحوليات والمجلات العلمية بعمل فهارس لها منظمة لكل الاعداد التى صدرت من خلالها يستطيع الباحثين تتبعها </a:t>
            </a:r>
            <a:r>
              <a:rPr lang="ar-EG" sz="4400" b="1" dirty="0" smtClean="0"/>
              <a:t>والاستفادة</a:t>
            </a:r>
            <a:r>
              <a:rPr lang="ar-EG" sz="4000" b="1" dirty="0" smtClean="0"/>
              <a:t> منها</a:t>
            </a:r>
            <a:endParaRPr lang="en-US" sz="4000" b="1" dirty="0"/>
          </a:p>
        </p:txBody>
      </p:sp>
    </p:spTree>
    <p:extLst>
      <p:ext uri="{BB962C8B-B14F-4D97-AF65-F5344CB8AC3E}">
        <p14:creationId xmlns:p14="http://schemas.microsoft.com/office/powerpoint/2010/main" val="29293784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dirty="0" smtClean="0"/>
              <a:t>الاطالس</a:t>
            </a:r>
            <a:endParaRPr lang="en-US" dirty="0"/>
          </a:p>
        </p:txBody>
      </p:sp>
      <p:sp>
        <p:nvSpPr>
          <p:cNvPr id="3" name="Content Placeholder 2"/>
          <p:cNvSpPr>
            <a:spLocks noGrp="1"/>
          </p:cNvSpPr>
          <p:nvPr>
            <p:ph idx="1"/>
          </p:nvPr>
        </p:nvSpPr>
        <p:spPr>
          <a:xfrm>
            <a:off x="798490" y="1777285"/>
            <a:ext cx="10555310" cy="4399678"/>
          </a:xfrm>
        </p:spPr>
        <p:style>
          <a:lnRef idx="1">
            <a:schemeClr val="dk1"/>
          </a:lnRef>
          <a:fillRef idx="2">
            <a:schemeClr val="dk1"/>
          </a:fillRef>
          <a:effectRef idx="1">
            <a:schemeClr val="dk1"/>
          </a:effectRef>
          <a:fontRef idx="minor">
            <a:schemeClr val="dk1"/>
          </a:fontRef>
        </p:style>
        <p:txBody>
          <a:bodyPr>
            <a:normAutofit/>
          </a:bodyPr>
          <a:lstStyle/>
          <a:p>
            <a:pPr algn="r"/>
            <a:r>
              <a:rPr lang="ar-EG" sz="3600" b="1" dirty="0" smtClean="0"/>
              <a:t>الاطالس لاغنى عنها لدى الجغرافيين لانها توضح التوزيعات والاماكن والمواقع فالخرائط هى لغة الجغرافيين التى يتميزون بها عن غيرهم من باقي العلوم </a:t>
            </a:r>
          </a:p>
          <a:p>
            <a:pPr algn="r"/>
            <a:r>
              <a:rPr lang="ar-EG" sz="3600" b="1" dirty="0" smtClean="0"/>
              <a:t>والاطالس انواع فمنهاعلي المستوى القومى والعالمى والمتخصص فى اتجاه معين سياسي مثلا او اقتصادى</a:t>
            </a:r>
            <a:endParaRPr lang="en-US" sz="3600" b="1" dirty="0"/>
          </a:p>
        </p:txBody>
      </p:sp>
    </p:spTree>
    <p:extLst>
      <p:ext uri="{BB962C8B-B14F-4D97-AF65-F5344CB8AC3E}">
        <p14:creationId xmlns:p14="http://schemas.microsoft.com/office/powerpoint/2010/main" val="13306430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877"/>
            <a:ext cx="12157656" cy="2849448"/>
          </a:xfrm>
        </p:spPr>
        <p:style>
          <a:lnRef idx="3">
            <a:schemeClr val="lt1"/>
          </a:lnRef>
          <a:fillRef idx="1">
            <a:schemeClr val="accent4"/>
          </a:fillRef>
          <a:effectRef idx="1">
            <a:schemeClr val="accent4"/>
          </a:effectRef>
          <a:fontRef idx="minor">
            <a:schemeClr val="lt1"/>
          </a:fontRef>
        </p:style>
        <p:txBody>
          <a:bodyPr>
            <a:normAutofit/>
          </a:bodyPr>
          <a:lstStyle/>
          <a:p>
            <a:pPr algn="r"/>
            <a:r>
              <a:rPr lang="ar-EG" sz="2400" b="1" dirty="0" smtClean="0"/>
              <a:t>الرسائل الجامعية</a:t>
            </a:r>
            <a:br>
              <a:rPr lang="ar-EG" sz="2400" b="1" dirty="0" smtClean="0"/>
            </a:br>
            <a:r>
              <a:rPr lang="ar-EG" sz="2400" b="1" dirty="0" smtClean="0"/>
              <a:t>وهى خطوة هامة وتم التحدث عنها عند اختيار موضوع االبحث وكذلك فى تجميع المادة العلمية للدراسة  ولهذا بعض الدول تنظم فهارس للرسائل الجامعية فى كافة التخصصات فى بريطانيا وامريكا وفى جامعة القاهرة والاسكندرية وغالبية الجامعات المصرية وهو علي نوعين الاول مختصر يذكر فيه اسم الموضوع والمؤلف والتخصص والنوع الثانى مفصل لانه يضيف نبذة عن محتوى الرسالة كما صدر فى مصر ببليوجرافيا عن الرسائل الجامعية 1975 ليغطى الفترة من1923 :1974 </a:t>
            </a:r>
            <a:endParaRPr lang="en-US" sz="2400" b="1" dirty="0"/>
          </a:p>
        </p:txBody>
      </p:sp>
      <p:sp>
        <p:nvSpPr>
          <p:cNvPr id="3" name="Content Placeholder 2"/>
          <p:cNvSpPr>
            <a:spLocks noGrp="1"/>
          </p:cNvSpPr>
          <p:nvPr>
            <p:ph idx="1"/>
          </p:nvPr>
        </p:nvSpPr>
        <p:spPr>
          <a:xfrm>
            <a:off x="90152" y="3114586"/>
            <a:ext cx="12067504" cy="4351338"/>
          </a:xfrm>
        </p:spPr>
        <p:style>
          <a:lnRef idx="1">
            <a:schemeClr val="accent3"/>
          </a:lnRef>
          <a:fillRef idx="2">
            <a:schemeClr val="accent3"/>
          </a:fillRef>
          <a:effectRef idx="1">
            <a:schemeClr val="accent3"/>
          </a:effectRef>
          <a:fontRef idx="minor">
            <a:schemeClr val="dk1"/>
          </a:fontRef>
        </p:style>
        <p:txBody>
          <a:bodyPr/>
          <a:lstStyle/>
          <a:p>
            <a:pPr algn="r"/>
            <a:endParaRPr lang="en-US" b="1" dirty="0" smtClean="0"/>
          </a:p>
          <a:p>
            <a:pPr marL="0" indent="0" algn="r">
              <a:buNone/>
            </a:pPr>
            <a:r>
              <a:rPr lang="ar-EG" sz="2400" b="1" dirty="0" smtClean="0"/>
              <a:t>ــ المطبوعات والنشرات الحكومية:ــــ تقوم كل دولة بإنشاء دار لنشر مطبوعاتها الرسمية مثل</a:t>
            </a:r>
          </a:p>
          <a:p>
            <a:pPr marL="0" indent="0" algn="ctr">
              <a:buNone/>
            </a:pPr>
            <a:r>
              <a:rPr lang="en-US" b="1" dirty="0" smtClean="0"/>
              <a:t>her </a:t>
            </a:r>
            <a:r>
              <a:rPr lang="en-US" b="1" dirty="0"/>
              <a:t>majesty's stationery office</a:t>
            </a:r>
            <a:r>
              <a:rPr lang="ar-EG" b="1" dirty="0" smtClean="0"/>
              <a:t> </a:t>
            </a:r>
          </a:p>
          <a:p>
            <a:pPr marL="0" indent="0" algn="ctr">
              <a:buNone/>
            </a:pPr>
            <a:r>
              <a:rPr lang="ar-EG" b="1" dirty="0"/>
              <a:t>مكتب جلالة الملكةفى بريطانيا وله افرع فى كل المدن الرئيسية هناك وفى </a:t>
            </a:r>
            <a:r>
              <a:rPr lang="ar-EG" b="1" dirty="0" smtClean="0"/>
              <a:t>مصر تم انشاء الجهاز المركزى للكتب المدرسية والجامعية والجهاز المركزى للتعبئة العامة والاحصاء ويصدر عنه التعدادات السكانية والكتاب الاحصائى السنوى وغيره </a:t>
            </a:r>
            <a:endParaRPr lang="en-US" b="1" dirty="0"/>
          </a:p>
        </p:txBody>
      </p:sp>
    </p:spTree>
    <p:extLst>
      <p:ext uri="{BB962C8B-B14F-4D97-AF65-F5344CB8AC3E}">
        <p14:creationId xmlns:p14="http://schemas.microsoft.com/office/powerpoint/2010/main" val="24875723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7225"/>
            <a:ext cx="10515600" cy="4351338"/>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r"/>
            <a:endParaRPr lang="ar-EG" b="1" dirty="0" smtClean="0"/>
          </a:p>
          <a:p>
            <a:pPr algn="r"/>
            <a:r>
              <a:rPr lang="ar-EG" b="1" dirty="0" smtClean="0"/>
              <a:t>ـــ مطبوعات ونشرات الامم المتحدة</a:t>
            </a:r>
          </a:p>
          <a:p>
            <a:pPr algn="r"/>
            <a:r>
              <a:rPr lang="ar-EG" b="1" dirty="0" smtClean="0"/>
              <a:t>وهى نشرات عالمية وتختص بكل بلدان العالم وتباع هذه النشرات بمكاتب الامم المتحدةالاقليمية فى كل بلد ومن اشهرها كتاب منظمة الاغذية والزراعة (الفاو) علي المستوى العربي والاقليمي</a:t>
            </a:r>
          </a:p>
          <a:p>
            <a:pPr algn="r"/>
            <a:r>
              <a:rPr lang="ar-EG" b="1" dirty="0" smtClean="0"/>
              <a:t>وعلي المستوى القومى مثل </a:t>
            </a:r>
          </a:p>
          <a:p>
            <a:pPr algn="r"/>
            <a:r>
              <a:rPr lang="ar-EG" b="1" dirty="0" smtClean="0"/>
              <a:t>كتاب ا</a:t>
            </a:r>
            <a:r>
              <a:rPr lang="ar-SA" b="1" dirty="0" smtClean="0"/>
              <a:t>لامم </a:t>
            </a:r>
            <a:r>
              <a:rPr lang="ar-SA" b="1" dirty="0"/>
              <a:t>المتحدة </a:t>
            </a:r>
            <a:r>
              <a:rPr lang="ar-SA" b="1" dirty="0" smtClean="0"/>
              <a:t>تطو</a:t>
            </a:r>
            <a:r>
              <a:rPr lang="ar-EG" b="1" dirty="0" smtClean="0"/>
              <a:t>ر</a:t>
            </a:r>
            <a:r>
              <a:rPr lang="ar-SA" b="1" dirty="0" smtClean="0"/>
              <a:t> </a:t>
            </a:r>
            <a:r>
              <a:rPr lang="ar-SA" b="1" dirty="0"/>
              <a:t>الصناعة التحويلية في مصر اسرائيل وتركيا ، نيويورك 1958</a:t>
            </a:r>
            <a:r>
              <a:rPr lang="en-US" b="1" dirty="0" smtClean="0"/>
              <a:t> </a:t>
            </a:r>
            <a:r>
              <a:rPr lang="ar-EG" b="1" dirty="0" smtClean="0"/>
              <a:t> </a:t>
            </a:r>
            <a:r>
              <a:rPr lang="en-US" b="1" dirty="0" smtClean="0"/>
              <a:t> </a:t>
            </a:r>
          </a:p>
          <a:p>
            <a:pPr algn="r"/>
            <a:r>
              <a:rPr lang="en-US" b="1" dirty="0"/>
              <a:t>un ..development of manufacturing industry in </a:t>
            </a:r>
            <a:r>
              <a:rPr lang="en-US" b="1" dirty="0" smtClean="0"/>
              <a:t>Egypt</a:t>
            </a:r>
            <a:r>
              <a:rPr lang="en-US" b="1" dirty="0"/>
              <a:t>,</a:t>
            </a:r>
            <a:r>
              <a:rPr lang="en-US" b="1" dirty="0" smtClean="0"/>
              <a:t> Israel </a:t>
            </a:r>
            <a:r>
              <a:rPr lang="en-US" b="1" dirty="0"/>
              <a:t>and </a:t>
            </a:r>
            <a:endParaRPr lang="ar-EG" b="1" dirty="0" smtClean="0"/>
          </a:p>
          <a:p>
            <a:pPr algn="r"/>
            <a:r>
              <a:rPr lang="ar-EG" b="1" dirty="0" smtClean="0"/>
              <a:t> </a:t>
            </a:r>
            <a:r>
              <a:rPr lang="en-US" b="1" dirty="0" smtClean="0"/>
              <a:t>turkey</a:t>
            </a:r>
            <a:r>
              <a:rPr lang="en-US" b="1" dirty="0"/>
              <a:t>, new york1958</a:t>
            </a:r>
          </a:p>
        </p:txBody>
      </p:sp>
    </p:spTree>
    <p:extLst>
      <p:ext uri="{BB962C8B-B14F-4D97-AF65-F5344CB8AC3E}">
        <p14:creationId xmlns:p14="http://schemas.microsoft.com/office/powerpoint/2010/main" val="30783815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46125"/>
            <a:ext cx="10515600" cy="4351338"/>
          </a:xfrm>
        </p:spPr>
        <p:style>
          <a:lnRef idx="0">
            <a:schemeClr val="accent5"/>
          </a:lnRef>
          <a:fillRef idx="3">
            <a:schemeClr val="accent5"/>
          </a:fillRef>
          <a:effectRef idx="3">
            <a:schemeClr val="accent5"/>
          </a:effectRef>
          <a:fontRef idx="minor">
            <a:schemeClr val="lt1"/>
          </a:fontRef>
        </p:style>
        <p:txBody>
          <a:bodyPr>
            <a:normAutofit/>
          </a:bodyPr>
          <a:lstStyle/>
          <a:p>
            <a:pPr algn="r"/>
            <a:r>
              <a:rPr lang="ar-EG" sz="4000" b="1" dirty="0" smtClean="0"/>
              <a:t>المعاجم الجغرافية </a:t>
            </a:r>
            <a:r>
              <a:rPr lang="ar-EG" sz="3200" b="1" dirty="0" smtClean="0"/>
              <a:t>:</a:t>
            </a:r>
          </a:p>
          <a:p>
            <a:pPr algn="r"/>
            <a:r>
              <a:rPr lang="ar-EG" sz="3200" b="1" dirty="0" smtClean="0"/>
              <a:t> يعتمد عليها الباحث لمعرفة بعض المصطلحات الجغرافية وهى نوعان ايضا اما موضوعية مثل دوائر المعارف حيث تعطى نبذة عن معنى المصطلح وتعريفه او تكون لغوية فتعطى مرادفات لمعنى المصطلح من الناحية اللغوية</a:t>
            </a:r>
          </a:p>
          <a:p>
            <a:pPr marL="0" indent="0" algn="r">
              <a:buNone/>
            </a:pPr>
            <a:r>
              <a:rPr lang="ar-EG" sz="4800" b="1" dirty="0" smtClean="0"/>
              <a:t>الدوريات:</a:t>
            </a:r>
            <a:r>
              <a:rPr lang="ar-EG" sz="3200" b="1" dirty="0" smtClean="0"/>
              <a:t>ــ </a:t>
            </a:r>
          </a:p>
          <a:p>
            <a:pPr marL="0" indent="0" algn="r">
              <a:buNone/>
            </a:pPr>
            <a:r>
              <a:rPr lang="ar-EG" sz="3200" b="1" dirty="0" smtClean="0"/>
              <a:t>ويقصد بها كل الاصدارات المرتبطة بتاريخ معين سواء كان سنوى او نصف او ربع سنوى او شهرى مثل اصدرات الجمعية الجغرافية مجلات كليات الاداب او مجلة معهد البحوث والدراسات الافريقية الخ</a:t>
            </a:r>
          </a:p>
          <a:p>
            <a:pPr marL="0" indent="0" algn="r">
              <a:buNone/>
            </a:pPr>
            <a:endParaRPr lang="ar-EG" sz="3200" b="1" dirty="0" smtClean="0"/>
          </a:p>
          <a:p>
            <a:pPr algn="r"/>
            <a:endParaRPr lang="en-US" sz="3200" b="1" dirty="0"/>
          </a:p>
        </p:txBody>
      </p:sp>
    </p:spTree>
    <p:extLst>
      <p:ext uri="{BB962C8B-B14F-4D97-AF65-F5344CB8AC3E}">
        <p14:creationId xmlns:p14="http://schemas.microsoft.com/office/powerpoint/2010/main" val="3026354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6366"/>
            <a:ext cx="10508087" cy="1304322"/>
          </a:xfrm>
        </p:spPr>
        <p:style>
          <a:lnRef idx="1">
            <a:schemeClr val="accent4"/>
          </a:lnRef>
          <a:fillRef idx="2">
            <a:schemeClr val="accent4"/>
          </a:fillRef>
          <a:effectRef idx="1">
            <a:schemeClr val="accent4"/>
          </a:effectRef>
          <a:fontRef idx="minor">
            <a:schemeClr val="dk1"/>
          </a:fontRef>
        </p:style>
        <p:txBody>
          <a:bodyPr/>
          <a:lstStyle/>
          <a:p>
            <a:r>
              <a:rPr lang="ar-EG" dirty="0" smtClean="0"/>
              <a:t>اولا الجماعات الهاوية والمحترفة فى البحث الجغرافي </a:t>
            </a:r>
            <a:endParaRPr lang="en-US" dirty="0"/>
          </a:p>
        </p:txBody>
      </p:sp>
      <p:sp>
        <p:nvSpPr>
          <p:cNvPr id="3" name="Content Placeholder 2"/>
          <p:cNvSpPr>
            <a:spLocks noGrp="1"/>
          </p:cNvSpPr>
          <p:nvPr>
            <p:ph idx="1"/>
          </p:nvPr>
        </p:nvSpPr>
        <p:spPr>
          <a:xfrm>
            <a:off x="838200" y="1828799"/>
            <a:ext cx="10508087" cy="4348163"/>
          </a:xfrm>
        </p:spPr>
        <p:style>
          <a:lnRef idx="1">
            <a:schemeClr val="accent3"/>
          </a:lnRef>
          <a:fillRef idx="2">
            <a:schemeClr val="accent3"/>
          </a:fillRef>
          <a:effectRef idx="1">
            <a:schemeClr val="accent3"/>
          </a:effectRef>
          <a:fontRef idx="minor">
            <a:schemeClr val="dk1"/>
          </a:fontRef>
        </p:style>
        <p:txBody>
          <a:bodyPr>
            <a:normAutofit/>
          </a:bodyPr>
          <a:lstStyle/>
          <a:p>
            <a:pPr algn="r"/>
            <a:endParaRPr lang="ar-EG" sz="3600" b="1" dirty="0" smtClean="0"/>
          </a:p>
          <a:p>
            <a:pPr algn="r"/>
            <a:r>
              <a:rPr lang="ar-EG" sz="3600" b="1" dirty="0" smtClean="0"/>
              <a:t>مثل الجمعيات الجغرافية والرحالة والمكتشفين وكل اقسام الجغرافية فى كل الجامعات والهيئات البحثية</a:t>
            </a:r>
          </a:p>
          <a:p>
            <a:pPr algn="r"/>
            <a:endParaRPr lang="ar-EG" sz="3600" b="1" dirty="0"/>
          </a:p>
          <a:p>
            <a:pPr algn="r"/>
            <a:r>
              <a:rPr lang="ar-EG" sz="3600" b="1" dirty="0" smtClean="0"/>
              <a:t>هذه الجماعات هدفها خدمة المجتمع وخدمة انفسهم والجهات التابعين لها</a:t>
            </a:r>
            <a:endParaRPr lang="en-US" sz="3600" b="1" dirty="0"/>
          </a:p>
        </p:txBody>
      </p:sp>
    </p:spTree>
    <p:extLst>
      <p:ext uri="{BB962C8B-B14F-4D97-AF65-F5344CB8AC3E}">
        <p14:creationId xmlns:p14="http://schemas.microsoft.com/office/powerpoint/2010/main" val="1173915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6366"/>
            <a:ext cx="10482330" cy="1304322"/>
          </a:xfrm>
          <a:solidFill>
            <a:schemeClr val="accent2">
              <a:lumMod val="40000"/>
              <a:lumOff val="60000"/>
            </a:schemeClr>
          </a:solidFill>
          <a:scene3d>
            <a:camera prst="orthographicFront"/>
            <a:lightRig rig="threePt" dir="t"/>
          </a:scene3d>
          <a:sp3d>
            <a:bevelT w="101600" prst="riblet"/>
          </a:sp3d>
        </p:spPr>
        <p:txBody>
          <a:bodyPr>
            <a:normAutofit fontScale="90000"/>
          </a:bodyPr>
          <a:lstStyle/>
          <a:p>
            <a:pPr algn="r"/>
            <a:r>
              <a:rPr lang="ar-EG" b="1" dirty="0" smtClean="0"/>
              <a:t/>
            </a:r>
            <a:br>
              <a:rPr lang="ar-EG" b="1" dirty="0" smtClean="0"/>
            </a:br>
            <a:r>
              <a:rPr lang="ar-EG" b="1" dirty="0" smtClean="0"/>
              <a:t>ثانيا جماعات متحدة او تجمعها مصلحة  غير جغرافية ولكن تساعدهم الجغرافية علي التقدم لتحقيق هدفهم</a:t>
            </a:r>
            <a:r>
              <a:rPr lang="en-US" b="1" dirty="0" smtClean="0"/>
              <a:t/>
            </a:r>
            <a:br>
              <a:rPr lang="en-US" b="1" dirty="0" smtClean="0"/>
            </a:br>
            <a:endParaRPr lang="en-US" b="1" dirty="0"/>
          </a:p>
        </p:txBody>
      </p:sp>
      <p:sp>
        <p:nvSpPr>
          <p:cNvPr id="3" name="Content Placeholder 2"/>
          <p:cNvSpPr>
            <a:spLocks noGrp="1"/>
          </p:cNvSpPr>
          <p:nvPr>
            <p:ph idx="1"/>
          </p:nvPr>
        </p:nvSpPr>
        <p:spPr>
          <a:xfrm>
            <a:off x="838200" y="1828799"/>
            <a:ext cx="10520966" cy="4348163"/>
          </a:xfrm>
          <a:solidFill>
            <a:schemeClr val="accent6">
              <a:lumMod val="40000"/>
              <a:lumOff val="60000"/>
            </a:schemeClr>
          </a:solidFill>
        </p:spPr>
        <p:txBody>
          <a:bodyPr>
            <a:normAutofit/>
          </a:bodyPr>
          <a:lstStyle/>
          <a:p>
            <a:pPr algn="r"/>
            <a:r>
              <a:rPr lang="ar-EG" sz="3200" b="1" dirty="0" smtClean="0"/>
              <a:t>مثل:ــ</a:t>
            </a:r>
          </a:p>
          <a:p>
            <a:pPr algn="r"/>
            <a:r>
              <a:rPr lang="ar-EG" sz="3200" b="1" dirty="0" smtClean="0"/>
              <a:t>ـــــ الجماعات الاقتصادية</a:t>
            </a:r>
          </a:p>
          <a:p>
            <a:pPr marL="0" indent="0" algn="r">
              <a:buNone/>
            </a:pPr>
            <a:r>
              <a:rPr lang="ar-EG" sz="3200" b="1" dirty="0" smtClean="0"/>
              <a:t>مثل شركات البترول والمطاط والتعدين وهى تعتمد علي المسوحات الجغرافية علي المناطق الجديدة وتحديد العديد من دراسات الجدوى للتسويق والاسعار والاستهلاك وحجم السوق وعدد السكان وتركيبهم العام وتقاليدهم واحوالهم الاجتماعية ومناطق تركز العمالة وهكذا </a:t>
            </a:r>
            <a:endParaRPr lang="en-US" sz="3200" b="1" dirty="0"/>
          </a:p>
        </p:txBody>
      </p:sp>
    </p:spTree>
    <p:extLst>
      <p:ext uri="{BB962C8B-B14F-4D97-AF65-F5344CB8AC3E}">
        <p14:creationId xmlns:p14="http://schemas.microsoft.com/office/powerpoint/2010/main" val="1725857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0609"/>
            <a:ext cx="10482330" cy="1330080"/>
          </a:xfrm>
        </p:spPr>
        <p:style>
          <a:lnRef idx="0">
            <a:scrgbClr r="0" g="0" b="0"/>
          </a:lnRef>
          <a:fillRef idx="1001">
            <a:schemeClr val="lt2"/>
          </a:fillRef>
          <a:effectRef idx="0">
            <a:scrgbClr r="0" g="0" b="0"/>
          </a:effectRef>
          <a:fontRef idx="major"/>
        </p:style>
        <p:txBody>
          <a:bodyPr/>
          <a:lstStyle/>
          <a:p>
            <a:pPr algn="r"/>
            <a:r>
              <a:rPr lang="ar-EG" dirty="0" smtClean="0">
                <a:cs typeface="+mn-cs"/>
              </a:rPr>
              <a:t>ـــ جماعات سياسية</a:t>
            </a:r>
            <a:endParaRPr lang="en-US" dirty="0">
              <a:cs typeface="+mn-cs"/>
            </a:endParaRPr>
          </a:p>
        </p:txBody>
      </p:sp>
      <p:sp>
        <p:nvSpPr>
          <p:cNvPr id="3" name="Content Placeholder 2"/>
          <p:cNvSpPr>
            <a:spLocks noGrp="1"/>
          </p:cNvSpPr>
          <p:nvPr>
            <p:ph idx="1"/>
          </p:nvPr>
        </p:nvSpPr>
        <p:spPr>
          <a:solidFill>
            <a:schemeClr val="accent2">
              <a:lumMod val="40000"/>
              <a:lumOff val="60000"/>
            </a:schemeClr>
          </a:solidFill>
        </p:spPr>
        <p:txBody>
          <a:bodyPr>
            <a:normAutofit/>
          </a:bodyPr>
          <a:lstStyle/>
          <a:p>
            <a:pPr algn="r"/>
            <a:r>
              <a:rPr lang="ar-EG" sz="3600" b="1" dirty="0" smtClean="0"/>
              <a:t>وتمثلها حكومات الدول التقدمية وحكومات المستعمرات والمحافظات  والمراكز وغيرها من التقسيمات الاداريةالخ والتى تساهم الدراسات الجغرافية فى تحقيق اهدافها ومشروعاتها ومخططاتها وكذلك تبدو بيانات هذه الدراسات منشورة او غير منشورة  حسب كل جهة وماتراه في ذلك . </a:t>
            </a:r>
            <a:endParaRPr lang="en-US" sz="3600" b="1" dirty="0"/>
          </a:p>
        </p:txBody>
      </p:sp>
    </p:spTree>
    <p:extLst>
      <p:ext uri="{BB962C8B-B14F-4D97-AF65-F5344CB8AC3E}">
        <p14:creationId xmlns:p14="http://schemas.microsoft.com/office/powerpoint/2010/main" val="461084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9701" y="708339"/>
            <a:ext cx="10715223" cy="5396247"/>
          </a:xfrm>
          <a:solidFill>
            <a:schemeClr val="accent1">
              <a:lumMod val="40000"/>
              <a:lumOff val="60000"/>
            </a:schemeClr>
          </a:solidFill>
        </p:spPr>
        <p:txBody>
          <a:bodyPr>
            <a:noAutofit/>
          </a:bodyPr>
          <a:lstStyle/>
          <a:p>
            <a:pPr algn="ctr"/>
            <a:r>
              <a:rPr lang="ar-EG" sz="3200" b="1" dirty="0" smtClean="0"/>
              <a:t>ويلاحظ ان الابحاث وموضوعاتها تختلف حسب الجماعة التابع لها الباحثين </a:t>
            </a:r>
          </a:p>
          <a:p>
            <a:pPr algn="ctr"/>
            <a:r>
              <a:rPr lang="ar-EG" sz="3200" b="1" dirty="0" smtClean="0"/>
              <a:t>كذلك تتأثر موضوعات الابحاث بالظروف السياسية والاقتصادية السائدة فى المجتمع او التى تتأثر بها الهيئات البحثية </a:t>
            </a:r>
          </a:p>
          <a:p>
            <a:pPr algn="ctr"/>
            <a:r>
              <a:rPr lang="ar-EG" sz="3200" b="1" dirty="0" smtClean="0"/>
              <a:t>مثال </a:t>
            </a:r>
          </a:p>
          <a:p>
            <a:pPr algn="ctr"/>
            <a:r>
              <a:rPr lang="ar-EG" sz="3200" b="1" dirty="0" smtClean="0"/>
              <a:t>فى عام 1914 اثناء الحرب العالمية الاولي توجهت ابحاث الجغرافيين الالمان لعلم الجيوبولتيك لاهمية الدولة وماهيتها واقاليمها السياسية </a:t>
            </a:r>
          </a:p>
          <a:p>
            <a:pPr marL="0" indent="0" algn="ctr">
              <a:buNone/>
            </a:pPr>
            <a:r>
              <a:rPr lang="ar-EG" sz="3200" b="1" dirty="0" smtClean="0"/>
              <a:t>تأثر الابحاث فى امريكا باستغلال الاراضى البكر وفكرة تكامل العلوم لصالح الاقتصاد</a:t>
            </a:r>
          </a:p>
          <a:p>
            <a:pPr marL="0" indent="0" algn="ctr">
              <a:buNone/>
            </a:pPr>
            <a:r>
              <a:rPr lang="ar-EG" sz="3200" b="1" dirty="0" smtClean="0"/>
              <a:t>تابع الامثلة كثيرة لمشكلات تتغير حسب الوضع العام للعالم ككل </a:t>
            </a:r>
            <a:endParaRPr lang="en-US" sz="3200" b="1" dirty="0"/>
          </a:p>
        </p:txBody>
      </p:sp>
    </p:spTree>
    <p:extLst>
      <p:ext uri="{BB962C8B-B14F-4D97-AF65-F5344CB8AC3E}">
        <p14:creationId xmlns:p14="http://schemas.microsoft.com/office/powerpoint/2010/main" val="652961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ar-EG" dirty="0" smtClean="0"/>
              <a:t>اسمي الدوافع لاختيار موضوع البحث</a:t>
            </a:r>
            <a:endParaRPr lang="en-US" dirty="0"/>
          </a:p>
        </p:txBody>
      </p:sp>
      <p:sp>
        <p:nvSpPr>
          <p:cNvPr id="3" name="Content Placeholder 2"/>
          <p:cNvSpPr>
            <a:spLocks noGrp="1"/>
          </p:cNvSpPr>
          <p:nvPr>
            <p:ph idx="1"/>
          </p:nvPr>
        </p:nvSpPr>
        <p:spPr>
          <a:xfrm>
            <a:off x="838200" y="1825625"/>
            <a:ext cx="10520966" cy="4356234"/>
          </a:xfrm>
          <a:solidFill>
            <a:schemeClr val="accent6">
              <a:lumMod val="20000"/>
              <a:lumOff val="80000"/>
            </a:schemeClr>
          </a:solidFill>
        </p:spPr>
        <p:txBody>
          <a:bodyPr>
            <a:normAutofit/>
          </a:bodyPr>
          <a:lstStyle/>
          <a:p>
            <a:pPr algn="ctr"/>
            <a:r>
              <a:rPr lang="ar-EG" sz="3600" b="1" dirty="0" smtClean="0"/>
              <a:t>هى موضوعات الابحاث التى تخدم الانسانية وتتحري الحقائق وتحسم قضايا الاختلاف المعرفية وعلي كل الدارسين توخى الدقة والمنهجية السليمة فى اختيار وتناول موضوعات ابحاثهم </a:t>
            </a:r>
            <a:endParaRPr lang="en-US" sz="3600" b="1" dirty="0"/>
          </a:p>
        </p:txBody>
      </p:sp>
    </p:spTree>
    <p:extLst>
      <p:ext uri="{BB962C8B-B14F-4D97-AF65-F5344CB8AC3E}">
        <p14:creationId xmlns:p14="http://schemas.microsoft.com/office/powerpoint/2010/main" val="3363812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21973"/>
            <a:ext cx="10559603" cy="1368716"/>
          </a:xfrm>
        </p:spPr>
        <p:style>
          <a:lnRef idx="1">
            <a:schemeClr val="accent4"/>
          </a:lnRef>
          <a:fillRef idx="2">
            <a:schemeClr val="accent4"/>
          </a:fillRef>
          <a:effectRef idx="1">
            <a:schemeClr val="accent4"/>
          </a:effectRef>
          <a:fontRef idx="minor">
            <a:schemeClr val="dk1"/>
          </a:fontRef>
        </p:style>
        <p:txBody>
          <a:bodyPr/>
          <a:lstStyle/>
          <a:p>
            <a:pPr algn="ctr"/>
            <a:r>
              <a:rPr lang="ar-EG" dirty="0" smtClean="0"/>
              <a:t>ثامنا تمويل البحث</a:t>
            </a:r>
            <a:endParaRPr lang="en-US" dirty="0"/>
          </a:p>
        </p:txBody>
      </p:sp>
      <p:sp>
        <p:nvSpPr>
          <p:cNvPr id="3" name="Content Placeholder 2"/>
          <p:cNvSpPr>
            <a:spLocks noGrp="1"/>
          </p:cNvSpPr>
          <p:nvPr>
            <p:ph idx="1"/>
          </p:nvPr>
        </p:nvSpPr>
        <p:spPr>
          <a:xfrm>
            <a:off x="798490" y="1803042"/>
            <a:ext cx="10555310" cy="4373921"/>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r">
              <a:buNone/>
            </a:pPr>
            <a:r>
              <a:rPr lang="ar-EG" sz="3600" b="1" dirty="0" smtClean="0"/>
              <a:t>والمقصود هنا عمل ميزانية تقريبية لموضوع البحث المراد اختياره وحساب ميزانية البحث يتضمن الخرائط والادوات والمراجع ، الانتقال</a:t>
            </a:r>
          </a:p>
          <a:p>
            <a:pPr marL="0" indent="0" algn="r">
              <a:buNone/>
            </a:pPr>
            <a:r>
              <a:rPr lang="ar-EG" sz="3600" b="1" dirty="0" smtClean="0"/>
              <a:t> و الاقامة اذا لزم الامر و اخذ العينات او تطبيق استمارات استبيان حتى لاتكون الامور المادية عائق لاتمام البحث</a:t>
            </a:r>
            <a:endParaRPr lang="en-US" sz="3600" b="1" dirty="0"/>
          </a:p>
        </p:txBody>
      </p:sp>
    </p:spTree>
    <p:extLst>
      <p:ext uri="{BB962C8B-B14F-4D97-AF65-F5344CB8AC3E}">
        <p14:creationId xmlns:p14="http://schemas.microsoft.com/office/powerpoint/2010/main" val="2788502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dk1"/>
          </a:fillRef>
          <a:effectRef idx="1">
            <a:schemeClr val="dk1"/>
          </a:effectRef>
          <a:fontRef idx="minor">
            <a:schemeClr val="lt1"/>
          </a:fontRef>
        </p:style>
        <p:txBody>
          <a:bodyPr/>
          <a:lstStyle/>
          <a:p>
            <a:pPr algn="ctr"/>
            <a:r>
              <a:rPr lang="ar-EG" dirty="0" smtClean="0"/>
              <a:t>تاسعا مدى توفر الامكانات العلمية للموضوع</a:t>
            </a:r>
            <a:endParaRPr lang="en-US" dirty="0"/>
          </a:p>
        </p:txBody>
      </p:sp>
      <p:sp>
        <p:nvSpPr>
          <p:cNvPr id="3" name="Content Placeholder 2"/>
          <p:cNvSpPr>
            <a:spLocks noGrp="1"/>
          </p:cNvSpPr>
          <p:nvPr>
            <p:ph idx="1"/>
          </p:nvPr>
        </p:nvSpPr>
        <p:spPr>
          <a:xfrm>
            <a:off x="838200" y="1790163"/>
            <a:ext cx="10546724" cy="4386800"/>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ar-EG" sz="3600" b="1" dirty="0" smtClean="0"/>
              <a:t>المقصود هنا البيانات المنشورة والغير منشورة والتى تعتبر اساس البحث</a:t>
            </a:r>
          </a:p>
          <a:p>
            <a:pPr algn="ctr"/>
            <a:r>
              <a:rPr lang="ar-EG" sz="3600" b="1" dirty="0" smtClean="0"/>
              <a:t>كذلك مدى وجود تسهيلات من اتفاقيات بالمكتبات الدولية خاصة فى الجامعات المعتمدة والهيئات العلمية ونظم الاشراف المشترك دوليا</a:t>
            </a:r>
            <a:endParaRPr lang="en-US" sz="3600" b="1" dirty="0"/>
          </a:p>
        </p:txBody>
      </p:sp>
    </p:spTree>
    <p:extLst>
      <p:ext uri="{BB962C8B-B14F-4D97-AF65-F5344CB8AC3E}">
        <p14:creationId xmlns:p14="http://schemas.microsoft.com/office/powerpoint/2010/main" val="17040571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2177</TotalTime>
  <Words>1512</Words>
  <Application>Microsoft Office PowerPoint</Application>
  <PresentationFormat>Widescreen</PresentationFormat>
  <Paragraphs>135</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Algerian</vt:lpstr>
      <vt:lpstr>Arial</vt:lpstr>
      <vt:lpstr>Arial Nova Light</vt:lpstr>
      <vt:lpstr>Calibri</vt:lpstr>
      <vt:lpstr>Calibri Light</vt:lpstr>
      <vt:lpstr>Times New Roman</vt:lpstr>
      <vt:lpstr>Office Theme</vt:lpstr>
      <vt:lpstr>تابع ضوابط اختيار موضوع البحث خطة البحث  جمع المعلومات ( الدور المكتبى فقط) </vt:lpstr>
      <vt:lpstr>سابعا :  تحقيق دوافع معينة من البحث</vt:lpstr>
      <vt:lpstr>اولا الجماعات الهاوية والمحترفة فى البحث الجغرافي </vt:lpstr>
      <vt:lpstr> ثانيا جماعات متحدة او تجمعها مصلحة  غير جغرافية ولكن تساعدهم الجغرافية علي التقدم لتحقيق هدفهم </vt:lpstr>
      <vt:lpstr>ـــ جماعات سياسية</vt:lpstr>
      <vt:lpstr>PowerPoint Presentation</vt:lpstr>
      <vt:lpstr>اسمي الدوافع لاختيار موضوع البحث</vt:lpstr>
      <vt:lpstr>ثامنا تمويل البحث</vt:lpstr>
      <vt:lpstr>تاسعا مدى توفر الامكانات العلمية للموضوع</vt:lpstr>
      <vt:lpstr>عاشرا العوامل الشخصية</vt:lpstr>
      <vt:lpstr>احد عشر سمات وخصائص منطقة البحث</vt:lpstr>
      <vt:lpstr>اثنا عشرعمق الباحث فى مجال تخصصه</vt:lpstr>
      <vt:lpstr>خطة البحث وهى هيكل البحث ويتم وضعها بعد اختيار الموضوع مباشرة</vt:lpstr>
      <vt:lpstr>محتويات خطة البحث</vt:lpstr>
      <vt:lpstr>جمع المعلومات</vt:lpstr>
      <vt:lpstr>PowerPoint Presentation</vt:lpstr>
      <vt:lpstr>طرق تجميع وتسجيل المادة العلمية مكتبيا</vt:lpstr>
      <vt:lpstr>ملاحظات يجب الانتباه لها فى مرحلة العمل المكتبي</vt:lpstr>
      <vt:lpstr>انواع المراجع والمصادر</vt:lpstr>
      <vt:lpstr> Dr  h.jolowicz,Bibliotheca Egyptiac </vt:lpstr>
      <vt:lpstr>MUNIER R., Bibliographie Economique MUNIER R. ، ببليوجرافي إيكونوميك </vt:lpstr>
      <vt:lpstr>ثالثا الكتب السنوية</vt:lpstr>
      <vt:lpstr>المستخلصات والمراجعات</vt:lpstr>
      <vt:lpstr>فهارس الدوريات</vt:lpstr>
      <vt:lpstr>الاطالس</vt:lpstr>
      <vt:lpstr>الرسائل الجامعية وهى خطوة هامة وتم التحدث عنها عند اختيار موضوع االبحث وكذلك فى تجميع المادة العلمية للدراسة  ولهذا بعض الدول تنظم فهارس للرسائل الجامعية فى كافة التخصصات فى بريطانيا وامريكا وفى جامعة القاهرة والاسكندرية وغالبية الجامعات المصرية وهو علي نوعين الاول مختصر يذكر فيه اسم الموضوع والمؤلف والتخصص والنوع الثانى مفصل لانه يضيف نبذة عن محتوى الرسالة كما صدر فى مصر ببليوجرافيا عن الرسائل الجامعية 1975 ليغطى الفترة من1923 :1974 </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الرابعة لمقرر قاعة بحث</dc:title>
  <dc:creator>omar alhagrasy</dc:creator>
  <cp:lastModifiedBy>omar alhagrasy</cp:lastModifiedBy>
  <cp:revision>74</cp:revision>
  <dcterms:created xsi:type="dcterms:W3CDTF">2020-11-05T10:01:18Z</dcterms:created>
  <dcterms:modified xsi:type="dcterms:W3CDTF">2020-11-13T18:33:58Z</dcterms:modified>
</cp:coreProperties>
</file>