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70" r:id="rId11"/>
    <p:sldId id="271" r:id="rId12"/>
    <p:sldId id="272" r:id="rId13"/>
    <p:sldId id="273" r:id="rId14"/>
    <p:sldId id="274" r:id="rId15"/>
    <p:sldId id="275" r:id="rId16"/>
    <p:sldId id="276" r:id="rId17"/>
    <p:sldId id="277" r:id="rId18"/>
    <p:sldId id="280"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3" autoAdjust="0"/>
    <p:restoredTop sz="94660"/>
  </p:normalViewPr>
  <p:slideViewPr>
    <p:cSldViewPr snapToGrid="0" showGuides="1">
      <p:cViewPr varScale="1">
        <p:scale>
          <a:sx n="74" d="100"/>
          <a:sy n="74" d="100"/>
        </p:scale>
        <p:origin x="52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81608-F48D-4B9E-9B40-B2304962EBE9}"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278787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81608-F48D-4B9E-9B40-B2304962EBE9}"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360457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81608-F48D-4B9E-9B40-B2304962EBE9}"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214409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81608-F48D-4B9E-9B40-B2304962EBE9}"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111401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81608-F48D-4B9E-9B40-B2304962EBE9}"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218171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81608-F48D-4B9E-9B40-B2304962EBE9}"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319712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81608-F48D-4B9E-9B40-B2304962EBE9}"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2779037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81608-F48D-4B9E-9B40-B2304962EBE9}"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394651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81608-F48D-4B9E-9B40-B2304962EBE9}"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1019996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81608-F48D-4B9E-9B40-B2304962EBE9}"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310306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81608-F48D-4B9E-9B40-B2304962EBE9}"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28292-9649-43E3-AA08-BEBE5F4F48D1}" type="slidenum">
              <a:rPr lang="en-US" smtClean="0"/>
              <a:t>‹#›</a:t>
            </a:fld>
            <a:endParaRPr lang="en-US"/>
          </a:p>
        </p:txBody>
      </p:sp>
    </p:spTree>
    <p:extLst>
      <p:ext uri="{BB962C8B-B14F-4D97-AF65-F5344CB8AC3E}">
        <p14:creationId xmlns:p14="http://schemas.microsoft.com/office/powerpoint/2010/main" val="246320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81608-F48D-4B9E-9B40-B2304962EBE9}" type="datetimeFigureOut">
              <a:rPr lang="en-US" smtClean="0"/>
              <a:t>11/28/2020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28292-9649-43E3-AA08-BEBE5F4F48D1}" type="slidenum">
              <a:rPr lang="en-US" smtClean="0"/>
              <a:t>‹#›</a:t>
            </a:fld>
            <a:endParaRPr lang="en-US"/>
          </a:p>
        </p:txBody>
      </p:sp>
    </p:spTree>
    <p:extLst>
      <p:ext uri="{BB962C8B-B14F-4D97-AF65-F5344CB8AC3E}">
        <p14:creationId xmlns:p14="http://schemas.microsoft.com/office/powerpoint/2010/main" val="1855781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8338" y="347730"/>
            <a:ext cx="11024314" cy="2343954"/>
          </a:xfr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ar-EG" sz="3600" b="1" dirty="0" smtClean="0">
                <a:latin typeface="Arial Black" panose="020B0A04020102020204" pitchFamily="34" charset="0"/>
                <a:cs typeface="Arial" panose="020B0604020202020204" pitchFamily="34" charset="0"/>
              </a:rPr>
              <a:t/>
            </a:r>
            <a:br>
              <a:rPr lang="ar-EG" sz="3600" b="1" dirty="0" smtClean="0">
                <a:latin typeface="Arial Black" panose="020B0A04020102020204" pitchFamily="34" charset="0"/>
                <a:cs typeface="Arial" panose="020B0604020202020204" pitchFamily="34" charset="0"/>
              </a:rPr>
            </a:br>
            <a:r>
              <a:rPr lang="ar-EG" sz="3600" b="1" dirty="0">
                <a:latin typeface="Arial Black" panose="020B0A04020102020204" pitchFamily="34" charset="0"/>
                <a:cs typeface="Arial" panose="020B0604020202020204" pitchFamily="34" charset="0"/>
              </a:rPr>
              <a:t/>
            </a:r>
            <a:br>
              <a:rPr lang="ar-EG" sz="3600" b="1" dirty="0">
                <a:latin typeface="Arial Black" panose="020B0A04020102020204" pitchFamily="34" charset="0"/>
                <a:cs typeface="Arial" panose="020B0604020202020204" pitchFamily="34" charset="0"/>
              </a:rPr>
            </a:br>
            <a:r>
              <a:rPr lang="ar-EG" sz="3600" b="1" dirty="0" smtClean="0">
                <a:latin typeface="Arial Black" panose="020B0A04020102020204" pitchFamily="34" charset="0"/>
                <a:cs typeface="Arial" panose="020B0604020202020204" pitchFamily="34" charset="0"/>
              </a:rPr>
              <a:t/>
            </a:r>
            <a:br>
              <a:rPr lang="ar-EG" sz="3600" b="1" dirty="0" smtClean="0">
                <a:latin typeface="Arial Black" panose="020B0A04020102020204" pitchFamily="34" charset="0"/>
                <a:cs typeface="Arial" panose="020B0604020202020204" pitchFamily="34" charset="0"/>
              </a:rPr>
            </a:br>
            <a:r>
              <a:rPr lang="ar-EG" sz="3600" b="1" dirty="0" smtClean="0">
                <a:latin typeface="Arial Black" panose="020B0A04020102020204" pitchFamily="34" charset="0"/>
                <a:cs typeface="Arial" panose="020B0604020202020204" pitchFamily="34" charset="0"/>
              </a:rPr>
              <a:t/>
            </a:r>
            <a:br>
              <a:rPr lang="ar-EG" sz="3600" b="1" dirty="0" smtClean="0">
                <a:latin typeface="Arial Black" panose="020B0A04020102020204" pitchFamily="34" charset="0"/>
                <a:cs typeface="Arial" panose="020B0604020202020204" pitchFamily="34" charset="0"/>
              </a:rPr>
            </a:br>
            <a:r>
              <a:rPr lang="ar-EG" sz="3600" b="1" dirty="0">
                <a:latin typeface="Arial Black" panose="020B0A04020102020204" pitchFamily="34" charset="0"/>
                <a:cs typeface="Arial" panose="020B0604020202020204" pitchFamily="34" charset="0"/>
              </a:rPr>
              <a:t/>
            </a:r>
            <a:br>
              <a:rPr lang="ar-EG" sz="3600" b="1" dirty="0">
                <a:latin typeface="Arial Black" panose="020B0A04020102020204" pitchFamily="34" charset="0"/>
                <a:cs typeface="Arial" panose="020B0604020202020204" pitchFamily="34" charset="0"/>
              </a:rPr>
            </a:br>
            <a:r>
              <a:rPr lang="ar-EG" sz="3600" b="1" dirty="0" smtClean="0">
                <a:latin typeface="Arial Black" panose="020B0A04020102020204" pitchFamily="34" charset="0"/>
                <a:cs typeface="Arial" panose="020B0604020202020204" pitchFamily="34" charset="0"/>
              </a:rPr>
              <a:t/>
            </a:r>
            <a:br>
              <a:rPr lang="ar-EG" sz="3600" b="1" dirty="0" smtClean="0">
                <a:latin typeface="Arial Black" panose="020B0A04020102020204" pitchFamily="34" charset="0"/>
                <a:cs typeface="Arial" panose="020B0604020202020204" pitchFamily="34" charset="0"/>
              </a:rPr>
            </a:br>
            <a:r>
              <a:rPr lang="ar-EG" sz="3600" b="1" dirty="0" smtClean="0">
                <a:latin typeface="Arial Black" panose="020B0A04020102020204" pitchFamily="34" charset="0"/>
                <a:cs typeface="Arial" panose="020B0604020202020204" pitchFamily="34" charset="0"/>
              </a:rPr>
              <a:t/>
            </a:r>
            <a:br>
              <a:rPr lang="ar-EG" sz="3600" b="1" dirty="0" smtClean="0">
                <a:latin typeface="Arial Black" panose="020B0A04020102020204" pitchFamily="34" charset="0"/>
                <a:cs typeface="Arial" panose="020B0604020202020204" pitchFamily="34" charset="0"/>
              </a:rPr>
            </a:br>
            <a:r>
              <a:rPr lang="ar-EG" sz="3600" b="1" dirty="0">
                <a:latin typeface="Arial Black" panose="020B0A04020102020204" pitchFamily="34" charset="0"/>
              </a:rPr>
              <a:t>المصادرالرئيسية لجمع البيانات الميدانية</a:t>
            </a:r>
            <a:r>
              <a:rPr lang="ar-EG" sz="3600" b="1" dirty="0" smtClean="0">
                <a:latin typeface="Arial Black" panose="020B0A04020102020204" pitchFamily="34" charset="0"/>
                <a:cs typeface="Arial" panose="020B0604020202020204" pitchFamily="34" charset="0"/>
              </a:rPr>
              <a:t/>
            </a:r>
            <a:br>
              <a:rPr lang="ar-EG" sz="3600" b="1" dirty="0" smtClean="0">
                <a:latin typeface="Arial Black" panose="020B0A04020102020204" pitchFamily="34" charset="0"/>
                <a:cs typeface="Arial" panose="020B0604020202020204" pitchFamily="34" charset="0"/>
              </a:rPr>
            </a:br>
            <a:r>
              <a:rPr lang="ar-EG" sz="3600" b="1" dirty="0" smtClean="0">
                <a:latin typeface="Arial Black" panose="020B0A04020102020204" pitchFamily="34" charset="0"/>
                <a:cs typeface="Arial" panose="020B0604020202020204" pitchFamily="34" charset="0"/>
              </a:rPr>
              <a:t/>
            </a:r>
            <a:br>
              <a:rPr lang="ar-EG" sz="3600" b="1" dirty="0" smtClean="0">
                <a:latin typeface="Arial Black" panose="020B0A04020102020204" pitchFamily="34" charset="0"/>
                <a:cs typeface="Arial" panose="020B0604020202020204" pitchFamily="34" charset="0"/>
              </a:rPr>
            </a:br>
            <a:endParaRPr lang="en-US" sz="3600" b="1" dirty="0">
              <a:latin typeface="Arial Black" panose="020B0A04020102020204" pitchFamily="34" charset="0"/>
              <a:cs typeface="Arial" panose="020B0604020202020204" pitchFamily="34" charset="0"/>
            </a:endParaRPr>
          </a:p>
        </p:txBody>
      </p:sp>
      <p:sp>
        <p:nvSpPr>
          <p:cNvPr id="3" name="Subtitle 2"/>
          <p:cNvSpPr>
            <a:spLocks noGrp="1"/>
          </p:cNvSpPr>
          <p:nvPr>
            <p:ph type="subTitle" idx="1"/>
          </p:nvPr>
        </p:nvSpPr>
        <p:spPr>
          <a:xfrm>
            <a:off x="708338" y="2691684"/>
            <a:ext cx="11050072" cy="3387143"/>
          </a:xfrm>
          <a:blipFill>
            <a:blip r:embed="rId2"/>
            <a:tile tx="0" ty="0" sx="100000" sy="100000" flip="none" algn="tl"/>
          </a:blipFill>
        </p:spPr>
        <p:style>
          <a:lnRef idx="1">
            <a:schemeClr val="accent4"/>
          </a:lnRef>
          <a:fillRef idx="2">
            <a:schemeClr val="accent4"/>
          </a:fillRef>
          <a:effectRef idx="1">
            <a:schemeClr val="accent4"/>
          </a:effectRef>
          <a:fontRef idx="minor">
            <a:schemeClr val="dk1"/>
          </a:fontRef>
        </p:style>
        <p:txBody>
          <a:bodyPr>
            <a:normAutofit/>
          </a:bodyPr>
          <a:lstStyle/>
          <a:p>
            <a:r>
              <a:rPr lang="ar-EG" sz="3200" b="1" dirty="0">
                <a:latin typeface="Arial Black" panose="020B0A04020102020204" pitchFamily="34" charset="0"/>
              </a:rPr>
              <a:t>تتعدد مصادر البيانات </a:t>
            </a:r>
            <a:r>
              <a:rPr lang="ar-EG" sz="3200" b="1" dirty="0" smtClean="0">
                <a:latin typeface="Arial Black" panose="020B0A04020102020204" pitchFamily="34" charset="0"/>
              </a:rPr>
              <a:t>كالتالي </a:t>
            </a:r>
          </a:p>
          <a:p>
            <a:r>
              <a:rPr lang="ar-EG" sz="3200" b="1" dirty="0">
                <a:latin typeface="Arial Black" panose="020B0A04020102020204" pitchFamily="34" charset="0"/>
              </a:rPr>
              <a:t>اقسام الارصاد </a:t>
            </a:r>
            <a:r>
              <a:rPr lang="ar-EG" sz="3200" b="1" dirty="0" smtClean="0">
                <a:latin typeface="Arial Black" panose="020B0A04020102020204" pitchFamily="34" charset="0"/>
              </a:rPr>
              <a:t>الجوية</a:t>
            </a:r>
          </a:p>
          <a:p>
            <a:r>
              <a:rPr lang="ar-EG" sz="3200" b="1" dirty="0" smtClean="0">
                <a:latin typeface="Arial Black" panose="020B0A04020102020204" pitchFamily="34" charset="0"/>
              </a:rPr>
              <a:t>الجهاز المركزى للتعبئة العامة والاحصاء</a:t>
            </a:r>
          </a:p>
          <a:p>
            <a:r>
              <a:rPr lang="ar-EG" sz="3200" b="1" dirty="0" smtClean="0">
                <a:latin typeface="Arial Black" panose="020B0A04020102020204" pitchFamily="34" charset="0"/>
              </a:rPr>
              <a:t>مراكز التسجيل الحيوى ( المواليد ، الوفيات) </a:t>
            </a:r>
          </a:p>
          <a:p>
            <a:r>
              <a:rPr lang="ar-EG" sz="3200" b="1" dirty="0" smtClean="0">
                <a:latin typeface="Arial Black" panose="020B0A04020102020204" pitchFamily="34" charset="0"/>
              </a:rPr>
              <a:t>وزارة الداخلية ( الهجرة)</a:t>
            </a:r>
          </a:p>
          <a:p>
            <a:endParaRPr lang="ar-EG" sz="3200" b="1" dirty="0" smtClean="0">
              <a:latin typeface="Arial Black" panose="020B0A04020102020204" pitchFamily="34" charset="0"/>
            </a:endParaRPr>
          </a:p>
          <a:p>
            <a:endParaRPr lang="en-US" sz="3200" b="1" dirty="0">
              <a:latin typeface="Arial Black" panose="020B0A04020102020204" pitchFamily="34" charset="0"/>
            </a:endParaRPr>
          </a:p>
        </p:txBody>
      </p:sp>
    </p:spTree>
    <p:extLst>
      <p:ext uri="{BB962C8B-B14F-4D97-AF65-F5344CB8AC3E}">
        <p14:creationId xmlns:p14="http://schemas.microsoft.com/office/powerpoint/2010/main" val="2864152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rmAutofit/>
          </a:bodyPr>
          <a:lstStyle/>
          <a:p>
            <a:pPr algn="r"/>
            <a:r>
              <a:rPr lang="ar-EG" sz="2800" b="1" dirty="0" smtClean="0"/>
              <a:t> ملحوظة هامة :ـــ </a:t>
            </a:r>
            <a:br>
              <a:rPr lang="ar-EG" sz="2800" b="1" dirty="0" smtClean="0"/>
            </a:br>
            <a:r>
              <a:rPr lang="ar-EG" sz="2800" b="1" dirty="0" smtClean="0"/>
              <a:t>ليس هناك طريقة للتسجيل محددة بل يجب على كل باحث ان يحدد ما يجده مناسبا لشخصه وبحثه</a:t>
            </a:r>
            <a:endParaRPr lang="en-US" sz="2800" b="1" dirty="0"/>
          </a:p>
        </p:txBody>
      </p:sp>
      <p:sp>
        <p:nvSpPr>
          <p:cNvPr id="3" name="Content Placeholder 2"/>
          <p:cNvSpPr>
            <a:spLocks noGrp="1"/>
          </p:cNvSpPr>
          <p:nvPr>
            <p:ph idx="1"/>
          </p:nvPr>
        </p:nvSpPr>
        <p:spPr>
          <a:xfrm>
            <a:off x="785611" y="1803042"/>
            <a:ext cx="10568189" cy="4373921"/>
          </a:xfrm>
        </p:spPr>
        <p:txBody>
          <a:bodyPr>
            <a:normAutofit/>
          </a:bodyPr>
          <a:lstStyle/>
          <a:p>
            <a:pPr algn="r"/>
            <a:r>
              <a:rPr lang="ar-EG" b="1" dirty="0" smtClean="0">
                <a:solidFill>
                  <a:schemeClr val="accent2">
                    <a:lumMod val="75000"/>
                  </a:schemeClr>
                </a:solidFill>
              </a:rPr>
              <a:t>ثالثا:ــ الصور الفوتوغرافية :ـــ</a:t>
            </a:r>
          </a:p>
          <a:p>
            <a:pPr algn="r"/>
            <a:r>
              <a:rPr lang="ar-EG" b="1" dirty="0" smtClean="0">
                <a:solidFill>
                  <a:schemeClr val="accent2">
                    <a:lumMod val="75000"/>
                  </a:schemeClr>
                </a:solidFill>
              </a:rPr>
              <a:t>هى وسيلة يستخدمها الباحث لاختزال الكثير من الكلام فالصورة خير من يصف الظاهرات علي وضعها</a:t>
            </a:r>
          </a:p>
          <a:p>
            <a:pPr algn="r"/>
            <a:r>
              <a:rPr lang="ar-EG" b="1" dirty="0" smtClean="0">
                <a:solidFill>
                  <a:schemeClr val="accent2">
                    <a:lumMod val="75000"/>
                  </a:schemeClr>
                </a:solidFill>
              </a:rPr>
              <a:t>ــ الصور الفوتوغرافية تحتفظ بما فيها لسنوات واكثر دون تغيير </a:t>
            </a:r>
          </a:p>
          <a:p>
            <a:pPr algn="r"/>
            <a:r>
              <a:rPr lang="ar-EG" b="1" dirty="0" smtClean="0">
                <a:solidFill>
                  <a:schemeClr val="accent2">
                    <a:lumMod val="75000"/>
                  </a:schemeClr>
                </a:solidFill>
              </a:rPr>
              <a:t>ــ يفضل ان من يقوم بالتصوير احد المحترفين ان لم يستطيع الباحث اداء تلك المهمة </a:t>
            </a:r>
          </a:p>
          <a:p>
            <a:pPr algn="r"/>
            <a:r>
              <a:rPr lang="ar-EG" b="1" dirty="0" smtClean="0">
                <a:solidFill>
                  <a:schemeClr val="accent2">
                    <a:lumMod val="75000"/>
                  </a:schemeClr>
                </a:solidFill>
              </a:rPr>
              <a:t>ــ افضل انواع الصور التى تؤخذ من بعد مناسب ( المسافة الوسطى) لان المسافات البعيدة تعطى انطباع عن تبعثر او انتشار الظاهرة وعدم وضوحها والاقتراب الشديد يعطى انطباع يطمس معالم الظاهرة احيانا </a:t>
            </a:r>
          </a:p>
          <a:p>
            <a:pPr algn="r"/>
            <a:endParaRPr lang="en-US" b="1" dirty="0">
              <a:solidFill>
                <a:schemeClr val="accent2">
                  <a:lumMod val="75000"/>
                </a:schemeClr>
              </a:solidFill>
            </a:endParaRPr>
          </a:p>
        </p:txBody>
      </p:sp>
    </p:spTree>
    <p:extLst>
      <p:ext uri="{BB962C8B-B14F-4D97-AF65-F5344CB8AC3E}">
        <p14:creationId xmlns:p14="http://schemas.microsoft.com/office/powerpoint/2010/main" val="533354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4712"/>
            <a:ext cx="10515600" cy="4351338"/>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a:buNone/>
            </a:pPr>
            <a:r>
              <a:rPr lang="ar-EG" sz="3600" b="1" dirty="0" smtClean="0"/>
              <a:t>عند التقاط الصور ينبغى تسجيل معلومات هامة عليها مثل:ــ </a:t>
            </a:r>
          </a:p>
          <a:p>
            <a:pPr marL="0" indent="0" algn="r">
              <a:buNone/>
            </a:pPr>
            <a:endParaRPr lang="ar-EG" sz="3600" b="1" dirty="0" smtClean="0"/>
          </a:p>
          <a:p>
            <a:pPr marL="0" indent="0" algn="r">
              <a:buNone/>
            </a:pPr>
            <a:r>
              <a:rPr lang="ar-EG" sz="3600" b="1" dirty="0"/>
              <a:t>اسم الظاهرة وتاريخ </a:t>
            </a:r>
            <a:r>
              <a:rPr lang="ar-EG" sz="3600" b="1" dirty="0" smtClean="0"/>
              <a:t>الالتقاط </a:t>
            </a:r>
            <a:r>
              <a:rPr lang="ar-EG" sz="3600" b="1" dirty="0"/>
              <a:t>والهدف منها والشمال </a:t>
            </a:r>
            <a:r>
              <a:rPr lang="ar-EG" sz="3600" b="1" dirty="0" smtClean="0"/>
              <a:t>الجغرافي وقد يشرح الباحث او يدون ملاحظاته علي ظهر الصور اويرسم رسما توضيحيا لها وحاليا تطورت تقنيات فن التصوير من كاميرات دقيقة والكاميرات الديجتال التى تصور عدد هائل من الصور لكاميرات التحميض الفورى لكاميرات الفيديو صغيرة الحجم خفيفة الوزن وهكذا </a:t>
            </a:r>
          </a:p>
        </p:txBody>
      </p:sp>
    </p:spTree>
    <p:extLst>
      <p:ext uri="{BB962C8B-B14F-4D97-AF65-F5344CB8AC3E}">
        <p14:creationId xmlns:p14="http://schemas.microsoft.com/office/powerpoint/2010/main" val="2149476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pPr algn="r"/>
            <a:r>
              <a:rPr lang="ar-EG" b="1" dirty="0" smtClean="0">
                <a:latin typeface="Arial Black" panose="020B0A04020102020204" pitchFamily="34" charset="0"/>
              </a:rPr>
              <a:t>رابعا الزيارات وجمع النشرات :ـــ</a:t>
            </a:r>
            <a:endParaRPr lang="en-US" b="1" dirty="0">
              <a:latin typeface="Arial Black" panose="020B0A04020102020204" pitchFamily="34" charset="0"/>
            </a:endParaRPr>
          </a:p>
        </p:txBody>
      </p:sp>
      <p:sp>
        <p:nvSpPr>
          <p:cNvPr id="4" name="Content Placeholder 3"/>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r"/>
            <a:r>
              <a:rPr lang="ar-EG" sz="3200" b="1" dirty="0"/>
              <a:t>ويقصد هنا جميع جهات جمع البيانات التى سبق الحديث عنها مثلا هيئة تعمير الصحارى او هيئة المجتمعات العمرانية لو المنطقة صحراوية او هيئة التصنيع او الهيئة المصرية العامة للبترول وهكذا ولكن يجب علي الباحث التأكد من صحة هذه البيانات كالأتى </a:t>
            </a:r>
            <a:endParaRPr lang="en-US" sz="3200" b="1" dirty="0"/>
          </a:p>
          <a:p>
            <a:pPr marL="0" indent="0" algn="r">
              <a:buNone/>
            </a:pPr>
            <a:r>
              <a:rPr lang="ar-EG" sz="3200" b="1" dirty="0"/>
              <a:t>ــ  </a:t>
            </a:r>
            <a:r>
              <a:rPr lang="ar-EG" sz="3200" b="1" dirty="0" smtClean="0"/>
              <a:t>مقارنتها </a:t>
            </a:r>
            <a:r>
              <a:rPr lang="ar-EG" sz="3200" b="1" dirty="0"/>
              <a:t>بما هو موجود علي </a:t>
            </a:r>
            <a:r>
              <a:rPr lang="ar-EG" sz="3200" b="1" dirty="0" smtClean="0"/>
              <a:t>الطبيعة</a:t>
            </a:r>
            <a:r>
              <a:rPr lang="en-US" sz="3200" b="1" dirty="0" smtClean="0"/>
              <a:t> </a:t>
            </a:r>
          </a:p>
          <a:p>
            <a:pPr marL="0" indent="0" algn="r">
              <a:buNone/>
            </a:pPr>
            <a:r>
              <a:rPr lang="ar-EG" sz="3200" b="1" dirty="0" smtClean="0"/>
              <a:t>ــ يجب </a:t>
            </a:r>
            <a:r>
              <a:rPr lang="ar-EG" sz="3200" b="1" dirty="0" smtClean="0"/>
              <a:t>معرفة الاساليب والطرق التى اجريت بها هذه المعلومات وذلك من خلال مناقشة المسؤليين والعاملين فى هذه الهيئات</a:t>
            </a:r>
          </a:p>
          <a:p>
            <a:pPr marL="0" indent="0" algn="r">
              <a:buNone/>
            </a:pPr>
            <a:r>
              <a:rPr lang="ar-EG" sz="3200" b="1" dirty="0" smtClean="0"/>
              <a:t>ـــ علي </a:t>
            </a:r>
            <a:r>
              <a:rPr lang="ar-EG" sz="3200" b="1" dirty="0" smtClean="0"/>
              <a:t>الباحث الايسلم تماما بصحة هذه البيانات خاصة ان بعضا منها اعد لاغراض معينة قد تكون سياسية او امنية </a:t>
            </a:r>
          </a:p>
          <a:p>
            <a:pPr marL="0" indent="0" algn="r">
              <a:buNone/>
            </a:pPr>
            <a:endParaRPr lang="en-US" sz="3200" b="1" dirty="0" smtClean="0"/>
          </a:p>
        </p:txBody>
      </p:sp>
    </p:spTree>
    <p:extLst>
      <p:ext uri="{BB962C8B-B14F-4D97-AF65-F5344CB8AC3E}">
        <p14:creationId xmlns:p14="http://schemas.microsoft.com/office/powerpoint/2010/main" val="1062052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218" y="341195"/>
            <a:ext cx="10548582" cy="1349494"/>
          </a:xfrm>
          <a:blipFill>
            <a:blip r:embed="rId2"/>
            <a:tile tx="0" ty="0" sx="100000" sy="100000" flip="none" algn="tl"/>
          </a:blipFill>
          <a:ln>
            <a:solidFill>
              <a:srgbClr val="FFFF99"/>
            </a:solidFill>
          </a:ln>
        </p:spPr>
        <p:txBody>
          <a:bodyPr/>
          <a:lstStyle/>
          <a:p>
            <a:pPr algn="ctr"/>
            <a:r>
              <a:rPr lang="ar-EG" b="1" dirty="0" smtClean="0">
                <a:solidFill>
                  <a:srgbClr val="FFFF00"/>
                </a:solidFill>
                <a:latin typeface="Arial Nova" panose="020B0504020202020204" pitchFamily="34" charset="0"/>
              </a:rPr>
              <a:t>خامسا العينة العشوائية:ــ  </a:t>
            </a:r>
            <a:endParaRPr lang="en-US" b="1" dirty="0">
              <a:solidFill>
                <a:srgbClr val="FFFF00"/>
              </a:solidFill>
              <a:latin typeface="Arial Nova" panose="020B0504020202020204" pitchFamily="34" charset="0"/>
            </a:endParaRPr>
          </a:p>
        </p:txBody>
      </p:sp>
      <p:sp>
        <p:nvSpPr>
          <p:cNvPr id="3" name="Content Placeholder 2"/>
          <p:cNvSpPr>
            <a:spLocks noGrp="1"/>
          </p:cNvSpPr>
          <p:nvPr>
            <p:ph idx="1"/>
          </p:nvPr>
        </p:nvSpPr>
        <p:spPr>
          <a:xfrm>
            <a:off x="0" y="1812746"/>
            <a:ext cx="12192000" cy="4351338"/>
          </a:xfrm>
          <a:blipFill>
            <a:blip r:embed="rId3"/>
            <a:tile tx="0" ty="0" sx="100000" sy="100000" flip="none" algn="tl"/>
          </a:blipFill>
        </p:spPr>
        <p:txBody>
          <a:bodyPr>
            <a:normAutofit/>
          </a:bodyPr>
          <a:lstStyle/>
          <a:p>
            <a:pPr algn="r"/>
            <a:r>
              <a:rPr lang="ar-EG" sz="4000" b="1" dirty="0" smtClean="0">
                <a:latin typeface="Arial Black" panose="020B0A04020102020204" pitchFamily="34" charset="0"/>
              </a:rPr>
              <a:t>تستخدم هذه الطريقة فى حالة نقص المعلومات فى الخطوة السابقة او فى حالة استيفاء نقاط </a:t>
            </a:r>
            <a:r>
              <a:rPr lang="ar-EG" sz="4000" b="1" dirty="0" smtClean="0">
                <a:latin typeface="Arial Black" panose="020B0A04020102020204" pitchFamily="34" charset="0"/>
              </a:rPr>
              <a:t>تفصيلية تخص البحث وغير منشورة ولايمكن الحصول عليها الا من خلال الدراسة الميدانية </a:t>
            </a:r>
            <a:r>
              <a:rPr lang="ar-EG" sz="4000" b="1" dirty="0" smtClean="0">
                <a:latin typeface="Arial Black" panose="020B0A04020102020204" pitchFamily="34" charset="0"/>
              </a:rPr>
              <a:t>ويقف هنا حجم مجتمع الدراسة الكبير عائق امام الباحث فيضطر لأخذ عينة من هذا المجتمع </a:t>
            </a:r>
            <a:r>
              <a:rPr lang="ar-EG" sz="4400" b="1" dirty="0" smtClean="0">
                <a:latin typeface="Arial Black" panose="020B0A04020102020204" pitchFamily="34" charset="0"/>
              </a:rPr>
              <a:t>الكبير</a:t>
            </a:r>
            <a:r>
              <a:rPr lang="ar-EG" sz="4400" b="1" dirty="0" smtClean="0">
                <a:latin typeface="Arial Black" panose="020B0A04020102020204" pitchFamily="34" charset="0"/>
              </a:rPr>
              <a:t>توفيرا</a:t>
            </a:r>
            <a:r>
              <a:rPr lang="ar-EG" sz="4000" b="1" dirty="0" smtClean="0">
                <a:latin typeface="Arial Black" panose="020B0A04020102020204" pitchFamily="34" charset="0"/>
              </a:rPr>
              <a:t> للوقت والجهد والتكلفة</a:t>
            </a:r>
            <a:endParaRPr lang="en-US" sz="4000" b="1" dirty="0">
              <a:latin typeface="Arial Black" panose="020B0A04020102020204" pitchFamily="34" charset="0"/>
            </a:endParaRPr>
          </a:p>
        </p:txBody>
      </p:sp>
    </p:spTree>
    <p:extLst>
      <p:ext uri="{BB962C8B-B14F-4D97-AF65-F5344CB8AC3E}">
        <p14:creationId xmlns:p14="http://schemas.microsoft.com/office/powerpoint/2010/main" val="2468647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944" y="365125"/>
            <a:ext cx="10709856" cy="6293252"/>
          </a:xfrm>
          <a:solidFill>
            <a:schemeClr val="accent1">
              <a:lumMod val="60000"/>
              <a:lumOff val="40000"/>
            </a:schemeClr>
          </a:solidFill>
        </p:spPr>
        <p:txBody>
          <a:bodyPr>
            <a:normAutofit/>
          </a:bodyPr>
          <a:lstStyle/>
          <a:p>
            <a:pPr algn="r"/>
            <a:r>
              <a:rPr lang="ar-EG" b="1" u="sng" dirty="0" smtClean="0">
                <a:solidFill>
                  <a:schemeClr val="accent5">
                    <a:lumMod val="50000"/>
                  </a:schemeClr>
                </a:solidFill>
                <a:latin typeface="Arial Black" panose="020B0A04020102020204" pitchFamily="34" charset="0"/>
              </a:rPr>
              <a:t>اصول اختيار العينة</a:t>
            </a:r>
            <a:br>
              <a:rPr lang="ar-EG" b="1" u="sng" dirty="0" smtClean="0">
                <a:solidFill>
                  <a:schemeClr val="accent5">
                    <a:lumMod val="50000"/>
                  </a:schemeClr>
                </a:solidFill>
                <a:latin typeface="Arial Black" panose="020B0A04020102020204" pitchFamily="34" charset="0"/>
              </a:rPr>
            </a:br>
            <a:r>
              <a:rPr lang="ar-EG" sz="2800" b="1" dirty="0" smtClean="0">
                <a:solidFill>
                  <a:schemeClr val="accent5">
                    <a:lumMod val="50000"/>
                  </a:schemeClr>
                </a:solidFill>
                <a:latin typeface="Arial Black" panose="020B0A04020102020204" pitchFamily="34" charset="0"/>
              </a:rPr>
              <a:t>1 ــ ان يكون الاختيار معتمدا علي اسس منهجيه وطرق احصائية دقيقة</a:t>
            </a:r>
            <a:br>
              <a:rPr lang="ar-EG" sz="2800" b="1" dirty="0" smtClean="0">
                <a:solidFill>
                  <a:schemeClr val="accent5">
                    <a:lumMod val="50000"/>
                  </a:schemeClr>
                </a:solidFill>
                <a:latin typeface="Arial Black" panose="020B0A04020102020204" pitchFamily="34" charset="0"/>
              </a:rPr>
            </a:br>
            <a:r>
              <a:rPr lang="ar-EG" sz="2800" b="1" dirty="0" smtClean="0">
                <a:solidFill>
                  <a:schemeClr val="accent5">
                    <a:lumMod val="50000"/>
                  </a:schemeClr>
                </a:solidFill>
                <a:latin typeface="Arial Black" panose="020B0A04020102020204" pitchFamily="34" charset="0"/>
              </a:rPr>
              <a:t>2 ــ ان تكون ممثلة لمجتمع الدراسة تمثيلا جيدا</a:t>
            </a:r>
            <a:br>
              <a:rPr lang="ar-EG" sz="2800" b="1" dirty="0" smtClean="0">
                <a:solidFill>
                  <a:schemeClr val="accent5">
                    <a:lumMod val="50000"/>
                  </a:schemeClr>
                </a:solidFill>
                <a:latin typeface="Arial Black" panose="020B0A04020102020204" pitchFamily="34" charset="0"/>
              </a:rPr>
            </a:br>
            <a:r>
              <a:rPr lang="ar-EG" sz="2800" b="1" dirty="0" smtClean="0">
                <a:solidFill>
                  <a:schemeClr val="accent5">
                    <a:lumMod val="50000"/>
                  </a:schemeClr>
                </a:solidFill>
                <a:latin typeface="Arial Black" panose="020B0A04020102020204" pitchFamily="34" charset="0"/>
              </a:rPr>
              <a:t>3 ــ ينبغى الاتقل نسبة العينة عن 5% بأى حال من الاحوال ولكن يمكن ان تزيد العينة الى 10% او 20% حسب العدد الكلى لمجتمع الدراسة</a:t>
            </a:r>
            <a:br>
              <a:rPr lang="ar-EG" sz="2800" b="1" dirty="0" smtClean="0">
                <a:solidFill>
                  <a:schemeClr val="accent5">
                    <a:lumMod val="50000"/>
                  </a:schemeClr>
                </a:solidFill>
                <a:latin typeface="Arial Black" panose="020B0A04020102020204" pitchFamily="34" charset="0"/>
              </a:rPr>
            </a:br>
            <a:r>
              <a:rPr lang="ar-EG" sz="2800" b="1" dirty="0" smtClean="0">
                <a:solidFill>
                  <a:schemeClr val="accent5">
                    <a:lumMod val="50000"/>
                  </a:schemeClr>
                </a:solidFill>
                <a:latin typeface="Arial Black" panose="020B0A04020102020204" pitchFamily="34" charset="0"/>
              </a:rPr>
              <a:t>4ـ  ينبغى اختيار العينة بعيدا عن التحيز والتعمد </a:t>
            </a:r>
            <a:br>
              <a:rPr lang="ar-EG" sz="2800" b="1" dirty="0" smtClean="0">
                <a:solidFill>
                  <a:schemeClr val="accent5">
                    <a:lumMod val="50000"/>
                  </a:schemeClr>
                </a:solidFill>
                <a:latin typeface="Arial Black" panose="020B0A04020102020204" pitchFamily="34" charset="0"/>
              </a:rPr>
            </a:br>
            <a:r>
              <a:rPr lang="ar-EG" b="1" u="sng" dirty="0">
                <a:solidFill>
                  <a:schemeClr val="accent5">
                    <a:lumMod val="50000"/>
                  </a:schemeClr>
                </a:solidFill>
                <a:latin typeface="Arial Black" panose="020B0A04020102020204" pitchFamily="34" charset="0"/>
              </a:rPr>
              <a:t>طرق اختيار العينة </a:t>
            </a:r>
            <a:r>
              <a:rPr lang="ar-EG" sz="2800" b="1" dirty="0" smtClean="0">
                <a:solidFill>
                  <a:schemeClr val="accent5">
                    <a:lumMod val="50000"/>
                  </a:schemeClr>
                </a:solidFill>
                <a:latin typeface="Arial Black" panose="020B0A04020102020204" pitchFamily="34" charset="0"/>
              </a:rPr>
              <a:t/>
            </a:r>
            <a:br>
              <a:rPr lang="ar-EG" sz="2800" b="1" dirty="0" smtClean="0">
                <a:solidFill>
                  <a:schemeClr val="accent5">
                    <a:lumMod val="50000"/>
                  </a:schemeClr>
                </a:solidFill>
                <a:latin typeface="Arial Black" panose="020B0A04020102020204" pitchFamily="34" charset="0"/>
              </a:rPr>
            </a:br>
            <a:r>
              <a:rPr lang="ar-EG" sz="2800" b="1" dirty="0" smtClean="0">
                <a:solidFill>
                  <a:schemeClr val="accent5">
                    <a:lumMod val="50000"/>
                  </a:schemeClr>
                </a:solidFill>
                <a:latin typeface="Arial Black" panose="020B0A04020102020204" pitchFamily="34" charset="0"/>
              </a:rPr>
              <a:t>1 ــ تستخدم طريقة اليانصيب او القرعة عند اختيارممثلي نسبة العينة من مجتمع الدراسة</a:t>
            </a:r>
            <a:br>
              <a:rPr lang="ar-EG" sz="2800" b="1" dirty="0" smtClean="0">
                <a:solidFill>
                  <a:schemeClr val="accent5">
                    <a:lumMod val="50000"/>
                  </a:schemeClr>
                </a:solidFill>
                <a:latin typeface="Arial Black" panose="020B0A04020102020204" pitchFamily="34" charset="0"/>
              </a:rPr>
            </a:br>
            <a:r>
              <a:rPr lang="ar-EG" sz="2800" b="1" dirty="0">
                <a:solidFill>
                  <a:schemeClr val="accent5">
                    <a:lumMod val="50000"/>
                  </a:schemeClr>
                </a:solidFill>
                <a:latin typeface="Arial Black" panose="020B0A04020102020204" pitchFamily="34" charset="0"/>
              </a:rPr>
              <a:t> </a:t>
            </a:r>
            <a:r>
              <a:rPr lang="ar-EG" sz="2800" b="1" dirty="0" smtClean="0">
                <a:solidFill>
                  <a:schemeClr val="accent5">
                    <a:lumMod val="50000"/>
                  </a:schemeClr>
                </a:solidFill>
                <a:latin typeface="Arial Black" panose="020B0A04020102020204" pitchFamily="34" charset="0"/>
              </a:rPr>
              <a:t>2 ــ تستخدم جداول العينات العشوائية او جداول اللوغاريتمات واحيانا يطلق عليها الجداول الرياضية.</a:t>
            </a:r>
            <a:br>
              <a:rPr lang="ar-EG" sz="2800" b="1" dirty="0" smtClean="0">
                <a:solidFill>
                  <a:schemeClr val="accent5">
                    <a:lumMod val="50000"/>
                  </a:schemeClr>
                </a:solidFill>
                <a:latin typeface="Arial Black" panose="020B0A04020102020204" pitchFamily="34" charset="0"/>
              </a:rPr>
            </a:br>
            <a:endParaRPr lang="en-US" sz="2800" b="1" dirty="0">
              <a:solidFill>
                <a:schemeClr val="accent5">
                  <a:lumMod val="50000"/>
                </a:schemeClr>
              </a:solidFill>
              <a:latin typeface="Arial Black" panose="020B0A04020102020204" pitchFamily="34" charset="0"/>
            </a:endParaRPr>
          </a:p>
        </p:txBody>
      </p:sp>
    </p:spTree>
    <p:extLst>
      <p:ext uri="{BB962C8B-B14F-4D97-AF65-F5344CB8AC3E}">
        <p14:creationId xmlns:p14="http://schemas.microsoft.com/office/powerpoint/2010/main" val="3700008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885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EG" sz="4000" b="1" u="sng" dirty="0" smtClean="0">
                <a:latin typeface="Arial Black" panose="020B0A04020102020204" pitchFamily="34" charset="0"/>
              </a:rPr>
              <a:t>تقييم نظام العينة العشوائية</a:t>
            </a:r>
            <a:r>
              <a:rPr lang="ar-EG" sz="3200" b="1" dirty="0" smtClean="0">
                <a:latin typeface="Arial Black" panose="020B0A04020102020204" pitchFamily="34" charset="0"/>
              </a:rPr>
              <a:t/>
            </a:r>
            <a:br>
              <a:rPr lang="ar-EG" sz="3200" b="1" dirty="0" smtClean="0">
                <a:latin typeface="Arial Black" panose="020B0A04020102020204" pitchFamily="34" charset="0"/>
              </a:rPr>
            </a:br>
            <a:r>
              <a:rPr lang="ar-EG" sz="3200" b="1" dirty="0" smtClean="0">
                <a:latin typeface="Arial Black" panose="020B0A04020102020204" pitchFamily="34" charset="0"/>
              </a:rPr>
              <a:t>يظن البعض ان هذه الطريقة غير دقيقة ويقلل من اهمية البحث </a:t>
            </a:r>
            <a:br>
              <a:rPr lang="ar-EG" sz="3200" b="1" dirty="0" smtClean="0">
                <a:latin typeface="Arial Black" panose="020B0A04020102020204" pitchFamily="34" charset="0"/>
              </a:rPr>
            </a:br>
            <a:r>
              <a:rPr lang="ar-EG" sz="3200" b="1" dirty="0" smtClean="0">
                <a:latin typeface="Arial Black" panose="020B0A04020102020204" pitchFamily="34" charset="0"/>
              </a:rPr>
              <a:t>وهذا خطأ وقصور فى التفكير للأتى</a:t>
            </a:r>
            <a:br>
              <a:rPr lang="ar-EG" sz="3200" b="1" dirty="0" smtClean="0">
                <a:latin typeface="Arial Black" panose="020B0A04020102020204" pitchFamily="34" charset="0"/>
              </a:rPr>
            </a:br>
            <a:r>
              <a:rPr lang="ar-EG" sz="3200" b="1" dirty="0" smtClean="0">
                <a:latin typeface="Arial Black" panose="020B0A04020102020204" pitchFamily="34" charset="0"/>
              </a:rPr>
              <a:t>اولا هذه الطريقة ترفع من مستوى دقة البحث</a:t>
            </a:r>
            <a:br>
              <a:rPr lang="ar-EG" sz="3200" b="1" dirty="0" smtClean="0">
                <a:latin typeface="Arial Black" panose="020B0A04020102020204" pitchFamily="34" charset="0"/>
              </a:rPr>
            </a:br>
            <a:r>
              <a:rPr lang="ar-EG" sz="3200" b="1" dirty="0" smtClean="0">
                <a:latin typeface="Arial Black" panose="020B0A04020102020204" pitchFamily="34" charset="0"/>
              </a:rPr>
              <a:t>ثانيا تبعد البحث عن السطحية وتضفى عليه طابع العمق </a:t>
            </a:r>
            <a:br>
              <a:rPr lang="ar-EG" sz="3200" b="1" dirty="0" smtClean="0">
                <a:latin typeface="Arial Black" panose="020B0A04020102020204" pitchFamily="34" charset="0"/>
              </a:rPr>
            </a:br>
            <a:r>
              <a:rPr lang="ar-EG" sz="3200" b="1" dirty="0" smtClean="0">
                <a:latin typeface="Arial Black" panose="020B0A04020102020204" pitchFamily="34" charset="0"/>
              </a:rPr>
              <a:t>ثالثا هذه الطريقة تمتع البحث بطابع الصدق والامانة لان مجتمع الدراسة يستحيل علي الطالب دراسته مفردة مفردة </a:t>
            </a:r>
            <a:br>
              <a:rPr lang="ar-EG" sz="3200" b="1" dirty="0" smtClean="0">
                <a:latin typeface="Arial Black" panose="020B0A04020102020204" pitchFamily="34" charset="0"/>
              </a:rPr>
            </a:br>
            <a:r>
              <a:rPr lang="ar-EG" sz="3200" b="1" dirty="0" smtClean="0">
                <a:latin typeface="Arial Black" panose="020B0A04020102020204" pitchFamily="34" charset="0"/>
              </a:rPr>
              <a:t>رايعا هذه الطريقة معتمدة حتى فى الدوائر الحكومية ومثال علي ذلك انه تم عمل التعداد السكانى لمصر بطريقة المسح بالعينة عام 1966</a:t>
            </a:r>
            <a:endParaRPr lang="en-US" sz="3200" b="1" dirty="0">
              <a:latin typeface="Arial Black" panose="020B0A04020102020204" pitchFamily="34" charset="0"/>
            </a:endParaRPr>
          </a:p>
        </p:txBody>
      </p:sp>
    </p:spTree>
    <p:extLst>
      <p:ext uri="{BB962C8B-B14F-4D97-AF65-F5344CB8AC3E}">
        <p14:creationId xmlns:p14="http://schemas.microsoft.com/office/powerpoint/2010/main" val="2443171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6" y="1562859"/>
            <a:ext cx="10967434" cy="3897783"/>
          </a:xfrm>
          <a:blipFill>
            <a:blip r:embed="rId2"/>
            <a:tile tx="0" ty="0" sx="100000" sy="100000" flip="none" algn="tl"/>
          </a:blipFill>
        </p:spPr>
        <p:style>
          <a:lnRef idx="0">
            <a:schemeClr val="accent6"/>
          </a:lnRef>
          <a:fillRef idx="3">
            <a:schemeClr val="accent6"/>
          </a:fillRef>
          <a:effectRef idx="3">
            <a:schemeClr val="accent6"/>
          </a:effectRef>
          <a:fontRef idx="minor">
            <a:schemeClr val="lt1"/>
          </a:fontRef>
        </p:style>
        <p:txBody>
          <a:bodyPr>
            <a:normAutofit/>
          </a:bodyPr>
          <a:lstStyle/>
          <a:p>
            <a:pPr algn="r"/>
            <a:r>
              <a:rPr lang="ar-EG" b="1" dirty="0" smtClean="0">
                <a:latin typeface="Arial Black" panose="020B0A04020102020204" pitchFamily="34" charset="0"/>
              </a:rPr>
              <a:t>سادسا الاستبيان </a:t>
            </a:r>
            <a:br>
              <a:rPr lang="ar-EG" b="1" dirty="0" smtClean="0">
                <a:latin typeface="Arial Black" panose="020B0A04020102020204" pitchFamily="34" charset="0"/>
              </a:rPr>
            </a:br>
            <a:r>
              <a:rPr lang="ar-EG" b="1" dirty="0" smtClean="0">
                <a:latin typeface="Arial Black" panose="020B0A04020102020204" pitchFamily="34" charset="0"/>
              </a:rPr>
              <a:t>هو احد الطرق المعتمدة فى اتمام الدراسة الميدانية ويعتبر اقل تكلفة اذا ما ارسل بالبريد عند توزيعه مباشرة وهو عبارة عن مجموعة من الاسئلة يود الباحث ان يصل لمعلومات تنقصه من خلالها فيستخلصها من تلك الاجابات ولهذا يطبع بعدد افراد العينة التى تم تحديدها مسبقا </a:t>
            </a:r>
            <a:endParaRPr lang="en-US" b="1" dirty="0">
              <a:latin typeface="Arial Black" panose="020B0A04020102020204" pitchFamily="34" charset="0"/>
            </a:endParaRPr>
          </a:p>
        </p:txBody>
      </p:sp>
    </p:spTree>
    <p:extLst>
      <p:ext uri="{BB962C8B-B14F-4D97-AF65-F5344CB8AC3E}">
        <p14:creationId xmlns:p14="http://schemas.microsoft.com/office/powerpoint/2010/main" val="2754061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1" y="193183"/>
            <a:ext cx="10684099" cy="6581105"/>
          </a:xfrm>
          <a:blipFill>
            <a:blip r:embed="rId2"/>
            <a:tile tx="0" ty="0" sx="100000" sy="100000" flip="none" algn="tl"/>
          </a:blipFill>
        </p:spPr>
        <p:txBody>
          <a:bodyPr>
            <a:noAutofit/>
          </a:bodyPr>
          <a:lstStyle/>
          <a:p>
            <a:pPr algn="r"/>
            <a:r>
              <a:rPr lang="ar-EG" sz="3600" b="1" u="sng" dirty="0" smtClean="0"/>
              <a:t>شروط نجاح الاستبيان</a:t>
            </a:r>
            <a:br>
              <a:rPr lang="ar-EG" sz="3600" b="1" u="sng" dirty="0" smtClean="0"/>
            </a:br>
            <a:r>
              <a:rPr lang="ar-EG" sz="3600" b="1" dirty="0" smtClean="0"/>
              <a:t> </a:t>
            </a:r>
            <a:br>
              <a:rPr lang="ar-EG" sz="3600" b="1" dirty="0" smtClean="0"/>
            </a:br>
            <a:r>
              <a:rPr lang="ar-EG" sz="3600" b="1" dirty="0" smtClean="0"/>
              <a:t>1 ــــ ان تكون الاسئلة بسيطة واضحة للقارئ ذات صياغة قصيرة للجمل والبعد تماما عن الانحيازواستخدام الكلمات المبهمة فى توجيه اسلوب الاسئلة نحو اجابات يفضلها الباحث او تؤيد وجهة نظره الشخصية </a:t>
            </a:r>
            <a:br>
              <a:rPr lang="ar-EG" sz="3600" b="1" dirty="0" smtClean="0"/>
            </a:br>
            <a:r>
              <a:rPr lang="ar-EG" sz="3600" b="1" dirty="0" smtClean="0"/>
              <a:t>2 ـــ علي الباحث ان يكتب علي الاستمارة انها لاغراض البحث العلمى فقط وانها سرية ولن يعلن عن بيانات الشخص الذى ادلى بإجابات عن الاستمارة</a:t>
            </a:r>
            <a:br>
              <a:rPr lang="ar-EG" sz="3600" b="1" dirty="0" smtClean="0"/>
            </a:br>
            <a:r>
              <a:rPr lang="ar-EG" sz="3600" b="1" dirty="0" smtClean="0"/>
              <a:t>3ـــ يوضح الباحث جهة عمله حتى يضمن القارئ مخاطبته والاهتمام</a:t>
            </a:r>
            <a:br>
              <a:rPr lang="ar-EG" sz="3600" b="1" dirty="0" smtClean="0"/>
            </a:br>
            <a:r>
              <a:rPr lang="ar-EG" sz="3600" b="1" dirty="0" smtClean="0"/>
              <a:t> بطلبه</a:t>
            </a:r>
            <a:r>
              <a:rPr lang="ar-EG" sz="3600" b="1" dirty="0"/>
              <a:t/>
            </a:r>
            <a:br>
              <a:rPr lang="ar-EG" sz="3600" b="1" dirty="0"/>
            </a:br>
            <a:r>
              <a:rPr lang="ar-EG" sz="3600" b="1" dirty="0" smtClean="0"/>
              <a:t/>
            </a:r>
            <a:br>
              <a:rPr lang="ar-EG" sz="3600" b="1" dirty="0" smtClean="0"/>
            </a:br>
            <a:endParaRPr lang="en-US" sz="3600" b="1" dirty="0"/>
          </a:p>
        </p:txBody>
      </p:sp>
    </p:spTree>
    <p:extLst>
      <p:ext uri="{BB962C8B-B14F-4D97-AF65-F5344CB8AC3E}">
        <p14:creationId xmlns:p14="http://schemas.microsoft.com/office/powerpoint/2010/main" val="521475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287" y="699975"/>
            <a:ext cx="11733821" cy="5899607"/>
          </a:xfrm>
        </p:spPr>
        <p:style>
          <a:lnRef idx="1">
            <a:schemeClr val="accent6"/>
          </a:lnRef>
          <a:fillRef idx="2">
            <a:schemeClr val="accent6"/>
          </a:fillRef>
          <a:effectRef idx="1">
            <a:schemeClr val="accent6"/>
          </a:effectRef>
          <a:fontRef idx="minor">
            <a:schemeClr val="dk1"/>
          </a:fontRef>
        </p:style>
        <p:txBody>
          <a:bodyPr>
            <a:noAutofit/>
          </a:bodyPr>
          <a:lstStyle/>
          <a:p>
            <a:pPr algn="r"/>
            <a:r>
              <a:rPr lang="ar-EG" sz="3600" b="1" dirty="0"/>
              <a:t>4 ـ ان تكون الاسئلة متكاملة اي تغطى كل جوانب البحث دون تمييز</a:t>
            </a:r>
            <a:r>
              <a:rPr lang="ar-EG" sz="3600" b="1" dirty="0"/>
              <a:t/>
            </a:r>
            <a:br>
              <a:rPr lang="ar-EG" sz="3600" b="1" dirty="0"/>
            </a:br>
            <a:r>
              <a:rPr lang="ar-EG" sz="3600" b="1" dirty="0"/>
              <a:t>5ــ يجب ان لايحتمل السؤال اكثر من اجابة واحدة (اسئلة محددة )</a:t>
            </a:r>
            <a:br>
              <a:rPr lang="ar-EG" sz="3600" b="1" dirty="0"/>
            </a:br>
            <a:r>
              <a:rPr lang="ar-EG" sz="3600" b="1" dirty="0"/>
              <a:t>6ــ التحايل علي الاسئلة الحرجة فى الاسلوب حتى نخفف من حدة السؤال </a:t>
            </a:r>
            <a:br>
              <a:rPr lang="ar-EG" sz="3600" b="1" dirty="0"/>
            </a:br>
            <a:r>
              <a:rPr lang="ar-EG" sz="3600" b="1" dirty="0"/>
              <a:t/>
            </a:r>
            <a:br>
              <a:rPr lang="ar-EG" sz="3600" b="1" dirty="0"/>
            </a:br>
            <a:r>
              <a:rPr lang="en-US" sz="2400" b="1" dirty="0" smtClean="0"/>
              <a:t> </a:t>
            </a:r>
            <a:r>
              <a:rPr lang="ar-EG" sz="2400" b="1" dirty="0"/>
              <a:t/>
            </a:r>
            <a:br>
              <a:rPr lang="ar-EG" sz="2400" b="1" dirty="0"/>
            </a:br>
            <a:r>
              <a:rPr lang="ar-EG" sz="3600" b="1" u="sng" dirty="0" smtClean="0">
                <a:solidFill>
                  <a:srgbClr val="C00000"/>
                </a:solidFill>
              </a:rPr>
              <a:t>ملحوظة هامة  </a:t>
            </a:r>
            <a:br>
              <a:rPr lang="ar-EG" sz="3600" b="1" u="sng" dirty="0" smtClean="0">
                <a:solidFill>
                  <a:srgbClr val="C00000"/>
                </a:solidFill>
              </a:rPr>
            </a:br>
            <a:r>
              <a:rPr lang="ar-EG" sz="3600" b="1" dirty="0" smtClean="0">
                <a:solidFill>
                  <a:srgbClr val="C00000"/>
                </a:solidFill>
              </a:rPr>
              <a:t>هنا</a:t>
            </a:r>
            <a:r>
              <a:rPr lang="ar-EG" sz="3600" b="1" dirty="0" smtClean="0"/>
              <a:t>ك نوعين من الاسئلة فى الاستبيان </a:t>
            </a:r>
            <a:br>
              <a:rPr lang="ar-EG" sz="3600" b="1" dirty="0" smtClean="0"/>
            </a:br>
            <a:r>
              <a:rPr lang="ar-EG" sz="3600" b="1" dirty="0" smtClean="0"/>
              <a:t> </a:t>
            </a:r>
            <a:r>
              <a:rPr lang="ar-EG" sz="3600" b="1" dirty="0"/>
              <a:t>الاسئلة </a:t>
            </a:r>
            <a:r>
              <a:rPr lang="ar-EG" sz="3600" b="1" dirty="0" smtClean="0"/>
              <a:t>المفتوحة  وهى الاسئلة التى تحتمل اجابات مختلفة ويترك للقارئ تحديد مايناسبه مثل اى المواصلات تفضل استخدامه                                </a:t>
            </a:r>
            <a:r>
              <a:rPr lang="ar-EG" sz="3600" b="1" dirty="0"/>
              <a:t>الاسئلة المغلقة </a:t>
            </a:r>
            <a:r>
              <a:rPr lang="ar-EG" sz="3600" b="1" dirty="0" smtClean="0"/>
              <a:t> وهى الاسئلة المحددة التى لاتحتمل اكثر من اجابة واحدة هل تفضل استخدام القطار وهكذا</a:t>
            </a:r>
            <a:br>
              <a:rPr lang="ar-EG" sz="3600" b="1" dirty="0" smtClean="0"/>
            </a:br>
            <a:r>
              <a:rPr lang="ar-EG" sz="3600" b="1" dirty="0" smtClean="0"/>
              <a:t> </a:t>
            </a:r>
            <a:endParaRPr lang="en-US" sz="3600" b="1" u="sng" dirty="0">
              <a:solidFill>
                <a:srgbClr val="C00000"/>
              </a:solidFill>
            </a:endParaRPr>
          </a:p>
        </p:txBody>
      </p:sp>
    </p:spTree>
    <p:extLst>
      <p:ext uri="{BB962C8B-B14F-4D97-AF65-F5344CB8AC3E}">
        <p14:creationId xmlns:p14="http://schemas.microsoft.com/office/powerpoint/2010/main" val="43074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975" y="785613"/>
            <a:ext cx="10606825" cy="514223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r"/>
            <a:r>
              <a:rPr lang="ar-EG" sz="4000" b="1" dirty="0"/>
              <a:t> ـــ اما الباحث الذى يرسل استمارة استبيانه بالبريد وجب عليه ان يلتزم بالشروط التالية </a:t>
            </a:r>
            <a:br>
              <a:rPr lang="ar-EG" sz="4000" b="1" dirty="0"/>
            </a:br>
            <a:r>
              <a:rPr lang="ar-EG" sz="4000" b="1" dirty="0"/>
              <a:t>ـ يضع الاستمارة فى مظروفين الاول هى مرسلة فيه والثانى ملصق عليه طابع البريد ومعنون بعنوان الباحث </a:t>
            </a:r>
            <a:r>
              <a:rPr lang="ar-EG" sz="4000" b="1" dirty="0" smtClean="0"/>
              <a:t>وموضوع داخل الظرف حتى </a:t>
            </a:r>
            <a:r>
              <a:rPr lang="ar-EG" sz="4000" b="1" dirty="0"/>
              <a:t>يضمن عودة الاستمارة اليه </a:t>
            </a:r>
            <a:br>
              <a:rPr lang="ar-EG" sz="4000" b="1" dirty="0"/>
            </a:br>
            <a:r>
              <a:rPr lang="ar-EG" sz="4000" b="1" dirty="0"/>
              <a:t>ــ  يرسل الباحث داخل المظروف رسالة يوضح بها اهداف البحث والغرض من الاستمارة ومدى اهميتها وكذلك شرح مبسط لبعض الاسئلة التى يرى الباحث من وجهة نظره انها تحتاج لتوضيح </a:t>
            </a:r>
            <a:br>
              <a:rPr lang="ar-EG" sz="4000" b="1" dirty="0"/>
            </a:br>
            <a:endParaRPr lang="en-US" sz="4000" b="1" dirty="0"/>
          </a:p>
        </p:txBody>
      </p:sp>
    </p:spTree>
    <p:extLst>
      <p:ext uri="{BB962C8B-B14F-4D97-AF65-F5344CB8AC3E}">
        <p14:creationId xmlns:p14="http://schemas.microsoft.com/office/powerpoint/2010/main" val="98643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21074"/>
            <a:ext cx="12192000" cy="4351338"/>
          </a:xfrm>
          <a:blipFill>
            <a:blip r:embed="rId2"/>
            <a:tile tx="0" ty="0" sx="100000" sy="100000" flip="none" algn="tl"/>
          </a:blipFill>
        </p:spPr>
        <p:style>
          <a:lnRef idx="1">
            <a:schemeClr val="accent5"/>
          </a:lnRef>
          <a:fillRef idx="3">
            <a:schemeClr val="accent5"/>
          </a:fillRef>
          <a:effectRef idx="2">
            <a:schemeClr val="accent5"/>
          </a:effectRef>
          <a:fontRef idx="minor">
            <a:schemeClr val="lt1"/>
          </a:fontRef>
        </p:style>
        <p:txBody>
          <a:bodyPr>
            <a:noAutofit/>
          </a:bodyPr>
          <a:lstStyle/>
          <a:p>
            <a:pPr algn="ctr"/>
            <a:r>
              <a:rPr lang="ar-EG" sz="3600" b="1" dirty="0" smtClean="0">
                <a:solidFill>
                  <a:schemeClr val="tx1"/>
                </a:solidFill>
                <a:latin typeface="Arial Black" panose="020B0A04020102020204" pitchFamily="34" charset="0"/>
              </a:rPr>
              <a:t>كافة الاقسام العلمية المناظرة فى الجامعات</a:t>
            </a:r>
          </a:p>
          <a:p>
            <a:pPr algn="ctr"/>
            <a:r>
              <a:rPr lang="ar-EG" sz="3600" b="1" dirty="0" smtClean="0">
                <a:solidFill>
                  <a:schemeClr val="tx1"/>
                </a:solidFill>
                <a:latin typeface="Arial Black" panose="020B0A04020102020204" pitchFamily="34" charset="0"/>
              </a:rPr>
              <a:t>هيئات التخطيط ومراكز المعلومات ودعم اتخاذ القرار</a:t>
            </a:r>
          </a:p>
          <a:p>
            <a:pPr algn="ctr"/>
            <a:r>
              <a:rPr lang="ar-EG" sz="3600" b="1" dirty="0" smtClean="0">
                <a:solidFill>
                  <a:schemeClr val="tx1"/>
                </a:solidFill>
                <a:latin typeface="Arial Black" panose="020B0A04020102020204" pitchFamily="34" charset="0"/>
              </a:rPr>
              <a:t>مصلحتى المساحة العامة والعسكرية</a:t>
            </a:r>
          </a:p>
          <a:p>
            <a:pPr algn="ctr"/>
            <a:r>
              <a:rPr lang="ar-EG" sz="3600" b="1" dirty="0" smtClean="0">
                <a:solidFill>
                  <a:schemeClr val="tx1"/>
                </a:solidFill>
                <a:latin typeface="Arial Black" panose="020B0A04020102020204" pitchFamily="34" charset="0"/>
              </a:rPr>
              <a:t>نشرات وزارة الزراعة فى مديريات الزراعة والادارات التابعة لها</a:t>
            </a:r>
          </a:p>
          <a:p>
            <a:pPr algn="ctr"/>
            <a:r>
              <a:rPr lang="ar-EG" sz="3600" b="1" dirty="0" smtClean="0">
                <a:solidFill>
                  <a:schemeClr val="tx1"/>
                </a:solidFill>
                <a:latin typeface="Arial Black" panose="020B0A04020102020204" pitchFamily="34" charset="0"/>
              </a:rPr>
              <a:t>هيئات الكهرباء والمياه والصرف الصحى</a:t>
            </a:r>
          </a:p>
          <a:p>
            <a:pPr algn="ctr"/>
            <a:r>
              <a:rPr lang="ar-EG" sz="3600" b="1" dirty="0" smtClean="0">
                <a:solidFill>
                  <a:schemeClr val="tx1"/>
                </a:solidFill>
                <a:latin typeface="Arial Black" panose="020B0A04020102020204" pitchFamily="34" charset="0"/>
              </a:rPr>
              <a:t>الجمعيات الجغرافية</a:t>
            </a:r>
          </a:p>
          <a:p>
            <a:pPr algn="ctr"/>
            <a:r>
              <a:rPr lang="ar-EG" sz="3600" b="1" dirty="0" smtClean="0">
                <a:solidFill>
                  <a:schemeClr val="tx1"/>
                </a:solidFill>
                <a:latin typeface="Arial Black" panose="020B0A04020102020204" pitchFamily="34" charset="0"/>
              </a:rPr>
              <a:t>هذه الهيئات علي سبيل المثال لا الحصر</a:t>
            </a:r>
          </a:p>
          <a:p>
            <a:pPr algn="ctr"/>
            <a:endParaRPr lang="ar-EG" sz="3600" b="1" dirty="0" smtClean="0">
              <a:solidFill>
                <a:schemeClr val="tx1"/>
              </a:solidFill>
              <a:latin typeface="Arial Black" panose="020B0A04020102020204" pitchFamily="34" charset="0"/>
            </a:endParaRPr>
          </a:p>
          <a:p>
            <a:pPr algn="ctr"/>
            <a:endParaRPr lang="en-US" sz="3600" b="1"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2282233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64" y="218942"/>
            <a:ext cx="10941677" cy="4494726"/>
          </a:xfrm>
          <a:blipFill>
            <a:blip r:embed="rId2"/>
            <a:tile tx="0" ty="0" sx="100000" sy="100000" flip="none" algn="tl"/>
          </a:blipFill>
          <a:ln/>
        </p:spPr>
        <p:style>
          <a:lnRef idx="1">
            <a:schemeClr val="accent3"/>
          </a:lnRef>
          <a:fillRef idx="2">
            <a:schemeClr val="accent3"/>
          </a:fillRef>
          <a:effectRef idx="1">
            <a:schemeClr val="accent3"/>
          </a:effectRef>
          <a:fontRef idx="minor">
            <a:schemeClr val="dk1"/>
          </a:fontRef>
        </p:style>
        <p:txBody>
          <a:bodyPr>
            <a:noAutofit/>
          </a:bodyPr>
          <a:lstStyle/>
          <a:p>
            <a:pPr algn="r"/>
            <a:r>
              <a:rPr lang="ar-EG" sz="3200" b="1" dirty="0" smtClean="0"/>
              <a:t>عيوب الاستبيان</a:t>
            </a:r>
            <a:br>
              <a:rPr lang="ar-EG" sz="3200" b="1" dirty="0" smtClean="0"/>
            </a:br>
            <a:r>
              <a:rPr lang="ar-EG" sz="3200" b="1" dirty="0" smtClean="0"/>
              <a:t>1ــ قد لايهتم البعض من الاجابة عليه او ارساله مرة اخرى</a:t>
            </a:r>
            <a:br>
              <a:rPr lang="ar-EG" sz="3200" b="1" dirty="0" smtClean="0"/>
            </a:br>
            <a:r>
              <a:rPr lang="ar-EG" sz="3200" b="1" dirty="0" smtClean="0"/>
              <a:t>2ــ بعض مجتمع العينة لايكون متعلما او يستطيع التعبير بشكل جيد </a:t>
            </a:r>
            <a:br>
              <a:rPr lang="ar-EG" sz="3200" b="1" dirty="0" smtClean="0"/>
            </a:br>
            <a:r>
              <a:rPr lang="ar-EG" sz="3200" b="1" dirty="0" smtClean="0"/>
              <a:t>3 ــ البعض المتعلم ينتهز فرصة الاستبيان ليعبر عن رايه وليس عن الواقع الحقيقي</a:t>
            </a:r>
            <a:br>
              <a:rPr lang="ar-EG" sz="3200" b="1" dirty="0" smtClean="0"/>
            </a:br>
            <a:r>
              <a:rPr lang="ar-EG" sz="3200" b="1" dirty="0" smtClean="0"/>
              <a:t> 4 ــ الاستبيان يبدأ بالدور المكتبى لاعداد الاسئلة وتنقيحها وطباعتها ويوزع فى الميدان ثم ينتهى بالدور المكتبى مرة اخري لتفريغ الاسئلة وعندما يصل الباحث فى النهاية بان الاستبيان لم يغطى الاهداف المطلوبة منه يلجأ البااحثين للخطوة الميدانية التالية وهى المقابلة الشخصية </a:t>
            </a:r>
            <a:endParaRPr lang="en-US" sz="3200" b="1" dirty="0"/>
          </a:p>
        </p:txBody>
      </p:sp>
    </p:spTree>
    <p:extLst>
      <p:ext uri="{BB962C8B-B14F-4D97-AF65-F5344CB8AC3E}">
        <p14:creationId xmlns:p14="http://schemas.microsoft.com/office/powerpoint/2010/main" val="280516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48" y="360609"/>
            <a:ext cx="10529552" cy="1330080"/>
          </a:xfrm>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ar-EG" sz="2800" b="1" dirty="0" smtClean="0">
                <a:latin typeface="Arial" panose="020B0604020202020204" pitchFamily="34" charset="0"/>
                <a:cs typeface="Arial" panose="020B0604020202020204" pitchFamily="34" charset="0"/>
              </a:rPr>
              <a:t>اهمية الخريطة فى الدراسة الميدانية</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r"/>
            <a:r>
              <a:rPr lang="ar-EG" sz="3200" b="1" dirty="0" smtClean="0"/>
              <a:t>   اولا :ـــ  لابد من اعداد خريطة تخطيطية اولية لمنطقة البحث</a:t>
            </a:r>
          </a:p>
          <a:p>
            <a:pPr algn="r"/>
            <a:r>
              <a:rPr lang="ar-EG" sz="3200" b="1" dirty="0" smtClean="0"/>
              <a:t>ثانيا :ــ يقوم الباحث باضافة البيانات التى جمعها من الدراسة المكتبية</a:t>
            </a:r>
          </a:p>
          <a:p>
            <a:pPr algn="r"/>
            <a:r>
              <a:rPr lang="ar-EG" sz="3200" b="1" dirty="0" smtClean="0"/>
              <a:t>ثالثا:ــ يقوم الباحث بإضافة ما يستجد من دراسته الميدانية </a:t>
            </a:r>
            <a:endParaRPr lang="en-US" sz="3200" b="1" dirty="0"/>
          </a:p>
        </p:txBody>
      </p:sp>
    </p:spTree>
    <p:extLst>
      <p:ext uri="{BB962C8B-B14F-4D97-AF65-F5344CB8AC3E}">
        <p14:creationId xmlns:p14="http://schemas.microsoft.com/office/powerpoint/2010/main" val="1879120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884" y="386366"/>
            <a:ext cx="10490915" cy="1304322"/>
          </a:xfrm>
        </p:spPr>
        <p:style>
          <a:lnRef idx="1">
            <a:schemeClr val="accent4"/>
          </a:lnRef>
          <a:fillRef idx="2">
            <a:schemeClr val="accent4"/>
          </a:fillRef>
          <a:effectRef idx="1">
            <a:schemeClr val="accent4"/>
          </a:effectRef>
          <a:fontRef idx="minor">
            <a:schemeClr val="dk1"/>
          </a:fontRef>
        </p:style>
        <p:txBody>
          <a:bodyPr/>
          <a:lstStyle/>
          <a:p>
            <a:pPr algn="ctr"/>
            <a:r>
              <a:rPr lang="ar-EG" b="1" dirty="0" smtClean="0">
                <a:latin typeface="Arial Black" panose="020B0A04020102020204" pitchFamily="34" charset="0"/>
              </a:rPr>
              <a:t>انواع الخرائط المطلوبة للدراسة الميدانية</a:t>
            </a:r>
            <a:endParaRPr lang="en-US" b="1" dirty="0">
              <a:latin typeface="Arial Black" panose="020B0A04020102020204" pitchFamily="34" charset="0"/>
            </a:endParaRPr>
          </a:p>
        </p:txBody>
      </p:sp>
      <p:sp>
        <p:nvSpPr>
          <p:cNvPr id="3" name="Content Placeholder 2"/>
          <p:cNvSpPr>
            <a:spLocks noGrp="1"/>
          </p:cNvSpPr>
          <p:nvPr>
            <p:ph idx="1"/>
          </p:nvPr>
        </p:nvSpPr>
        <p:spPr>
          <a:xfrm>
            <a:off x="0" y="1803042"/>
            <a:ext cx="12192000" cy="4373921"/>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EG" sz="3200" b="1" dirty="0" smtClean="0"/>
              <a:t>هناك انواع كثيرة من الخرائط  وعلي الباحث اختيار ماينفع موضوع بحثه منها مثل </a:t>
            </a:r>
          </a:p>
          <a:p>
            <a:pPr algn="ctr"/>
            <a:r>
              <a:rPr lang="ar-EG" sz="3200" b="1" dirty="0" smtClean="0"/>
              <a:t>الخرائط الكنتورية ، المناخية ، الطبوغرافية ، استخدام الارض للاغراض المختلفة ، وخرائط السكان والبنية الجيولوجية وهكذا</a:t>
            </a:r>
            <a:endParaRPr lang="en-US" sz="3200" b="1" dirty="0"/>
          </a:p>
        </p:txBody>
      </p:sp>
    </p:spTree>
    <p:extLst>
      <p:ext uri="{BB962C8B-B14F-4D97-AF65-F5344CB8AC3E}">
        <p14:creationId xmlns:p14="http://schemas.microsoft.com/office/powerpoint/2010/main" val="2525892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127" y="386366"/>
            <a:ext cx="10516673" cy="1304322"/>
          </a:xfrm>
        </p:spPr>
        <p:style>
          <a:lnRef idx="1">
            <a:schemeClr val="accent2"/>
          </a:lnRef>
          <a:fillRef idx="2">
            <a:schemeClr val="accent2"/>
          </a:fillRef>
          <a:effectRef idx="1">
            <a:schemeClr val="accent2"/>
          </a:effectRef>
          <a:fontRef idx="minor">
            <a:schemeClr val="dk1"/>
          </a:fontRef>
        </p:style>
        <p:txBody>
          <a:bodyPr/>
          <a:lstStyle/>
          <a:p>
            <a:r>
              <a:rPr lang="ar-EG" b="1" dirty="0" smtClean="0">
                <a:latin typeface="Arial Black" panose="020B0A04020102020204" pitchFamily="34" charset="0"/>
              </a:rPr>
              <a:t>اهمية الخريطة                          </a:t>
            </a:r>
            <a:endParaRPr lang="en-US" b="1" dirty="0">
              <a:latin typeface="Arial Black" panose="020B0A04020102020204"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EG" sz="3200" b="1" dirty="0" smtClean="0">
                <a:latin typeface="Arial Black" panose="020B0A04020102020204" pitchFamily="34" charset="0"/>
              </a:rPr>
              <a:t>تبدو اهمية الخريطة كما وضحها العالم </a:t>
            </a:r>
            <a:r>
              <a:rPr lang="ar-EG" sz="3200" b="1" dirty="0" smtClean="0">
                <a:latin typeface="Arial Black" panose="020B0A04020102020204" pitchFamily="34" charset="0"/>
              </a:rPr>
              <a:t>(مل ) </a:t>
            </a:r>
            <a:r>
              <a:rPr lang="ar-EG" sz="3200" b="1" dirty="0" smtClean="0">
                <a:latin typeface="Arial Black" panose="020B0A04020102020204" pitchFamily="34" charset="0"/>
              </a:rPr>
              <a:t>فى مقولته الشهيرة</a:t>
            </a:r>
          </a:p>
          <a:p>
            <a:pPr algn="ctr"/>
            <a:r>
              <a:rPr lang="ar-EG" sz="3200" b="1" dirty="0" smtClean="0">
                <a:latin typeface="Arial Black" panose="020B0A04020102020204" pitchFamily="34" charset="0"/>
              </a:rPr>
              <a:t>( ما لايمكن اثباته علي خريطة لايمكن وصفه )</a:t>
            </a:r>
          </a:p>
          <a:p>
            <a:pPr algn="ctr"/>
            <a:r>
              <a:rPr lang="ar-EG" sz="3200" b="1" dirty="0" smtClean="0">
                <a:latin typeface="Arial Black" panose="020B0A04020102020204" pitchFamily="34" charset="0"/>
              </a:rPr>
              <a:t>وهذه قضية مسلم بها لان الخريطة هى اداة الجغرافي الاساسية سواء فى عرض مشكلات بحثه او نتائجه</a:t>
            </a:r>
            <a:endParaRPr lang="en-US" sz="3200" b="1" dirty="0">
              <a:latin typeface="Arial Black" panose="020B0A04020102020204" pitchFamily="34" charset="0"/>
            </a:endParaRPr>
          </a:p>
        </p:txBody>
      </p:sp>
    </p:spTree>
    <p:extLst>
      <p:ext uri="{BB962C8B-B14F-4D97-AF65-F5344CB8AC3E}">
        <p14:creationId xmlns:p14="http://schemas.microsoft.com/office/powerpoint/2010/main" val="140538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48" y="386366"/>
            <a:ext cx="10529552" cy="1304322"/>
          </a:xfrm>
        </p:spPr>
        <p:style>
          <a:lnRef idx="1">
            <a:schemeClr val="accent4"/>
          </a:lnRef>
          <a:fillRef idx="2">
            <a:schemeClr val="accent4"/>
          </a:fillRef>
          <a:effectRef idx="1">
            <a:schemeClr val="accent4"/>
          </a:effectRef>
          <a:fontRef idx="minor">
            <a:schemeClr val="dk1"/>
          </a:fontRef>
        </p:style>
        <p:txBody>
          <a:bodyPr/>
          <a:lstStyle/>
          <a:p>
            <a:pPr algn="ctr"/>
            <a:r>
              <a:rPr lang="ar-EG" b="1" dirty="0" smtClean="0"/>
              <a:t>خطوات الدراسة الميدانية</a:t>
            </a:r>
            <a:endParaRPr lang="en-US" b="1"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r">
              <a:buNone/>
            </a:pPr>
            <a:r>
              <a:rPr lang="ar-EG" b="1" u="sng" dirty="0" smtClean="0">
                <a:solidFill>
                  <a:schemeClr val="accent4">
                    <a:lumMod val="75000"/>
                  </a:schemeClr>
                </a:solidFill>
              </a:rPr>
              <a:t>تسجيل </a:t>
            </a:r>
            <a:r>
              <a:rPr lang="ar-EG" b="1" u="sng" dirty="0">
                <a:solidFill>
                  <a:schemeClr val="accent4">
                    <a:lumMod val="75000"/>
                  </a:schemeClr>
                </a:solidFill>
              </a:rPr>
              <a:t>الظاهرات وتوضيح حدودها علي </a:t>
            </a:r>
            <a:r>
              <a:rPr lang="ar-EG" b="1" u="sng" dirty="0" smtClean="0">
                <a:solidFill>
                  <a:schemeClr val="accent4">
                    <a:lumMod val="75000"/>
                  </a:schemeClr>
                </a:solidFill>
              </a:rPr>
              <a:t>الخريطة </a:t>
            </a:r>
          </a:p>
          <a:p>
            <a:pPr marL="0" indent="0" algn="r">
              <a:buNone/>
            </a:pPr>
            <a:r>
              <a:rPr lang="ar-EG" b="1" dirty="0" smtClean="0"/>
              <a:t>ان تسجيل الظاهرات فى الميدان وتوضيح خطوطها علي الخرائط هو اول خطوة نحو تطبيق الطريقة الاقليمية </a:t>
            </a:r>
            <a:r>
              <a:rPr lang="ar-EG" b="1" dirty="0"/>
              <a:t> </a:t>
            </a:r>
            <a:r>
              <a:rPr lang="ar-EG" b="1" dirty="0" smtClean="0"/>
              <a:t>ويتبع الباحث الخطوات التالية:ــ</a:t>
            </a:r>
          </a:p>
          <a:p>
            <a:pPr marL="0" indent="0" algn="r">
              <a:buNone/>
            </a:pPr>
            <a:r>
              <a:rPr lang="ar-EG" b="1" dirty="0" smtClean="0"/>
              <a:t>اولا :ــ يحدد الباحث نوعية الظاهرات التى يود توقيعها علي الخرائط لتحديد نمط التوزيع (واماكن التشابه واماكن الاختلاف)</a:t>
            </a:r>
          </a:p>
          <a:p>
            <a:pPr marL="0" indent="0" algn="r">
              <a:buNone/>
            </a:pPr>
            <a:r>
              <a:rPr lang="ar-EG" b="1" dirty="0" smtClean="0"/>
              <a:t>ثانيا:ــ يحدد الباحث مقياس الرسم المناسب للخرائط المستخدمة</a:t>
            </a:r>
          </a:p>
          <a:p>
            <a:pPr marL="0" indent="0" algn="r">
              <a:buNone/>
            </a:pPr>
            <a:r>
              <a:rPr lang="ar-EG" b="1" dirty="0" smtClean="0"/>
              <a:t>ثالثا:ــ فى حالة تعذر استخدام خرائط بمقاييس رسم صغيرة لصعوبة الحصول عليها او لارتفاع تكلفتها فيمكن للباحث استخدام رموز صغيرة جدا مثل النقاط او الشرط لاتمام عمله قدر المستطاع</a:t>
            </a:r>
            <a:r>
              <a:rPr lang="en-US" b="1" dirty="0" smtClean="0"/>
              <a:t>  </a:t>
            </a:r>
            <a:endParaRPr lang="en-US" b="1" dirty="0"/>
          </a:p>
        </p:txBody>
      </p:sp>
    </p:spTree>
    <p:extLst>
      <p:ext uri="{BB962C8B-B14F-4D97-AF65-F5344CB8AC3E}">
        <p14:creationId xmlns:p14="http://schemas.microsoft.com/office/powerpoint/2010/main" val="95554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48" y="321973"/>
            <a:ext cx="10529552" cy="1368716"/>
          </a:xfrm>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ar-EG" b="1" dirty="0" smtClean="0">
                <a:latin typeface="Arial" panose="020B0604020202020204" pitchFamily="34" charset="0"/>
                <a:cs typeface="Arial" panose="020B0604020202020204" pitchFamily="34" charset="0"/>
              </a:rPr>
              <a:t>استخدام الترافيرس</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4248" y="1867437"/>
            <a:ext cx="10529552" cy="4373921"/>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EG" sz="3200" b="1" dirty="0" smtClean="0"/>
              <a:t>يمكن للباحث فى حالة عدم توفر خرائط ذات مقياس كبيرعمل خريطة ذات مقياس كبير باستخدام الترافيرس فى الميدان لتوقيع حدود لانماط توزيع الظاهرات وله عدة انواع افضلها النوع المغلق والذى تتفق نقطة بدايته وتتطابق مع نقطة نهايته ، والنوع الثانى هو الترافيرس المفتوح ويتم التاكد منه بعمل قياسات عكسية عليه من نقطة النهاية للبداية والنوع الثالث وهو الترافيرس الموصل والذى يبدأ من نقطتين معلومتي الاحداثيات الي نقطتين معلومتى الاحداثيات كذلك</a:t>
            </a:r>
            <a:endParaRPr lang="en-US" sz="3200" b="1" dirty="0"/>
          </a:p>
        </p:txBody>
      </p:sp>
    </p:spTree>
    <p:extLst>
      <p:ext uri="{BB962C8B-B14F-4D97-AF65-F5344CB8AC3E}">
        <p14:creationId xmlns:p14="http://schemas.microsoft.com/office/powerpoint/2010/main" val="196523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ar-EG" b="1" dirty="0" smtClean="0"/>
              <a:t>استخدام الصور الجوية</a:t>
            </a:r>
            <a:endParaRPr lang="en-US" b="1"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r"/>
            <a:r>
              <a:rPr lang="ar-EG" sz="3200" b="1" dirty="0" smtClean="0"/>
              <a:t>تساعد الصور الجوية الباحثين فى انتهاء اعمالهم الميدانية بطريقة اسرع من الخرائط ومن</a:t>
            </a:r>
          </a:p>
          <a:p>
            <a:pPr algn="r"/>
            <a:r>
              <a:rPr lang="ar-EG" sz="3200" b="1" dirty="0" smtClean="0"/>
              <a:t>ثم توفر الوقت والمجهود لا</a:t>
            </a:r>
            <a:r>
              <a:rPr lang="ar-EG" sz="3200" b="1" dirty="0"/>
              <a:t>ن</a:t>
            </a:r>
            <a:r>
              <a:rPr lang="ar-EG" sz="3200" b="1" dirty="0" smtClean="0"/>
              <a:t>ها توضح الانماط التوزيعية </a:t>
            </a:r>
            <a:r>
              <a:rPr lang="ar-EG" sz="3200" b="1" dirty="0"/>
              <a:t>وحدودها علي الطبيعة </a:t>
            </a:r>
            <a:r>
              <a:rPr lang="ar-EG" sz="3200" b="1" dirty="0" smtClean="0"/>
              <a:t>من خلال الظلال الموجودة علي الصور  والعيب الحقيقي  فى استخدام الصور الجوية هو ارتفاع تكلفتها بدرجة تفوق ميزانية الباحثين </a:t>
            </a:r>
            <a:r>
              <a:rPr lang="en-US" sz="3200" b="1" dirty="0" smtClean="0"/>
              <a:t>,</a:t>
            </a:r>
            <a:endParaRPr lang="en-US" sz="3200" b="1" dirty="0"/>
          </a:p>
        </p:txBody>
      </p:sp>
    </p:spTree>
    <p:extLst>
      <p:ext uri="{BB962C8B-B14F-4D97-AF65-F5344CB8AC3E}">
        <p14:creationId xmlns:p14="http://schemas.microsoft.com/office/powerpoint/2010/main" val="3426110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ar-EG" sz="4800" b="1" dirty="0" smtClean="0"/>
              <a:t>ثانيا تدوين الملاحظات الوصفية</a:t>
            </a:r>
            <a:endParaRPr lang="en-US" sz="4800" b="1"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r"/>
            <a:r>
              <a:rPr lang="ar-EG" b="1" dirty="0" smtClean="0"/>
              <a:t>يجب علي الباحث تسجيل كل ملاحظاته وتدوينها مباشرة فى الميدان وان كان هناك صعوبة فالتسجيل يكون بعد العودة من الميدان مباشرة حتى لاتختلط عليه الامور فيما بعد وفائدة التسجيل هنا هى</a:t>
            </a:r>
          </a:p>
          <a:p>
            <a:pPr algn="r"/>
            <a:r>
              <a:rPr lang="ar-EG" b="1" dirty="0" smtClean="0"/>
              <a:t>1ــ حفظ ماتم تسجيله منعا للسهو والنسيان</a:t>
            </a:r>
          </a:p>
          <a:p>
            <a:pPr algn="r"/>
            <a:r>
              <a:rPr lang="ar-EG" b="1" dirty="0" smtClean="0"/>
              <a:t>2ــ الاحتفاظ بالملاحظات مسجلة يتيح للباحث التحرك بها اثناء الدراسة الميدانية ومن ثم تسهل عليه الرجوع اليها للتأكد او مقارنة الاشياء بعضها البعض</a:t>
            </a:r>
          </a:p>
          <a:p>
            <a:pPr algn="r"/>
            <a:r>
              <a:rPr lang="ar-EG" b="1" dirty="0" smtClean="0"/>
              <a:t>3ـ ليس من الضروروى ان عملية التسجيل تكون كتابية فقط بل تشمل الرسومات الكروكية والاشكال البيانية واستخدام الخرائط وتحويل البيانات لرموز والوان وحروف ويقتصر التدوين علي الملاحظات التى لايمكن اختزالها مثل التغيرات الفصلية بين الظاهرات او حركة المشاة او النقل وهكذا </a:t>
            </a:r>
            <a:endParaRPr lang="en-US" b="1" dirty="0"/>
          </a:p>
        </p:txBody>
      </p:sp>
    </p:spTree>
    <p:extLst>
      <p:ext uri="{BB962C8B-B14F-4D97-AF65-F5344CB8AC3E}">
        <p14:creationId xmlns:p14="http://schemas.microsoft.com/office/powerpoint/2010/main" val="4252990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1915</TotalTime>
  <Words>813</Words>
  <Application>Microsoft Office PowerPoint</Application>
  <PresentationFormat>Widescreen</PresentationFormat>
  <Paragraphs>63</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Black</vt:lpstr>
      <vt:lpstr>Arial Nova</vt:lpstr>
      <vt:lpstr>Calibri</vt:lpstr>
      <vt:lpstr>Calibri Light</vt:lpstr>
      <vt:lpstr>Times New Roman</vt:lpstr>
      <vt:lpstr>Office Theme</vt:lpstr>
      <vt:lpstr>       المصادرالرئيسية لجمع البيانات الميدانية  </vt:lpstr>
      <vt:lpstr>PowerPoint Presentation</vt:lpstr>
      <vt:lpstr>اهمية الخريطة فى الدراسة الميدانية</vt:lpstr>
      <vt:lpstr>انواع الخرائط المطلوبة للدراسة الميدانية</vt:lpstr>
      <vt:lpstr>اهمية الخريطة                          </vt:lpstr>
      <vt:lpstr>خطوات الدراسة الميدانية</vt:lpstr>
      <vt:lpstr>استخدام الترافيرس</vt:lpstr>
      <vt:lpstr>استخدام الصور الجوية</vt:lpstr>
      <vt:lpstr>ثانيا تدوين الملاحظات الوصفية</vt:lpstr>
      <vt:lpstr> ملحوظة هامة :ـــ  ليس هناك طريقة للتسجيل محددة بل يجب على كل باحث ان يحدد ما يجده مناسبا لشخصه وبحثه</vt:lpstr>
      <vt:lpstr>PowerPoint Presentation</vt:lpstr>
      <vt:lpstr>رابعا الزيارات وجمع النشرات :ـــ</vt:lpstr>
      <vt:lpstr>خامسا العينة العشوائية:ــ  </vt:lpstr>
      <vt:lpstr>اصول اختيار العينة 1 ــ ان يكون الاختيار معتمدا علي اسس منهجيه وطرق احصائية دقيقة 2 ــ ان تكون ممثلة لمجتمع الدراسة تمثيلا جيدا 3 ــ ينبغى الاتقل نسبة العينة عن 5% بأى حال من الاحوال ولكن يمكن ان تزيد العينة الى 10% او 20% حسب العدد الكلى لمجتمع الدراسة 4ـ  ينبغى اختيار العينة بعيدا عن التحيز والتعمد  طرق اختيار العينة  1 ــ تستخدم طريقة اليانصيب او القرعة عند اختيارممثلي نسبة العينة من مجتمع الدراسة  2 ــ تستخدم جداول العينات العشوائية او جداول اللوغاريتمات واحيانا يطلق عليها الجداول الرياضية. </vt:lpstr>
      <vt:lpstr>تقييم نظام العينة العشوائية يظن البعض ان هذه الطريقة غير دقيقة ويقلل من اهمية البحث  وهذا خطأ وقصور فى التفكير للأتى اولا هذه الطريقة ترفع من مستوى دقة البحث ثانيا تبعد البحث عن السطحية وتضفى عليه طابع العمق  ثالثا هذه الطريقة تمتع البحث بطابع الصدق والامانة لان مجتمع الدراسة يستحيل علي الطالب دراسته مفردة مفردة  رايعا هذه الطريقة معتمدة حتى فى الدوائر الحكومية ومثال علي ذلك انه تم عمل التعداد السكانى لمصر بطريقة المسح بالعينة عام 1966</vt:lpstr>
      <vt:lpstr>سادسا الاستبيان  هو احد الطرق المعتمدة فى اتمام الدراسة الميدانية ويعتبر اقل تكلفة اذا ما ارسل بالبريد عند توزيعه مباشرة وهو عبارة عن مجموعة من الاسئلة يود الباحث ان يصل لمعلومات تنقصه من خلالها فيستخلصها من تلك الاجابات ولهذا يطبع بعدد افراد العينة التى تم تحديدها مسبقا </vt:lpstr>
      <vt:lpstr>شروط نجاح الاستبيان   1 ــــ ان تكون الاسئلة بسيطة واضحة للقارئ ذات صياغة قصيرة للجمل والبعد تماما عن الانحيازواستخدام الكلمات المبهمة فى توجيه اسلوب الاسئلة نحو اجابات يفضلها الباحث او تؤيد وجهة نظره الشخصية  2 ـــ علي الباحث ان يكتب علي الاستمارة انها لاغراض البحث العلمى فقط وانها سرية ولن يعلن عن بيانات الشخص الذى ادلى بإجابات عن الاستمارة 3ـــ يوضح الباحث جهة عمله حتى يضمن القارئ مخاطبته والاهتمام  بطلبه  </vt:lpstr>
      <vt:lpstr>4 ـ ان تكون الاسئلة متكاملة اي تغطى كل جوانب البحث دون تمييز 5ــ يجب ان لايحتمل السؤال اكثر من اجابة واحدة (اسئلة محددة ) 6ــ التحايل علي الاسئلة الحرجة فى الاسلوب حتى نخفف من حدة السؤال     ملحوظة هامة   هناك نوعين من الاسئلة فى الاستبيان   الاسئلة المفتوحة  وهى الاسئلة التى تحتمل اجابات مختلفة ويترك للقارئ تحديد مايناسبه مثل اى المواصلات تفضل استخدامه                                الاسئلة المغلقة  وهى الاسئلة المحددة التى لاتحتمل اكثر من اجابة واحدة هل تفضل استخدام القطار وهكذا  </vt:lpstr>
      <vt:lpstr> ـــ اما الباحث الذى يرسل استمارة استبيانه بالبريد وجب عليه ان يلتزم بالشروط التالية  ـ يضع الاستمارة فى مظروفين الاول هى مرسلة فيه والثانى ملصق عليه طابع البريد ومعنون بعنوان الباحث وموضوع داخل الظرف حتى يضمن عودة الاستمارة اليه  ــ  يرسل الباحث داخل المظروف رسالة يوضح بها اهداف البحث والغرض من الاستمارة ومدى اهميتها وكذلك شرح مبسط لبعض الاسئلة التى يرى الباحث من وجهة نظره انها تحتاج لتوضيح  </vt:lpstr>
      <vt:lpstr>عيوب الاستبيان 1ــ قد لايهتم البعض من الاجابة عليه او ارساله مرة اخرى 2ــ بعض مجتمع العينة لايكون متعلما او يستطيع التعبير بشكل جيد  3 ــ البعض المتعلم ينتهز فرصة الاستبيان ليعبر عن رايه وليس عن الواقع الحقيقي  4 ــ الاستبيان يبدأ بالدور المكتبى لاعداد الاسئلة وتنقيحها وطباعتها ويوزع فى الميدان ثم ينتهى بالدور المكتبى مرة اخري لتفريغ الاسئلة وعندما يصل الباحث فى النهاية بان الاستبيان لم يغطى الاهداف المطلوبة منه يلجأ البااحثين للخطوة الميدانية التالية وهى المقابلة الشخصية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المصادرالرئيسية لجمع البيانات الميدانية</dc:title>
  <dc:creator>omar alhagrasy</dc:creator>
  <cp:lastModifiedBy>omar alhagrasy</cp:lastModifiedBy>
  <cp:revision>62</cp:revision>
  <dcterms:created xsi:type="dcterms:W3CDTF">2020-11-21T20:30:12Z</dcterms:created>
  <dcterms:modified xsi:type="dcterms:W3CDTF">2020-11-28T19:01:44Z</dcterms:modified>
</cp:coreProperties>
</file>