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showGuides="1">
      <p:cViewPr varScale="1">
        <p:scale>
          <a:sx n="74" d="100"/>
          <a:sy n="74" d="100"/>
        </p:scale>
        <p:origin x="56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C3C00A-434C-467A-BB27-107125FF9C4D}"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8714C-A793-4264-BB2F-2D43572AFB60}" type="slidenum">
              <a:rPr lang="en-US" smtClean="0"/>
              <a:t>‹#›</a:t>
            </a:fld>
            <a:endParaRPr lang="en-US"/>
          </a:p>
        </p:txBody>
      </p:sp>
    </p:spTree>
    <p:extLst>
      <p:ext uri="{BB962C8B-B14F-4D97-AF65-F5344CB8AC3E}">
        <p14:creationId xmlns:p14="http://schemas.microsoft.com/office/powerpoint/2010/main" val="3798179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3C00A-434C-467A-BB27-107125FF9C4D}"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8714C-A793-4264-BB2F-2D43572AFB60}" type="slidenum">
              <a:rPr lang="en-US" smtClean="0"/>
              <a:t>‹#›</a:t>
            </a:fld>
            <a:endParaRPr lang="en-US"/>
          </a:p>
        </p:txBody>
      </p:sp>
    </p:spTree>
    <p:extLst>
      <p:ext uri="{BB962C8B-B14F-4D97-AF65-F5344CB8AC3E}">
        <p14:creationId xmlns:p14="http://schemas.microsoft.com/office/powerpoint/2010/main" val="2831473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3C00A-434C-467A-BB27-107125FF9C4D}"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8714C-A793-4264-BB2F-2D43572AFB60}" type="slidenum">
              <a:rPr lang="en-US" smtClean="0"/>
              <a:t>‹#›</a:t>
            </a:fld>
            <a:endParaRPr lang="en-US"/>
          </a:p>
        </p:txBody>
      </p:sp>
    </p:spTree>
    <p:extLst>
      <p:ext uri="{BB962C8B-B14F-4D97-AF65-F5344CB8AC3E}">
        <p14:creationId xmlns:p14="http://schemas.microsoft.com/office/powerpoint/2010/main" val="4033276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3C00A-434C-467A-BB27-107125FF9C4D}"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8714C-A793-4264-BB2F-2D43572AFB60}" type="slidenum">
              <a:rPr lang="en-US" smtClean="0"/>
              <a:t>‹#›</a:t>
            </a:fld>
            <a:endParaRPr lang="en-US"/>
          </a:p>
        </p:txBody>
      </p:sp>
    </p:spTree>
    <p:extLst>
      <p:ext uri="{BB962C8B-B14F-4D97-AF65-F5344CB8AC3E}">
        <p14:creationId xmlns:p14="http://schemas.microsoft.com/office/powerpoint/2010/main" val="3862270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C3C00A-434C-467A-BB27-107125FF9C4D}"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8714C-A793-4264-BB2F-2D43572AFB60}" type="slidenum">
              <a:rPr lang="en-US" smtClean="0"/>
              <a:t>‹#›</a:t>
            </a:fld>
            <a:endParaRPr lang="en-US"/>
          </a:p>
        </p:txBody>
      </p:sp>
    </p:spTree>
    <p:extLst>
      <p:ext uri="{BB962C8B-B14F-4D97-AF65-F5344CB8AC3E}">
        <p14:creationId xmlns:p14="http://schemas.microsoft.com/office/powerpoint/2010/main" val="3112470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C3C00A-434C-467A-BB27-107125FF9C4D}"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8714C-A793-4264-BB2F-2D43572AFB60}" type="slidenum">
              <a:rPr lang="en-US" smtClean="0"/>
              <a:t>‹#›</a:t>
            </a:fld>
            <a:endParaRPr lang="en-US"/>
          </a:p>
        </p:txBody>
      </p:sp>
    </p:spTree>
    <p:extLst>
      <p:ext uri="{BB962C8B-B14F-4D97-AF65-F5344CB8AC3E}">
        <p14:creationId xmlns:p14="http://schemas.microsoft.com/office/powerpoint/2010/main" val="212082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C3C00A-434C-467A-BB27-107125FF9C4D}" type="datetimeFigureOut">
              <a:rPr lang="en-US" smtClean="0"/>
              <a:t>12/13/2020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28714C-A793-4264-BB2F-2D43572AFB60}" type="slidenum">
              <a:rPr lang="en-US" smtClean="0"/>
              <a:t>‹#›</a:t>
            </a:fld>
            <a:endParaRPr lang="en-US"/>
          </a:p>
        </p:txBody>
      </p:sp>
    </p:spTree>
    <p:extLst>
      <p:ext uri="{BB962C8B-B14F-4D97-AF65-F5344CB8AC3E}">
        <p14:creationId xmlns:p14="http://schemas.microsoft.com/office/powerpoint/2010/main" val="1831551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C3C00A-434C-467A-BB27-107125FF9C4D}" type="datetimeFigureOut">
              <a:rPr lang="en-US" smtClean="0"/>
              <a:t>12/13/2020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28714C-A793-4264-BB2F-2D43572AFB60}" type="slidenum">
              <a:rPr lang="en-US" smtClean="0"/>
              <a:t>‹#›</a:t>
            </a:fld>
            <a:endParaRPr lang="en-US"/>
          </a:p>
        </p:txBody>
      </p:sp>
    </p:spTree>
    <p:extLst>
      <p:ext uri="{BB962C8B-B14F-4D97-AF65-F5344CB8AC3E}">
        <p14:creationId xmlns:p14="http://schemas.microsoft.com/office/powerpoint/2010/main" val="2962065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3C00A-434C-467A-BB27-107125FF9C4D}" type="datetimeFigureOut">
              <a:rPr lang="en-US" smtClean="0"/>
              <a:t>12/13/2020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28714C-A793-4264-BB2F-2D43572AFB60}" type="slidenum">
              <a:rPr lang="en-US" smtClean="0"/>
              <a:t>‹#›</a:t>
            </a:fld>
            <a:endParaRPr lang="en-US"/>
          </a:p>
        </p:txBody>
      </p:sp>
    </p:spTree>
    <p:extLst>
      <p:ext uri="{BB962C8B-B14F-4D97-AF65-F5344CB8AC3E}">
        <p14:creationId xmlns:p14="http://schemas.microsoft.com/office/powerpoint/2010/main" val="3001901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3C00A-434C-467A-BB27-107125FF9C4D}"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8714C-A793-4264-BB2F-2D43572AFB60}" type="slidenum">
              <a:rPr lang="en-US" smtClean="0"/>
              <a:t>‹#›</a:t>
            </a:fld>
            <a:endParaRPr lang="en-US"/>
          </a:p>
        </p:txBody>
      </p:sp>
    </p:spTree>
    <p:extLst>
      <p:ext uri="{BB962C8B-B14F-4D97-AF65-F5344CB8AC3E}">
        <p14:creationId xmlns:p14="http://schemas.microsoft.com/office/powerpoint/2010/main" val="26158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3C00A-434C-467A-BB27-107125FF9C4D}"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8714C-A793-4264-BB2F-2D43572AFB60}" type="slidenum">
              <a:rPr lang="en-US" smtClean="0"/>
              <a:t>‹#›</a:t>
            </a:fld>
            <a:endParaRPr lang="en-US"/>
          </a:p>
        </p:txBody>
      </p:sp>
    </p:spTree>
    <p:extLst>
      <p:ext uri="{BB962C8B-B14F-4D97-AF65-F5344CB8AC3E}">
        <p14:creationId xmlns:p14="http://schemas.microsoft.com/office/powerpoint/2010/main" val="3515503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C3C00A-434C-467A-BB27-107125FF9C4D}" type="datetimeFigureOut">
              <a:rPr lang="en-US" smtClean="0"/>
              <a:t>12/13/2020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8714C-A793-4264-BB2F-2D43572AFB60}" type="slidenum">
              <a:rPr lang="en-US" smtClean="0"/>
              <a:t>‹#›</a:t>
            </a:fld>
            <a:endParaRPr lang="en-US"/>
          </a:p>
        </p:txBody>
      </p:sp>
    </p:spTree>
    <p:extLst>
      <p:ext uri="{BB962C8B-B14F-4D97-AF65-F5344CB8AC3E}">
        <p14:creationId xmlns:p14="http://schemas.microsoft.com/office/powerpoint/2010/main" val="360780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ar-EG" b="1" dirty="0" smtClean="0"/>
              <a:t>اولا كتابة البحث</a:t>
            </a:r>
            <a:endParaRPr lang="en-US" b="1" dirty="0"/>
          </a:p>
        </p:txBody>
      </p:sp>
      <p:sp>
        <p:nvSpPr>
          <p:cNvPr id="3" name="Content Placeholder 2"/>
          <p:cNvSpPr>
            <a:spLocks noGrp="1"/>
          </p:cNvSpPr>
          <p:nvPr>
            <p:ph idx="1"/>
          </p:nvPr>
        </p:nvSpPr>
        <p:spPr>
          <a:blipFill>
            <a:blip r:embed="rId2"/>
            <a:tile tx="0" ty="0" sx="100000" sy="100000" flip="none" algn="tl"/>
          </a:blipFill>
        </p:spPr>
        <p:txBody>
          <a:bodyPr>
            <a:normAutofit fontScale="92500" lnSpcReduction="10000"/>
          </a:bodyPr>
          <a:lstStyle/>
          <a:p>
            <a:pPr algn="r"/>
            <a:r>
              <a:rPr lang="ar-EG" b="1" dirty="0" smtClean="0"/>
              <a:t>اولا : الاعداد لكتابة البحث</a:t>
            </a:r>
          </a:p>
          <a:p>
            <a:pPr algn="r"/>
            <a:r>
              <a:rPr lang="ar-EG" b="1" dirty="0" smtClean="0"/>
              <a:t>يجب علي الباحث التزام الخطوات التالية</a:t>
            </a:r>
          </a:p>
          <a:p>
            <a:pPr algn="r"/>
            <a:r>
              <a:rPr lang="ar-EG" b="1" dirty="0" smtClean="0"/>
              <a:t>1 ــ مطابقة قائمة المراجع التى جمعها واقتبس منها بالببلوجلرافيات والمراجع التى كان من المفترض الاطلاع عليها واذا كان هناك مجموعة لم يستطع الحصول عليها يبزل مجهودا مضاعفا للوصول اليها او التأكد بأنه لديه بديل عنها </a:t>
            </a:r>
          </a:p>
          <a:p>
            <a:pPr algn="r"/>
            <a:r>
              <a:rPr lang="ar-EG" b="1" dirty="0" smtClean="0"/>
              <a:t> 2 ــ مقارنة قائمة المراجع التى جمعها واقتبس منها بغناصر الخطة والبحث للتأكد من انها كلها دعمت بمراجع ولايوجد فصل او عنص تم اهماله</a:t>
            </a:r>
          </a:p>
          <a:p>
            <a:pPr algn="r"/>
            <a:r>
              <a:rPr lang="ar-EG" b="1" dirty="0" smtClean="0"/>
              <a:t>3 ـ يجهز الطالب كل ما جمعه من الدراسة الميدانية من الخرائط والكروكيات والصور الفوتوغرافية والاستبيانات والمقابلات الشخصية وتوزيعها علي فصول البحث وترتيبها</a:t>
            </a:r>
          </a:p>
          <a:p>
            <a:pPr algn="r"/>
            <a:r>
              <a:rPr lang="ar-EG" b="1" dirty="0" smtClean="0"/>
              <a:t>4 ـ تجميع كل البيانات الخام والتى حصل عليها من المنشور وغير المنشور ومن المراجع وتجهيزه لبدأ الكتابة </a:t>
            </a:r>
            <a:endParaRPr lang="en-US" b="1" dirty="0"/>
          </a:p>
        </p:txBody>
      </p:sp>
    </p:spTree>
    <p:extLst>
      <p:ext uri="{BB962C8B-B14F-4D97-AF65-F5344CB8AC3E}">
        <p14:creationId xmlns:p14="http://schemas.microsoft.com/office/powerpoint/2010/main" val="3636949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5908"/>
            <a:ext cx="12192000" cy="1342958"/>
          </a:xfrm>
          <a:blipFill>
            <a:blip r:embed="rId2"/>
            <a:tile tx="0" ty="0" sx="100000" sy="100000" flip="none" algn="tl"/>
          </a:blipFill>
        </p:spPr>
        <p:txBody>
          <a:bodyPr/>
          <a:lstStyle/>
          <a:p>
            <a:pPr algn="ctr"/>
            <a:r>
              <a:rPr lang="ar-EG" b="1" dirty="0" smtClean="0"/>
              <a:t>تابع الاخراج الفنى للبحث </a:t>
            </a:r>
            <a:endParaRPr lang="en-US" dirty="0"/>
          </a:p>
        </p:txBody>
      </p:sp>
      <p:sp>
        <p:nvSpPr>
          <p:cNvPr id="3" name="Content Placeholder 2"/>
          <p:cNvSpPr>
            <a:spLocks noGrp="1"/>
          </p:cNvSpPr>
          <p:nvPr>
            <p:ph idx="1"/>
          </p:nvPr>
        </p:nvSpPr>
        <p:spPr>
          <a:xfrm>
            <a:off x="0" y="1227050"/>
            <a:ext cx="12192000" cy="5630949"/>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r"/>
            <a:r>
              <a:rPr lang="ar-EG" sz="4200" b="1" u="sng" dirty="0">
                <a:solidFill>
                  <a:srgbClr val="C00000"/>
                </a:solidFill>
              </a:rPr>
              <a:t>6 ــ متن البحث ( صلب البحث)</a:t>
            </a:r>
          </a:p>
          <a:p>
            <a:pPr algn="r"/>
            <a:r>
              <a:rPr lang="ar-EG" b="1" dirty="0" smtClean="0"/>
              <a:t>ويقصد به تفاصيل الموضوعات حسب ورودها فى خطة البحث وضوابط نجاحه كالتالي</a:t>
            </a:r>
          </a:p>
          <a:p>
            <a:pPr algn="r"/>
            <a:r>
              <a:rPr lang="ar-EG" b="1" dirty="0" smtClean="0"/>
              <a:t>ــ مراعاة التوازن بين احجام فصول البحث ( عدد الصفحات) وقد يلجأ الباحث الي ضم جزء من فصل الى سابقه او لاحقه لانه صغير الحجم لايرقى ليكون فصل مستقل واو قسم فصل الي فصلين  لتضخمه وعدم تناسبه مع باقى فصول البحث </a:t>
            </a:r>
          </a:p>
          <a:p>
            <a:pPr algn="r"/>
            <a:endParaRPr lang="ar-EG" b="1" dirty="0" smtClean="0"/>
          </a:p>
          <a:p>
            <a:pPr algn="r"/>
            <a:r>
              <a:rPr lang="ar-EG" b="1" dirty="0" smtClean="0"/>
              <a:t> ــ لابد من وضع عنوان ورقم لكل فصل  </a:t>
            </a:r>
          </a:p>
          <a:p>
            <a:pPr marL="0" indent="0" algn="r">
              <a:buNone/>
            </a:pPr>
            <a:endParaRPr lang="ar-EG" b="1" dirty="0" smtClean="0"/>
          </a:p>
          <a:p>
            <a:pPr algn="r"/>
            <a:r>
              <a:rPr lang="ar-EG" b="1" dirty="0" smtClean="0"/>
              <a:t>ـــ وضع العناوين الفرعية لعناصر كل فصل تحت عنوانه مع التزام العلاقة الوثيقة بينهما اى لانرى عنوان فرعى يخرج موضوعه عن العنوان الرئيسي </a:t>
            </a:r>
          </a:p>
          <a:p>
            <a:pPr algn="r"/>
            <a:endParaRPr lang="ar-EG" b="1" dirty="0"/>
          </a:p>
          <a:p>
            <a:pPr algn="r"/>
            <a:r>
              <a:rPr lang="ar-EG" b="1" dirty="0" smtClean="0">
                <a:solidFill>
                  <a:srgbClr val="FF0000"/>
                </a:solidFill>
              </a:rPr>
              <a:t>ملحوظة هامة </a:t>
            </a:r>
          </a:p>
          <a:p>
            <a:pPr algn="r"/>
            <a:r>
              <a:rPr lang="ar-EG" b="1" dirty="0" smtClean="0">
                <a:solidFill>
                  <a:schemeClr val="tx1"/>
                </a:solidFill>
              </a:rPr>
              <a:t>اذا كان البحث مقسم لفصول يسبق كل فصل ورقة مستقلة تحوى عنوان الفصل والعناويين الفرعية </a:t>
            </a:r>
          </a:p>
          <a:p>
            <a:pPr algn="r"/>
            <a:r>
              <a:rPr lang="ar-EG" b="1" dirty="0" smtClean="0">
                <a:solidFill>
                  <a:schemeClr val="tx1"/>
                </a:solidFill>
              </a:rPr>
              <a:t>اذا كان البحث مقسم لأبواب فيسبق الباب ورقة مستقله تحوى عنوان الباب وعناويين الفصول التى يتضمنها الباب ثم يليها الورقة التى تخص كل فصل</a:t>
            </a:r>
            <a:r>
              <a:rPr lang="ar-EG" b="1" dirty="0" smtClean="0">
                <a:solidFill>
                  <a:srgbClr val="FF0000"/>
                </a:solidFill>
              </a:rPr>
              <a:t> </a:t>
            </a:r>
            <a:r>
              <a:rPr lang="ar-EG" b="1" dirty="0" smtClean="0"/>
              <a:t>  </a:t>
            </a:r>
            <a:endParaRPr lang="en-US" b="1" dirty="0"/>
          </a:p>
        </p:txBody>
      </p:sp>
    </p:spTree>
    <p:extLst>
      <p:ext uri="{BB962C8B-B14F-4D97-AF65-F5344CB8AC3E}">
        <p14:creationId xmlns:p14="http://schemas.microsoft.com/office/powerpoint/2010/main" val="3556973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pPr algn="ctr"/>
            <a:r>
              <a:rPr lang="ar-EG" b="1" dirty="0" smtClean="0"/>
              <a:t>تابع الاخراج الفنى للبحث </a:t>
            </a:r>
            <a:endParaRPr lang="en-US" dirty="0"/>
          </a:p>
        </p:txBody>
      </p:sp>
      <p:sp>
        <p:nvSpPr>
          <p:cNvPr id="3" name="Content Placeholder 2"/>
          <p:cNvSpPr>
            <a:spLocks noGrp="1"/>
          </p:cNvSpPr>
          <p:nvPr>
            <p:ph idx="1"/>
          </p:nvPr>
        </p:nvSpPr>
        <p:spPr>
          <a:blipFill>
            <a:blip r:embed="rId2"/>
            <a:tile tx="0" ty="0" sx="100000" sy="100000" flip="none" algn="tl"/>
          </a:blipFill>
        </p:spPr>
        <p:txBody>
          <a:bodyPr>
            <a:normAutofit/>
          </a:bodyPr>
          <a:lstStyle/>
          <a:p>
            <a:pPr algn="r"/>
            <a:r>
              <a:rPr lang="ar-EG" sz="3600" b="1" u="sng" dirty="0" smtClean="0">
                <a:solidFill>
                  <a:srgbClr val="C00000"/>
                </a:solidFill>
              </a:rPr>
              <a:t>7 ــ ملاحق البحث </a:t>
            </a:r>
          </a:p>
          <a:p>
            <a:pPr algn="r"/>
            <a:r>
              <a:rPr lang="ar-EG" sz="3600" b="1" dirty="0" smtClean="0">
                <a:solidFill>
                  <a:srgbClr val="C00000"/>
                </a:solidFill>
              </a:rPr>
              <a:t>وتضم بعض التفاصيل فى البحث لايجب وضعها فى المتن لانها تخرج القارئ عن صلب الفكرة وتسلسلها فإذا كانت هذه التفاصيل فى عدة اسطر بسيطة كتبت فى الهامش السفلي للورقة اما اذاتعدت ذلك فتنقل للملاحق مثل الباحث فى جغرافية السكان كل الجداول الفرعية يضعها فى الملاحق ويكتفى بجداول الارقام المجمعة فقط وهكذا</a:t>
            </a:r>
          </a:p>
          <a:p>
            <a:pPr algn="r"/>
            <a:r>
              <a:rPr lang="ar-EG" sz="3600" b="1" dirty="0" smtClean="0">
                <a:solidFill>
                  <a:srgbClr val="C00000"/>
                </a:solidFill>
              </a:rPr>
              <a:t>ــ يجب ترتيب الملاحق حسب ارتباطها بترتيب الفصول التابعة لها </a:t>
            </a:r>
            <a:endParaRPr lang="en-US" sz="3600" b="1" dirty="0"/>
          </a:p>
        </p:txBody>
      </p:sp>
    </p:spTree>
    <p:extLst>
      <p:ext uri="{BB962C8B-B14F-4D97-AF65-F5344CB8AC3E}">
        <p14:creationId xmlns:p14="http://schemas.microsoft.com/office/powerpoint/2010/main" val="3831622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ar-EG" b="1" dirty="0" smtClean="0"/>
              <a:t>تابع الاخراج الفنى للبحث </a:t>
            </a:r>
            <a:endParaRPr lang="en-US" dirty="0"/>
          </a:p>
        </p:txBody>
      </p:sp>
      <p:sp>
        <p:nvSpPr>
          <p:cNvPr id="3" name="Content Placeholder 2"/>
          <p:cNvSpPr>
            <a:spLocks noGrp="1"/>
          </p:cNvSpPr>
          <p:nvPr>
            <p:ph idx="1"/>
          </p:nvPr>
        </p:nvSpPr>
        <p:spPr>
          <a:xfrm>
            <a:off x="0" y="1722592"/>
            <a:ext cx="12192000" cy="5032375"/>
          </a:xfrm>
          <a:blipFill>
            <a:blip r:embed="rId2"/>
            <a:tile tx="0" ty="0" sx="100000" sy="100000" flip="none" algn="tl"/>
          </a:blipFill>
        </p:spPr>
        <p:txBody>
          <a:bodyPr>
            <a:noAutofit/>
          </a:bodyPr>
          <a:lstStyle/>
          <a:p>
            <a:pPr algn="r"/>
            <a:r>
              <a:rPr lang="ar-EG" sz="3200" b="1" u="sng" dirty="0">
                <a:solidFill>
                  <a:srgbClr val="C00000"/>
                </a:solidFill>
              </a:rPr>
              <a:t>8</a:t>
            </a:r>
            <a:r>
              <a:rPr lang="ar-EG" sz="3200" b="1" u="sng" dirty="0" smtClean="0">
                <a:solidFill>
                  <a:srgbClr val="C00000"/>
                </a:solidFill>
              </a:rPr>
              <a:t>ـــ </a:t>
            </a:r>
            <a:r>
              <a:rPr lang="ar-EG" sz="3200" b="1" u="sng" dirty="0">
                <a:solidFill>
                  <a:srgbClr val="C00000"/>
                </a:solidFill>
              </a:rPr>
              <a:t>الأطلس  </a:t>
            </a:r>
            <a:r>
              <a:rPr lang="ar-EG" sz="3200" b="1" u="sng" dirty="0" smtClean="0">
                <a:solidFill>
                  <a:srgbClr val="C00000"/>
                </a:solidFill>
              </a:rPr>
              <a:t> </a:t>
            </a:r>
            <a:endParaRPr lang="ar-EG" sz="3200" b="1" u="sng" dirty="0">
              <a:solidFill>
                <a:srgbClr val="C00000"/>
              </a:solidFill>
            </a:endParaRPr>
          </a:p>
          <a:p>
            <a:pPr algn="r"/>
            <a:r>
              <a:rPr lang="ar-EG" b="1" dirty="0" smtClean="0"/>
              <a:t>وبضم الخرائط والرسوم البيانية والصور الفوتوغرافية بنفس ترتيب ورودها فى البحث وفى حالة وجود الاطلس مستقل عن الرسالة كمج</a:t>
            </a:r>
            <a:r>
              <a:rPr lang="ar-EG" b="1" dirty="0"/>
              <a:t>ل</a:t>
            </a:r>
            <a:r>
              <a:rPr lang="ar-EG" b="1" dirty="0" smtClean="0"/>
              <a:t>د ثانى معها وان كان فى الاغلب الاعم لايكون الاطلس مستقل ويكون البحث مجلد واحد</a:t>
            </a:r>
          </a:p>
          <a:p>
            <a:pPr marL="0" indent="0" algn="r">
              <a:buNone/>
            </a:pPr>
            <a:r>
              <a:rPr lang="ar-EG" sz="3200" b="1" dirty="0" smtClean="0">
                <a:solidFill>
                  <a:srgbClr val="C00000"/>
                </a:solidFill>
              </a:rPr>
              <a:t>ـــــ </a:t>
            </a:r>
            <a:r>
              <a:rPr lang="ar-EG" sz="3200" b="1" dirty="0">
                <a:solidFill>
                  <a:srgbClr val="C00000"/>
                </a:solidFill>
              </a:rPr>
              <a:t>الشروط الواجب </a:t>
            </a:r>
            <a:r>
              <a:rPr lang="ar-EG" sz="3200" b="1" dirty="0" smtClean="0">
                <a:solidFill>
                  <a:srgbClr val="C00000"/>
                </a:solidFill>
              </a:rPr>
              <a:t>الالتزام بها </a:t>
            </a:r>
          </a:p>
          <a:p>
            <a:pPr marL="0" indent="0" algn="r">
              <a:buNone/>
            </a:pPr>
            <a:r>
              <a:rPr lang="ar-EG" sz="3200" b="1" dirty="0" smtClean="0">
                <a:solidFill>
                  <a:srgbClr val="C00000"/>
                </a:solidFill>
              </a:rPr>
              <a:t> </a:t>
            </a:r>
            <a:r>
              <a:rPr lang="ar-EG" sz="3200" b="1" dirty="0" smtClean="0"/>
              <a:t>ــ اختيار مفياس رسم مناسب لرسم الخرائط حتى يتناسب حجم الخرائط مع حجم الاوراق فى متن البحث (فلا تكون كبيرة لدرجة طيها او صغيرة غير واضحة) </a:t>
            </a:r>
          </a:p>
          <a:p>
            <a:pPr marL="0" indent="0" algn="r">
              <a:buNone/>
            </a:pPr>
            <a:r>
              <a:rPr lang="ar-EG" sz="3200" b="1" dirty="0" smtClean="0"/>
              <a:t>ــ يجب كتابة تاريخ كل خريطة </a:t>
            </a:r>
          </a:p>
          <a:p>
            <a:pPr marL="0" indent="0" algn="r">
              <a:buNone/>
            </a:pPr>
            <a:r>
              <a:rPr lang="ar-EG" sz="3200" b="1" dirty="0" smtClean="0"/>
              <a:t>ــ يجب </a:t>
            </a:r>
            <a:r>
              <a:rPr lang="ar-EG" sz="3200" b="1" dirty="0" smtClean="0"/>
              <a:t>تسجيل مصدر </a:t>
            </a:r>
            <a:r>
              <a:rPr lang="ar-EG" sz="3200" b="1" dirty="0" smtClean="0"/>
              <a:t>الخريطة اسفلها اى من مصدر او مرجع او من انشاء الطالب</a:t>
            </a:r>
          </a:p>
          <a:p>
            <a:pPr marL="0" indent="0" algn="r">
              <a:buNone/>
            </a:pPr>
            <a:r>
              <a:rPr lang="ar-EG" sz="3200" b="1" dirty="0" smtClean="0"/>
              <a:t>ــ دقة الرسم والاخراج الجيد للخرائط</a:t>
            </a:r>
          </a:p>
          <a:p>
            <a:pPr marL="0" indent="0" algn="r">
              <a:buNone/>
            </a:pPr>
            <a:endParaRPr lang="ar-EG" sz="3200" b="1" dirty="0" smtClean="0">
              <a:solidFill>
                <a:srgbClr val="C00000"/>
              </a:solidFill>
            </a:endParaRPr>
          </a:p>
        </p:txBody>
      </p:sp>
    </p:spTree>
    <p:extLst>
      <p:ext uri="{BB962C8B-B14F-4D97-AF65-F5344CB8AC3E}">
        <p14:creationId xmlns:p14="http://schemas.microsoft.com/office/powerpoint/2010/main" val="769894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38647"/>
            <a:ext cx="12192000" cy="5054958"/>
          </a:xfrm>
          <a:blipFill>
            <a:blip r:embed="rId2"/>
            <a:tile tx="0" ty="0" sx="100000" sy="100000" flip="none" algn="tl"/>
          </a:blipFill>
        </p:spPr>
        <p:txBody>
          <a:bodyPr>
            <a:noAutofit/>
          </a:bodyPr>
          <a:lstStyle/>
          <a:p>
            <a:pPr algn="r"/>
            <a:r>
              <a:rPr lang="ar-EG" sz="3200" b="1" dirty="0" smtClean="0"/>
              <a:t>9 ــ الحاشية والمراجع </a:t>
            </a:r>
          </a:p>
          <a:p>
            <a:pPr algn="r"/>
            <a:r>
              <a:rPr lang="ar-EG" sz="3200" b="1" dirty="0" smtClean="0"/>
              <a:t>اولا الحاشية</a:t>
            </a:r>
          </a:p>
          <a:p>
            <a:pPr algn="r"/>
            <a:r>
              <a:rPr lang="ar-EG" sz="3200" b="1" dirty="0" smtClean="0"/>
              <a:t>يقوم الباحث برسم خط يمتد عرضيا حتى نصف ورقة </a:t>
            </a:r>
            <a:r>
              <a:rPr lang="ar-EG" sz="3200" b="1" dirty="0" smtClean="0"/>
              <a:t>البحث من الاسفل </a:t>
            </a:r>
            <a:r>
              <a:rPr lang="ar-EG" sz="3200" b="1" dirty="0" smtClean="0"/>
              <a:t>والمسافة تحت هذا الخط تسمى الحاشية ويكتب  بها ثلاثة اشياء وهى </a:t>
            </a:r>
          </a:p>
          <a:p>
            <a:pPr algn="r"/>
            <a:r>
              <a:rPr lang="ar-EG" sz="3200" b="1" dirty="0" smtClean="0"/>
              <a:t>1 ـــ اسم المرجع الذى اقتبس منه الباحث اي معلومة سواء كان مطبوعا او مخطوطا او شفاهة وهذا لعدة اهداف منها</a:t>
            </a:r>
          </a:p>
          <a:p>
            <a:pPr algn="r"/>
            <a:r>
              <a:rPr lang="ar-EG" sz="3200" b="1" dirty="0"/>
              <a:t> </a:t>
            </a:r>
            <a:r>
              <a:rPr lang="ar-EG" sz="3200" b="1" dirty="0" smtClean="0"/>
              <a:t>       ــ الاعتراف بالفضل لاهله</a:t>
            </a:r>
          </a:p>
          <a:p>
            <a:pPr algn="r"/>
            <a:r>
              <a:rPr lang="ar-EG" sz="3200" b="1" dirty="0"/>
              <a:t> </a:t>
            </a:r>
            <a:r>
              <a:rPr lang="ar-EG" sz="3200" b="1" dirty="0" smtClean="0"/>
              <a:t>      ــ دلالة علي اطلاع الطالب ومجهوده</a:t>
            </a:r>
          </a:p>
          <a:p>
            <a:pPr algn="r"/>
            <a:r>
              <a:rPr lang="ar-EG" sz="3200" b="1" dirty="0"/>
              <a:t> </a:t>
            </a:r>
            <a:r>
              <a:rPr lang="ar-EG" sz="3200" b="1" dirty="0" smtClean="0"/>
              <a:t>      ــ يتيح للقارئ فرصة الاطلاع </a:t>
            </a:r>
            <a:r>
              <a:rPr lang="ar-EG" sz="3200" b="1" dirty="0" smtClean="0"/>
              <a:t>بدرجة </a:t>
            </a:r>
            <a:r>
              <a:rPr lang="ar-EG" sz="3200" b="1" dirty="0" smtClean="0"/>
              <a:t>اوسع اذا </a:t>
            </a:r>
            <a:r>
              <a:rPr lang="ar-EG" sz="3200" b="1" dirty="0" smtClean="0"/>
              <a:t>رغب </a:t>
            </a:r>
            <a:r>
              <a:rPr lang="ar-EG" sz="3200" b="1" dirty="0" smtClean="0"/>
              <a:t>فى ذلك</a:t>
            </a:r>
          </a:p>
          <a:p>
            <a:pPr algn="r"/>
            <a:endParaRPr lang="en-US" sz="3200" b="1" dirty="0"/>
          </a:p>
        </p:txBody>
      </p:sp>
      <p:sp>
        <p:nvSpPr>
          <p:cNvPr id="2" name="Title 1"/>
          <p:cNvSpPr>
            <a:spLocks noGrp="1"/>
          </p:cNvSpPr>
          <p:nvPr>
            <p:ph type="title"/>
          </p:nvPr>
        </p:nvSpPr>
        <p:spPr>
          <a:xfrm>
            <a:off x="862884" y="321973"/>
            <a:ext cx="10490915" cy="1368716"/>
          </a:xfrm>
        </p:spPr>
        <p:style>
          <a:lnRef idx="2">
            <a:schemeClr val="accent6">
              <a:shade val="50000"/>
            </a:schemeClr>
          </a:lnRef>
          <a:fillRef idx="1">
            <a:schemeClr val="accent6"/>
          </a:fillRef>
          <a:effectRef idx="0">
            <a:schemeClr val="accent6"/>
          </a:effectRef>
          <a:fontRef idx="minor">
            <a:schemeClr val="lt1"/>
          </a:fontRef>
        </p:style>
        <p:txBody>
          <a:bodyPr/>
          <a:lstStyle/>
          <a:p>
            <a:pPr algn="ctr"/>
            <a:r>
              <a:rPr lang="ar-EG" b="1" dirty="0" smtClean="0"/>
              <a:t>تابع الاخراج الفنى للبحث </a:t>
            </a:r>
            <a:endParaRPr lang="en-US" dirty="0"/>
          </a:p>
        </p:txBody>
      </p:sp>
    </p:spTree>
    <p:extLst>
      <p:ext uri="{BB962C8B-B14F-4D97-AF65-F5344CB8AC3E}">
        <p14:creationId xmlns:p14="http://schemas.microsoft.com/office/powerpoint/2010/main" val="3734197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lstStyle/>
          <a:p>
            <a:pPr algn="ctr"/>
            <a:r>
              <a:rPr lang="ar-EG" b="1" dirty="0" smtClean="0"/>
              <a:t>تابع الاخراج الفنى للبحث </a:t>
            </a:r>
            <a:endParaRPr lang="en-US" dirty="0"/>
          </a:p>
        </p:txBody>
      </p:sp>
      <p:sp>
        <p:nvSpPr>
          <p:cNvPr id="3" name="Content Placeholder 2"/>
          <p:cNvSpPr>
            <a:spLocks noGrp="1"/>
          </p:cNvSpPr>
          <p:nvPr>
            <p:ph idx="1"/>
          </p:nvPr>
        </p:nvSpPr>
        <p:spPr>
          <a:blipFill>
            <a:blip r:embed="rId2"/>
            <a:tile tx="0" ty="0" sx="100000" sy="100000" flip="none" algn="tl"/>
          </a:blipFill>
        </p:spPr>
        <p:txBody>
          <a:bodyPr>
            <a:normAutofit/>
          </a:bodyPr>
          <a:lstStyle/>
          <a:p>
            <a:pPr algn="r"/>
            <a:r>
              <a:rPr lang="ar-EG" sz="3600" b="1" dirty="0" smtClean="0"/>
              <a:t>2 ــ يسجل بها بعض الايضاحات والتفاصيل التى لايرغب الباحث فى تسجيلها بمتن البحث  للحفاظ علي تسلسل افكار القارئ او لانها معلومات غير اساسية واذا كانت التفاصيل كثيرة فترحل الى الملاحق فى نهاية البحث اما ماكتب فى الحاشية يعلن عنه بارقام داخل المتن بشكل متسلسل مع المراجع وهكذا</a:t>
            </a:r>
          </a:p>
          <a:p>
            <a:pPr algn="r"/>
            <a:r>
              <a:rPr lang="ar-EG" sz="3600" b="1" dirty="0" smtClean="0"/>
              <a:t>3ــ </a:t>
            </a:r>
            <a:r>
              <a:rPr lang="ar-EG" sz="3600" b="1" dirty="0" smtClean="0"/>
              <a:t>احالة </a:t>
            </a:r>
            <a:r>
              <a:rPr lang="ar-EG" sz="3600" b="1" dirty="0" smtClean="0"/>
              <a:t>القارئ الي مكان اخر فى البحث </a:t>
            </a:r>
            <a:r>
              <a:rPr lang="ar-EG" sz="3600" b="1" dirty="0" smtClean="0"/>
              <a:t>ليقرأ </a:t>
            </a:r>
            <a:r>
              <a:rPr lang="ar-EG" sz="3600" b="1" dirty="0" smtClean="0"/>
              <a:t>به بعض التفاصيل وذلك منعا للتكرار</a:t>
            </a:r>
            <a:endParaRPr lang="en-US" sz="3600" b="1" dirty="0"/>
          </a:p>
        </p:txBody>
      </p:sp>
    </p:spTree>
    <p:extLst>
      <p:ext uri="{BB962C8B-B14F-4D97-AF65-F5344CB8AC3E}">
        <p14:creationId xmlns:p14="http://schemas.microsoft.com/office/powerpoint/2010/main" val="3133848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pPr algn="ctr"/>
            <a:r>
              <a:rPr lang="ar-EG" b="1" dirty="0" smtClean="0"/>
              <a:t>تابع الاخراج الفنى للبحث </a:t>
            </a:r>
            <a:endParaRPr lang="en-US" dirty="0"/>
          </a:p>
        </p:txBody>
      </p:sp>
      <p:sp>
        <p:nvSpPr>
          <p:cNvPr id="3" name="Content Placeholder 2"/>
          <p:cNvSpPr>
            <a:spLocks noGrp="1"/>
          </p:cNvSpPr>
          <p:nvPr>
            <p:ph idx="1"/>
          </p:nvPr>
        </p:nvSpPr>
        <p:spPr>
          <a:xfrm>
            <a:off x="862884" y="1828799"/>
            <a:ext cx="10490915" cy="4348163"/>
          </a:xfrm>
        </p:spPr>
        <p:style>
          <a:lnRef idx="1">
            <a:schemeClr val="accent2"/>
          </a:lnRef>
          <a:fillRef idx="2">
            <a:schemeClr val="accent2"/>
          </a:fillRef>
          <a:effectRef idx="1">
            <a:schemeClr val="accent2"/>
          </a:effectRef>
          <a:fontRef idx="minor">
            <a:schemeClr val="dk1"/>
          </a:fontRef>
        </p:style>
        <p:txBody>
          <a:bodyPr/>
          <a:lstStyle/>
          <a:p>
            <a:pPr algn="r"/>
            <a:r>
              <a:rPr lang="ar-EG" b="1" dirty="0" smtClean="0"/>
              <a:t>هناك ثلاثة طرق للترقيم بالحاشية او ( الهامش) </a:t>
            </a:r>
          </a:p>
          <a:p>
            <a:pPr algn="r"/>
            <a:r>
              <a:rPr lang="ar-EG" b="1" dirty="0" smtClean="0"/>
              <a:t>1 ــ وضع ارقام مستقلة لكل صفحة علي حدة والميزة هنا ان كل صفحة مستقلة بأرقامها ومراجعها وهنا يسهل حذف او اضافة اى رقم دون تغيير فى هوامش الصفحات الاخري</a:t>
            </a:r>
          </a:p>
          <a:p>
            <a:pPr algn="r"/>
            <a:r>
              <a:rPr lang="ar-EG" b="1" dirty="0" smtClean="0"/>
              <a:t>2ــ اعطاء رقم متسلسل لكل فصل علي حدة ويبدأ من تسلسل واحد حتى اخر الفصل </a:t>
            </a:r>
          </a:p>
          <a:p>
            <a:pPr algn="r"/>
            <a:r>
              <a:rPr lang="ar-EG" b="1" dirty="0" smtClean="0"/>
              <a:t>3 ــ اعطاء رقم متسلسل للبحث كله بشكل متصل ومشكلة هذه الطريقة  ان اى خطأ فى التسلسل يستلزم تعديل كل الارقام التى تليه </a:t>
            </a:r>
          </a:p>
          <a:p>
            <a:pPr algn="r"/>
            <a:r>
              <a:rPr lang="ar-EG" b="1" dirty="0" smtClean="0"/>
              <a:t>ملحوظة : عند كتابة رقم الحاشية فى متن البحث يجب ان يكون بحجم صغير واعلي من السطر المكتوب قليلاويوضع بين قوسين فى المتن والحاشية  </a:t>
            </a:r>
            <a:endParaRPr lang="en-US" b="1" dirty="0"/>
          </a:p>
        </p:txBody>
      </p:sp>
    </p:spTree>
    <p:extLst>
      <p:ext uri="{BB962C8B-B14F-4D97-AF65-F5344CB8AC3E}">
        <p14:creationId xmlns:p14="http://schemas.microsoft.com/office/powerpoint/2010/main" val="3955484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3762"/>
            <a:ext cx="10515600" cy="1325563"/>
          </a:xfrm>
          <a:solidFill>
            <a:schemeClr val="accent2"/>
          </a:solidFill>
        </p:spPr>
        <p:txBody>
          <a:bodyPr/>
          <a:lstStyle/>
          <a:p>
            <a:pPr algn="ctr"/>
            <a:r>
              <a:rPr lang="ar-EG" b="1" dirty="0" smtClean="0"/>
              <a:t>تابع الاخراج الفنى للبحث </a:t>
            </a:r>
            <a:endParaRPr lang="en-US" dirty="0"/>
          </a:p>
        </p:txBody>
      </p:sp>
      <p:sp>
        <p:nvSpPr>
          <p:cNvPr id="3" name="Content Placeholder 2"/>
          <p:cNvSpPr>
            <a:spLocks noGrp="1"/>
          </p:cNvSpPr>
          <p:nvPr>
            <p:ph idx="1"/>
          </p:nvPr>
        </p:nvSpPr>
        <p:spPr>
          <a:blipFill>
            <a:blip r:embed="rId2"/>
            <a:tile tx="0" ty="0" sx="100000" sy="100000" flip="none" algn="tl"/>
          </a:blipFill>
        </p:spPr>
        <p:txBody>
          <a:bodyPr>
            <a:normAutofit/>
          </a:bodyPr>
          <a:lstStyle/>
          <a:p>
            <a:pPr algn="r"/>
            <a:r>
              <a:rPr lang="ar-EG" sz="3600" b="1" dirty="0" smtClean="0"/>
              <a:t>ثانيا المراجع :  </a:t>
            </a:r>
          </a:p>
          <a:p>
            <a:pPr algn="r"/>
            <a:r>
              <a:rPr lang="ar-EG" sz="3600" b="1" dirty="0" smtClean="0"/>
              <a:t>يتم كتابة المراجع فى الحاشية وكذلك فى اخر البحث وفى الحالة الاولى لا ترتب المراجع ترتيب هجائي انما بترتيب ظهورها فى متن البحث وفى الثانية تكتب مرتبة حسب اسم المؤلف وان كان للمؤلف اكثر من كتاب فترتب هجائيا حسب عناوينها للمؤلف الواحد.</a:t>
            </a:r>
          </a:p>
          <a:p>
            <a:pPr algn="r"/>
            <a:endParaRPr lang="en-US" sz="3600" b="1" dirty="0"/>
          </a:p>
        </p:txBody>
      </p:sp>
    </p:spTree>
    <p:extLst>
      <p:ext uri="{BB962C8B-B14F-4D97-AF65-F5344CB8AC3E}">
        <p14:creationId xmlns:p14="http://schemas.microsoft.com/office/powerpoint/2010/main" val="1356856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pPr algn="ctr"/>
            <a:r>
              <a:rPr lang="ar-EG" b="1" dirty="0" smtClean="0"/>
              <a:t>تابع الاخراج الفنى للبحث </a:t>
            </a:r>
            <a:endParaRPr lang="en-US" dirty="0"/>
          </a:p>
        </p:txBody>
      </p:sp>
      <p:sp>
        <p:nvSpPr>
          <p:cNvPr id="3" name="Content Placeholder 2"/>
          <p:cNvSpPr>
            <a:spLocks noGrp="1"/>
          </p:cNvSpPr>
          <p:nvPr>
            <p:ph idx="1"/>
          </p:nvPr>
        </p:nvSpPr>
        <p:spPr>
          <a:xfrm>
            <a:off x="837127" y="1828799"/>
            <a:ext cx="10516673" cy="4348163"/>
          </a:xfrm>
          <a:blipFill>
            <a:blip r:embed="rId3"/>
            <a:tile tx="0" ty="0" sx="100000" sy="100000" flip="none" algn="tl"/>
          </a:blipFill>
        </p:spPr>
        <p:txBody>
          <a:bodyPr/>
          <a:lstStyle/>
          <a:p>
            <a:pPr algn="r"/>
            <a:r>
              <a:rPr lang="ar-EG" b="1" dirty="0" smtClean="0"/>
              <a:t>ـــ القواعد والاصول اللغوية   </a:t>
            </a:r>
          </a:p>
          <a:p>
            <a:pPr algn="r"/>
            <a:r>
              <a:rPr lang="ar-EG" b="1" dirty="0" smtClean="0"/>
              <a:t>علي الباحث ان يراعى مايلي:ــ  </a:t>
            </a:r>
          </a:p>
          <a:p>
            <a:pPr algn="r"/>
            <a:r>
              <a:rPr lang="ar-EG" b="1" dirty="0" smtClean="0"/>
              <a:t>ــ الكلمات </a:t>
            </a:r>
          </a:p>
          <a:p>
            <a:pPr algn="r"/>
            <a:r>
              <a:rPr lang="ar-EG" b="1" dirty="0" smtClean="0"/>
              <a:t>يبتعد الطالب عن التعقيدات اللفظية والكلمات الغريبة ونبتعد عن الكلمات القديمة التى لم تعد تستعمل </a:t>
            </a:r>
          </a:p>
          <a:p>
            <a:pPr algn="r"/>
            <a:r>
              <a:rPr lang="ar-EG" b="1" dirty="0" smtClean="0"/>
              <a:t>ــ الجمل </a:t>
            </a:r>
          </a:p>
          <a:p>
            <a:pPr algn="r"/>
            <a:r>
              <a:rPr lang="ar-EG" b="1" dirty="0" smtClean="0"/>
              <a:t>يفضل الجمل القصيرة بعدد قليل من الكلمات وان يمتلك ادوات اسلوبه ومقدرته علي المباشرة فى التعبير ليصل المعنى فى اسرع واسهل صورة</a:t>
            </a:r>
          </a:p>
        </p:txBody>
      </p:sp>
    </p:spTree>
    <p:extLst>
      <p:ext uri="{BB962C8B-B14F-4D97-AF65-F5344CB8AC3E}">
        <p14:creationId xmlns:p14="http://schemas.microsoft.com/office/powerpoint/2010/main" val="2679760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884" y="347731"/>
            <a:ext cx="10490915" cy="1342958"/>
          </a:xfrm>
          <a:blipFill>
            <a:blip r:embed="rId2"/>
            <a:tile tx="0" ty="0" sx="100000" sy="100000" flip="none" algn="tl"/>
          </a:blipFill>
        </p:spPr>
        <p:txBody>
          <a:bodyPr/>
          <a:lstStyle/>
          <a:p>
            <a:pPr algn="ctr"/>
            <a:r>
              <a:rPr lang="ar-EG" b="1" dirty="0" smtClean="0"/>
              <a:t>تابع الاخراج الفنى للبحث </a:t>
            </a:r>
            <a:endParaRPr lang="en-US" dirty="0"/>
          </a:p>
        </p:txBody>
      </p:sp>
      <p:sp>
        <p:nvSpPr>
          <p:cNvPr id="3" name="Content Placeholder 2"/>
          <p:cNvSpPr>
            <a:spLocks noGrp="1"/>
          </p:cNvSpPr>
          <p:nvPr>
            <p:ph idx="1"/>
          </p:nvPr>
        </p:nvSpPr>
        <p:spPr>
          <a:blipFill>
            <a:blip r:embed="rId3"/>
            <a:tile tx="0" ty="0" sx="100000" sy="100000" flip="none" algn="tl"/>
          </a:blipFill>
        </p:spPr>
        <p:txBody>
          <a:bodyPr>
            <a:normAutofit/>
          </a:bodyPr>
          <a:lstStyle/>
          <a:p>
            <a:pPr algn="r"/>
            <a:r>
              <a:rPr lang="ar-EG" sz="3200" b="1" dirty="0" smtClean="0">
                <a:solidFill>
                  <a:schemeClr val="bg1"/>
                </a:solidFill>
              </a:rPr>
              <a:t>ــ الاسلوب :ــ </a:t>
            </a:r>
          </a:p>
          <a:p>
            <a:pPr algn="r"/>
            <a:r>
              <a:rPr lang="ar-EG" sz="3200" b="1" dirty="0" smtClean="0">
                <a:solidFill>
                  <a:schemeClr val="bg1"/>
                </a:solidFill>
              </a:rPr>
              <a:t>بلاضافة لما سبق يجب البعد عن التكرار والترابط بين الجمل والافكار وعند وضوح الافكار يتوقف الباحث عن الاستفاضة فى الكتابة حتى يبعد القارئ عن الملل والاجهاد فى المتابعة</a:t>
            </a:r>
          </a:p>
          <a:p>
            <a:pPr algn="r"/>
            <a:r>
              <a:rPr lang="ar-EG" sz="3200" b="1" dirty="0" smtClean="0">
                <a:solidFill>
                  <a:schemeClr val="bg1"/>
                </a:solidFill>
              </a:rPr>
              <a:t>ــ البعد عن الاسترسال فى ذكر البراهين علي مبادئ مسلم بها زنترك هذا للافكار الجديدة التى تحتاج لتدعيم </a:t>
            </a:r>
          </a:p>
          <a:p>
            <a:pPr algn="r"/>
            <a:r>
              <a:rPr lang="ar-EG" sz="3200" b="1" dirty="0" smtClean="0">
                <a:solidFill>
                  <a:schemeClr val="bg1"/>
                </a:solidFill>
              </a:rPr>
              <a:t>ــ يجب تحاشي المبالغة والبعد عن السخرية والتهكم فالأبحاث العلمية لامكان فيها الا للاحترام ورقى الاسلوب واحترام الاخرين حتى فى حالة اختلاف الراي</a:t>
            </a:r>
            <a:endParaRPr lang="en-US" sz="3200" b="1" dirty="0">
              <a:solidFill>
                <a:schemeClr val="bg1"/>
              </a:solidFill>
            </a:endParaRPr>
          </a:p>
        </p:txBody>
      </p:sp>
    </p:spTree>
    <p:extLst>
      <p:ext uri="{BB962C8B-B14F-4D97-AF65-F5344CB8AC3E}">
        <p14:creationId xmlns:p14="http://schemas.microsoft.com/office/powerpoint/2010/main" val="2687804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006" y="347731"/>
            <a:ext cx="10503794" cy="1342958"/>
          </a:xfrm>
          <a:blipFill>
            <a:blip r:embed="rId2"/>
            <a:tile tx="0" ty="0" sx="100000" sy="100000" flip="none" algn="tl"/>
          </a:blipFill>
        </p:spPr>
        <p:txBody>
          <a:bodyPr/>
          <a:lstStyle/>
          <a:p>
            <a:pPr algn="ctr"/>
            <a:r>
              <a:rPr lang="ar-EG" b="1" dirty="0" smtClean="0"/>
              <a:t>تابع الاخراج الفنى للبحث </a:t>
            </a:r>
            <a:endParaRPr lang="en-US" dirty="0"/>
          </a:p>
        </p:txBody>
      </p:sp>
      <p:sp>
        <p:nvSpPr>
          <p:cNvPr id="3" name="Content Placeholder 2"/>
          <p:cNvSpPr>
            <a:spLocks noGrp="1"/>
          </p:cNvSpPr>
          <p:nvPr>
            <p:ph idx="1"/>
          </p:nvPr>
        </p:nvSpPr>
        <p:spPr>
          <a:solidFill>
            <a:schemeClr val="accent2">
              <a:lumMod val="20000"/>
              <a:lumOff val="80000"/>
            </a:schemeClr>
          </a:solidFill>
        </p:spPr>
        <p:txBody>
          <a:bodyPr/>
          <a:lstStyle/>
          <a:p>
            <a:pPr algn="r"/>
            <a:r>
              <a:rPr lang="ar-EG" b="1" dirty="0" smtClean="0"/>
              <a:t>ــالضمائر:</a:t>
            </a:r>
          </a:p>
          <a:p>
            <a:pPr algn="r"/>
            <a:r>
              <a:rPr lang="ar-EG" b="1" dirty="0" smtClean="0"/>
              <a:t>يجب الابتعاد عن الضمائر بكل انواعها فلايجوز كتابة انا ، ونحن ، </a:t>
            </a:r>
            <a:r>
              <a:rPr lang="ar-EG" b="1" dirty="0"/>
              <a:t>وأري </a:t>
            </a:r>
            <a:r>
              <a:rPr lang="ar-EG" b="1" dirty="0" smtClean="0"/>
              <a:t>وارفض واوافق</a:t>
            </a:r>
          </a:p>
          <a:p>
            <a:pPr algn="r"/>
            <a:r>
              <a:rPr lang="ar-EG" b="1" dirty="0" smtClean="0"/>
              <a:t>ولكن يستخدم عبارات مثل يتبين ، يبدو ، ويتحقق وهكذا </a:t>
            </a:r>
          </a:p>
          <a:p>
            <a:pPr algn="r"/>
            <a:r>
              <a:rPr lang="ar-EG" b="1" dirty="0" smtClean="0"/>
              <a:t>ــ الفقرات :</a:t>
            </a:r>
          </a:p>
          <a:p>
            <a:pPr algn="r"/>
            <a:r>
              <a:rPr lang="ar-EG" b="1" dirty="0" smtClean="0"/>
              <a:t>هى وحده قائمة بذاتها </a:t>
            </a:r>
            <a:r>
              <a:rPr lang="ar-EG" b="1" dirty="0" smtClean="0"/>
              <a:t>ولاتحتاج الى عنوان وتكون مع غيرها من الوحدات قسما مستقلا ومن مجموعة الاقسام يتكون الفصل ، والفقرة لها طول متوسط فلاينبغى ان تكون طويلة او قصيرة وان تعطى المعنى والمضمون كاملا</a:t>
            </a:r>
          </a:p>
          <a:p>
            <a:pPr algn="r"/>
            <a:endParaRPr lang="en-US" b="1" dirty="0"/>
          </a:p>
        </p:txBody>
      </p:sp>
    </p:spTree>
    <p:extLst>
      <p:ext uri="{BB962C8B-B14F-4D97-AF65-F5344CB8AC3E}">
        <p14:creationId xmlns:p14="http://schemas.microsoft.com/office/powerpoint/2010/main" val="1240994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EG" b="1" dirty="0" smtClean="0"/>
              <a:t>تابع التجهيز لكتابة البحث </a:t>
            </a:r>
            <a:endParaRPr lang="en-US" b="1"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r"/>
            <a:r>
              <a:rPr lang="ar-EG" b="1" dirty="0" smtClean="0"/>
              <a:t>5 ــ اخر خطوة وتسمى مرحلة تصفية المعلومات </a:t>
            </a:r>
          </a:p>
          <a:p>
            <a:pPr algn="r"/>
            <a:r>
              <a:rPr lang="ar-EG" b="1" dirty="0" smtClean="0"/>
              <a:t>وهى مرحلة انتقاء الافضل من كل ماجمعه الباحث من واحد لاربعة سابقة الذكر والانتقاء هنا له ضوابط وهى </a:t>
            </a:r>
          </a:p>
          <a:p>
            <a:pPr algn="r"/>
            <a:r>
              <a:rPr lang="ar-EG" b="1" dirty="0" smtClean="0"/>
              <a:t>أ ــ اختيار الاحدث ( المعلومات الجديدة ) ثم الاقدم فى كل شئ</a:t>
            </a:r>
          </a:p>
          <a:p>
            <a:pPr algn="r"/>
            <a:r>
              <a:rPr lang="ar-EG" b="1" dirty="0" smtClean="0"/>
              <a:t>ب ــ التخلص من التكرار والحشو الذائد وان يستغنى عن بيانات ومعلومات حتى لو بزل جهدا كبيرا فى جمعها لان الافضلية هى للبحث وليس لارضاء المجهود المبزول </a:t>
            </a:r>
          </a:p>
          <a:p>
            <a:pPr algn="r"/>
            <a:r>
              <a:rPr lang="ar-EG" b="1" dirty="0" smtClean="0"/>
              <a:t>ج ـ البعد عن الاطالة والاستطراد فى عرض المعلومة ويعرف الباحث ذلك من حذف بعض الكلمات فيجد ان المعنى لم يختل وهكذا</a:t>
            </a:r>
            <a:endParaRPr lang="en-US" b="1" dirty="0"/>
          </a:p>
        </p:txBody>
      </p:sp>
    </p:spTree>
    <p:extLst>
      <p:ext uri="{BB962C8B-B14F-4D97-AF65-F5344CB8AC3E}">
        <p14:creationId xmlns:p14="http://schemas.microsoft.com/office/powerpoint/2010/main" val="1908349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83335" y="602132"/>
            <a:ext cx="11706896" cy="6120639"/>
          </a:xfrm>
          <a:blipFill>
            <a:blip r:embed="rId2"/>
            <a:tile tx="0" ty="0" sx="100000" sy="100000" flip="none" algn="tl"/>
          </a:blipFill>
        </p:spPr>
        <p:txBody>
          <a:bodyPr>
            <a:noAutofit/>
          </a:bodyPr>
          <a:lstStyle/>
          <a:p>
            <a:pPr algn="r"/>
            <a:r>
              <a:rPr lang="ar-EG" b="1" dirty="0" smtClean="0"/>
              <a:t>الاقتباس:ــ </a:t>
            </a:r>
          </a:p>
          <a:p>
            <a:pPr algn="r"/>
            <a:r>
              <a:rPr lang="ar-EG" b="1" dirty="0" smtClean="0"/>
              <a:t>من المشكلات التى يجب ان يهتم بها الباحث ويراعى فيه مايلي </a:t>
            </a:r>
          </a:p>
          <a:p>
            <a:pPr algn="r"/>
            <a:r>
              <a:rPr lang="ar-EG" b="1" dirty="0" smtClean="0"/>
              <a:t>الدقة فى اختيار المصادر الاصلية قدر الامكان</a:t>
            </a:r>
          </a:p>
          <a:p>
            <a:pPr algn="r"/>
            <a:r>
              <a:rPr lang="ar-EG" b="1" dirty="0" smtClean="0"/>
              <a:t>مراعاة الدقة فى النقل ووضع ماتم نقله بين شولات ( اقواس صغيرة) ويشار فى الحاشية لبيانات المرجع الذى نقل منه</a:t>
            </a:r>
          </a:p>
          <a:p>
            <a:pPr algn="r"/>
            <a:r>
              <a:rPr lang="ar-EG" b="1" dirty="0" smtClean="0"/>
              <a:t>اختيار المكان المناسب لوضع هذه الفقرات لتربط بما هو مكتوب قبلها وبعدها   </a:t>
            </a:r>
          </a:p>
          <a:p>
            <a:pPr marL="0" indent="0" algn="r">
              <a:buNone/>
            </a:pPr>
            <a:r>
              <a:rPr lang="ar-EG" b="1" dirty="0" smtClean="0"/>
              <a:t>يجب ان يكون الاقتباس صغيرا لايزيد عن فقرة او فقرتين  </a:t>
            </a:r>
          </a:p>
          <a:p>
            <a:pPr marL="0" indent="0" algn="r">
              <a:buNone/>
            </a:pPr>
            <a:r>
              <a:rPr lang="ar-EG" b="1" dirty="0" smtClean="0"/>
              <a:t>الالقاب:ــ</a:t>
            </a:r>
          </a:p>
          <a:p>
            <a:pPr marL="0" indent="0" algn="r">
              <a:buNone/>
            </a:pPr>
            <a:r>
              <a:rPr lang="ar-EG" b="1" dirty="0" smtClean="0"/>
              <a:t>يجب الابتعاد تماما عن ذكر الالقاب فى الابحاث العلمية بل يذكر اسماء الاشخاص الاصلية خاصة فى مؤلفى المراجع التى اعتمد عليها الطالب  </a:t>
            </a:r>
          </a:p>
          <a:p>
            <a:pPr algn="r"/>
            <a:endParaRPr lang="en-US" b="1" dirty="0"/>
          </a:p>
        </p:txBody>
      </p:sp>
    </p:spTree>
    <p:extLst>
      <p:ext uri="{BB962C8B-B14F-4D97-AF65-F5344CB8AC3E}">
        <p14:creationId xmlns:p14="http://schemas.microsoft.com/office/powerpoint/2010/main" val="1943650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pPr algn="ctr"/>
            <a:r>
              <a:rPr lang="ar-EG" b="1" dirty="0" smtClean="0"/>
              <a:t>البدأ فى الكتابة</a:t>
            </a:r>
            <a:endParaRPr lang="en-US" b="1" dirty="0"/>
          </a:p>
        </p:txBody>
      </p:sp>
      <p:sp>
        <p:nvSpPr>
          <p:cNvPr id="3" name="Content Placeholder 2"/>
          <p:cNvSpPr>
            <a:spLocks noGrp="1"/>
          </p:cNvSpPr>
          <p:nvPr>
            <p:ph idx="1"/>
          </p:nvPr>
        </p:nvSpPr>
        <p:spPr>
          <a:xfrm>
            <a:off x="838200" y="1825625"/>
            <a:ext cx="10515600" cy="4351338"/>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r"/>
            <a:r>
              <a:rPr lang="ar-EG" b="1" dirty="0" smtClean="0"/>
              <a:t>يبدأ </a:t>
            </a:r>
            <a:r>
              <a:rPr lang="ar-EG" b="1" dirty="0" smtClean="0"/>
              <a:t>ا</a:t>
            </a:r>
            <a:r>
              <a:rPr lang="ar-EG" b="1" dirty="0"/>
              <a:t>ل</a:t>
            </a:r>
            <a:r>
              <a:rPr lang="ar-EG" b="1" dirty="0" smtClean="0"/>
              <a:t>طالب </a:t>
            </a:r>
            <a:r>
              <a:rPr lang="ar-EG" b="1" dirty="0" smtClean="0"/>
              <a:t>فى كتابة البحث مع الالتزام بما يلي :ــ </a:t>
            </a:r>
          </a:p>
          <a:p>
            <a:pPr algn="r"/>
            <a:r>
              <a:rPr lang="ar-EG" b="1" dirty="0" smtClean="0"/>
              <a:t>1ــ </a:t>
            </a:r>
            <a:r>
              <a:rPr lang="ar-EG" b="1" dirty="0" smtClean="0"/>
              <a:t>كتابة </a:t>
            </a:r>
            <a:r>
              <a:rPr lang="ar-EG" b="1" dirty="0" smtClean="0"/>
              <a:t>مقدمة صغيرة لكل عنصر من عناصر بحثه ويشمل ذلك ( المنهج الذى اتبعه، الهدف الذى يسعى خلفه، وفى النهاية يتحدث عن النتائج التى توصل اليها</a:t>
            </a:r>
          </a:p>
          <a:p>
            <a:pPr algn="r"/>
            <a:r>
              <a:rPr lang="ar-EG" b="1" dirty="0" smtClean="0"/>
              <a:t>2 ــ عند كتابة النتائج يحدد الباحث اذا كانت نتائجه نهائية وحاسمة او انها مازالت تحتاج لنقاش وهذا حسب وجهة نظره وما توصل اليه </a:t>
            </a:r>
          </a:p>
          <a:p>
            <a:pPr algn="r"/>
            <a:r>
              <a:rPr lang="ar-EG" b="1" dirty="0" smtClean="0"/>
              <a:t>3 ـ يكتب الطالب بحثه علي ورق مسطر ويترك هامشين اساسيين احدهما علي يمين الورقة والاخر اسفلها ( الاول لايسجل عليه شئ والثانى للحواشي)</a:t>
            </a:r>
          </a:p>
          <a:p>
            <a:pPr algn="r"/>
            <a:r>
              <a:rPr lang="ar-EG" b="1" dirty="0" smtClean="0"/>
              <a:t>4ــ يكتب الباحث علي الجزء الايسرمن الورقة وتكون الكتابة علي وجه واحد فقط </a:t>
            </a:r>
          </a:p>
          <a:p>
            <a:pPr algn="r"/>
            <a:r>
              <a:rPr lang="ar-EG" b="1" dirty="0" smtClean="0"/>
              <a:t>5ـ مراجعة كل ماكتب كل فترة مع توفر ثقة للباحث بأنه اكثر الناس علما بموضوعه ويعرف نقاط قوته ونقاط ضعفه وعليه سد الثغرات كل فترة   </a:t>
            </a:r>
            <a:endParaRPr lang="en-US" b="1" dirty="0"/>
          </a:p>
        </p:txBody>
      </p:sp>
    </p:spTree>
    <p:extLst>
      <p:ext uri="{BB962C8B-B14F-4D97-AF65-F5344CB8AC3E}">
        <p14:creationId xmlns:p14="http://schemas.microsoft.com/office/powerpoint/2010/main" val="4070281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pPr algn="r"/>
            <a:r>
              <a:rPr lang="ar-EG" b="1" dirty="0" smtClean="0"/>
              <a:t>ملحوظة هامة  فى مرحلة الكتابة وهى </a:t>
            </a:r>
            <a:endParaRPr lang="en-US" b="1" dirty="0"/>
          </a:p>
        </p:txBody>
      </p:sp>
      <p:sp>
        <p:nvSpPr>
          <p:cNvPr id="3" name="Content Placeholder 2"/>
          <p:cNvSpPr>
            <a:spLocks noGrp="1"/>
          </p:cNvSpPr>
          <p:nvPr>
            <p:ph idx="1"/>
          </p:nvPr>
        </p:nvSpPr>
        <p:spPr>
          <a:blipFill>
            <a:blip r:embed="rId2"/>
            <a:tile tx="0" ty="0" sx="100000" sy="100000" flip="none" algn="tl"/>
          </a:blipFill>
        </p:spPr>
        <p:style>
          <a:lnRef idx="0">
            <a:schemeClr val="accent6"/>
          </a:lnRef>
          <a:fillRef idx="3">
            <a:schemeClr val="accent6"/>
          </a:fillRef>
          <a:effectRef idx="3">
            <a:schemeClr val="accent6"/>
          </a:effectRef>
          <a:fontRef idx="minor">
            <a:schemeClr val="lt1"/>
          </a:fontRef>
        </p:style>
        <p:txBody>
          <a:bodyPr>
            <a:normAutofit/>
          </a:bodyPr>
          <a:lstStyle/>
          <a:p>
            <a:pPr algn="r"/>
            <a:r>
              <a:rPr lang="ar-EG" sz="3200" b="1" dirty="0" smtClean="0"/>
              <a:t>عندما يتوجه الكاتب لعرض وجهة نظر جديدة فعليه تدعيمها بعدد من الادلة وعندها يسرد الادلة البسيطة اولا ثم الاقوى تاليا ولا يعرض اقوى الادلة الاعندما يصل بالقارئ من مرحلة الرفض الى مرحلة الشك واخيرا  يعرض اقوى الادلة فيصل بالقارئ لمرحلة الموافقة والاقتناع </a:t>
            </a:r>
          </a:p>
          <a:p>
            <a:pPr algn="r"/>
            <a:r>
              <a:rPr lang="ar-EG" sz="3200" b="1" dirty="0" smtClean="0"/>
              <a:t>ملحوظة اخيرة </a:t>
            </a:r>
          </a:p>
          <a:p>
            <a:pPr algn="r"/>
            <a:r>
              <a:rPr lang="ar-EG" sz="3200" b="1" dirty="0" smtClean="0"/>
              <a:t>دائما ابدا يراجع الباحث ما تم كتابته  ويفعل ذلك ليس </a:t>
            </a:r>
            <a:r>
              <a:rPr lang="ar-EG" sz="3200" b="1" dirty="0" smtClean="0"/>
              <a:t>بنظرة </a:t>
            </a:r>
            <a:r>
              <a:rPr lang="ar-EG" sz="3200" b="1" dirty="0" smtClean="0"/>
              <a:t>الكاتب ولكن بنظرة الناقد لكى يصل للأفضل والأوجز </a:t>
            </a:r>
            <a:endParaRPr lang="en-US" sz="3200" b="1" dirty="0"/>
          </a:p>
        </p:txBody>
      </p:sp>
    </p:spTree>
    <p:extLst>
      <p:ext uri="{BB962C8B-B14F-4D97-AF65-F5344CB8AC3E}">
        <p14:creationId xmlns:p14="http://schemas.microsoft.com/office/powerpoint/2010/main" val="984401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006" y="386366"/>
            <a:ext cx="10503794" cy="1304322"/>
          </a:xfrm>
          <a:blipFill>
            <a:blip r:embed="rId2"/>
            <a:tile tx="0" ty="0" sx="100000" sy="100000" flip="none" algn="tl"/>
          </a:blipFill>
        </p:spPr>
        <p:txBody>
          <a:bodyPr/>
          <a:lstStyle/>
          <a:p>
            <a:pPr algn="ctr"/>
            <a:r>
              <a:rPr lang="ar-EG" b="1" dirty="0" smtClean="0"/>
              <a:t>ثانيا الاخراج الفنى للبحث</a:t>
            </a:r>
            <a:endParaRPr lang="en-US" b="1" dirty="0"/>
          </a:p>
        </p:txBody>
      </p:sp>
      <p:sp>
        <p:nvSpPr>
          <p:cNvPr id="3" name="Content Placeholder 2"/>
          <p:cNvSpPr>
            <a:spLocks noGrp="1"/>
          </p:cNvSpPr>
          <p:nvPr>
            <p:ph idx="1"/>
          </p:nvPr>
        </p:nvSpPr>
        <p:spPr>
          <a:xfrm>
            <a:off x="838200" y="1838504"/>
            <a:ext cx="10515600" cy="4742600"/>
          </a:xfrm>
          <a:solidFill>
            <a:schemeClr val="accent2">
              <a:lumMod val="60000"/>
              <a:lumOff val="40000"/>
            </a:schemeClr>
          </a:solidFill>
        </p:spPr>
        <p:txBody>
          <a:bodyPr>
            <a:noAutofit/>
          </a:bodyPr>
          <a:lstStyle/>
          <a:p>
            <a:pPr algn="r"/>
            <a:r>
              <a:rPr lang="ar-EG" b="1" dirty="0" smtClean="0"/>
              <a:t>اسس نجاح الاخراج الفنى للبحث :ــ</a:t>
            </a:r>
          </a:p>
          <a:p>
            <a:pPr algn="r"/>
            <a:r>
              <a:rPr lang="ar-EG" sz="3300" b="1" u="sng" dirty="0">
                <a:solidFill>
                  <a:srgbClr val="C00000"/>
                </a:solidFill>
              </a:rPr>
              <a:t>1ـ حجم البحث </a:t>
            </a:r>
          </a:p>
          <a:p>
            <a:pPr algn="r"/>
            <a:r>
              <a:rPr lang="ar-EG" b="1" dirty="0" smtClean="0"/>
              <a:t>ويقصد بالحجم عدد الصفحات وكل درجة علمية يكون لها حجم البحث المناسب كالأتى </a:t>
            </a:r>
          </a:p>
          <a:p>
            <a:pPr algn="r"/>
            <a:r>
              <a:rPr lang="ar-EG" b="1" dirty="0" smtClean="0"/>
              <a:t>   المرحلة                         عدد الصفحات فى المتوسط  </a:t>
            </a:r>
          </a:p>
          <a:p>
            <a:pPr algn="r"/>
            <a:r>
              <a:rPr lang="ar-EG" b="1" dirty="0" smtClean="0"/>
              <a:t>الليسانس                                   من 30 الى 50 ورقة</a:t>
            </a:r>
          </a:p>
          <a:p>
            <a:pPr algn="r"/>
            <a:r>
              <a:rPr lang="ar-EG" b="1" dirty="0" smtClean="0"/>
              <a:t>الماجستير                                           200 ورقة</a:t>
            </a:r>
          </a:p>
          <a:p>
            <a:pPr marL="0" indent="0" algn="r">
              <a:buNone/>
            </a:pPr>
            <a:r>
              <a:rPr lang="ar-EG" b="1" dirty="0" smtClean="0"/>
              <a:t>الدكتوراه                                            300 ورقة</a:t>
            </a:r>
          </a:p>
          <a:p>
            <a:pPr marL="0" indent="0" algn="r">
              <a:buNone/>
            </a:pPr>
            <a:r>
              <a:rPr lang="ar-EG" b="1" dirty="0" smtClean="0"/>
              <a:t>وجدير بالذكر ان كلية الاداب جامعة الاسكندرية اخذت قرارا فى مجلسها بهذا الشأن بتحديد حجم الابحاث بـألا يزيد عن  150 ورقة للماجستير و250 ورقة للدكتوراة </a:t>
            </a:r>
            <a:endParaRPr lang="en-US" b="1" dirty="0"/>
          </a:p>
        </p:txBody>
      </p:sp>
    </p:spTree>
    <p:extLst>
      <p:ext uri="{BB962C8B-B14F-4D97-AF65-F5344CB8AC3E}">
        <p14:creationId xmlns:p14="http://schemas.microsoft.com/office/powerpoint/2010/main" val="330134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884" y="360609"/>
            <a:ext cx="10490915" cy="1330080"/>
          </a:xfrm>
        </p:spPr>
        <p:style>
          <a:lnRef idx="2">
            <a:schemeClr val="dk1">
              <a:shade val="50000"/>
            </a:schemeClr>
          </a:lnRef>
          <a:fillRef idx="1">
            <a:schemeClr val="dk1"/>
          </a:fillRef>
          <a:effectRef idx="0">
            <a:schemeClr val="dk1"/>
          </a:effectRef>
          <a:fontRef idx="minor">
            <a:schemeClr val="lt1"/>
          </a:fontRef>
        </p:style>
        <p:txBody>
          <a:bodyPr/>
          <a:lstStyle/>
          <a:p>
            <a:pPr algn="ctr"/>
            <a:r>
              <a:rPr lang="ar-EG" b="1" dirty="0" smtClean="0"/>
              <a:t>تابع الاخراج الفنى للبحث </a:t>
            </a:r>
            <a:endParaRPr lang="en-US" dirty="0"/>
          </a:p>
        </p:txBody>
      </p:sp>
      <p:sp>
        <p:nvSpPr>
          <p:cNvPr id="3" name="Content Placeholder 2"/>
          <p:cNvSpPr>
            <a:spLocks noGrp="1"/>
          </p:cNvSpPr>
          <p:nvPr>
            <p:ph idx="1"/>
          </p:nvPr>
        </p:nvSpPr>
        <p:spPr>
          <a:xfrm>
            <a:off x="921911" y="1690689"/>
            <a:ext cx="10490915" cy="4348163"/>
          </a:xfrm>
          <a:solidFill>
            <a:schemeClr val="accent2">
              <a:lumMod val="60000"/>
              <a:lumOff val="40000"/>
            </a:schemeClr>
          </a:solidFill>
        </p:spPr>
        <p:txBody>
          <a:bodyPr/>
          <a:lstStyle/>
          <a:p>
            <a:pPr algn="r"/>
            <a:r>
              <a:rPr lang="ar-EG" sz="3300" b="1" u="sng" dirty="0">
                <a:solidFill>
                  <a:srgbClr val="C00000"/>
                </a:solidFill>
              </a:rPr>
              <a:t>2 ــ تجليد البحث </a:t>
            </a:r>
          </a:p>
          <a:p>
            <a:pPr algn="r"/>
            <a:r>
              <a:rPr lang="ar-EG" b="1" dirty="0" smtClean="0"/>
              <a:t>سواء كتب البحث بالآلة الكاتبة (قديما) والحاسوب حديثا مطلوب من الباحث (10) نسخ من البحث ثلاثة للجنة المناقشة و2 للباحث ( واحدة اضافية احتياطى ) وخمس نسخ لمكتبة الكلية </a:t>
            </a:r>
          </a:p>
          <a:p>
            <a:pPr algn="r"/>
            <a:r>
              <a:rPr lang="ar-EG" b="1" dirty="0" smtClean="0"/>
              <a:t>ــ تجليد البحث يكون ذا زوق عالي بمقدار المجهود الذى </a:t>
            </a:r>
            <a:r>
              <a:rPr lang="ar-EG" b="1" dirty="0" smtClean="0"/>
              <a:t>بذل </a:t>
            </a:r>
            <a:r>
              <a:rPr lang="ar-EG" b="1" dirty="0" smtClean="0"/>
              <a:t>فيه فيكون من الجلد الاسود مكتوب عليه بماء الذهب وبه شريط ملون ليقف به القارئ بين الصفحات </a:t>
            </a:r>
          </a:p>
          <a:p>
            <a:pPr algn="r"/>
            <a:r>
              <a:rPr lang="ar-EG" b="1" dirty="0" smtClean="0"/>
              <a:t>ــ كعب البحث يكتب به اربع اشياء وهى</a:t>
            </a:r>
          </a:p>
          <a:p>
            <a:pPr algn="r"/>
            <a:r>
              <a:rPr lang="ar-EG" b="1" dirty="0" smtClean="0"/>
              <a:t>عنوان البحث         اسم مقدم البحث           المشرف           تاريخ القديم</a:t>
            </a:r>
            <a:endParaRPr lang="en-US" b="1" dirty="0"/>
          </a:p>
        </p:txBody>
      </p:sp>
    </p:spTree>
    <p:extLst>
      <p:ext uri="{BB962C8B-B14F-4D97-AF65-F5344CB8AC3E}">
        <p14:creationId xmlns:p14="http://schemas.microsoft.com/office/powerpoint/2010/main" val="3312040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006" y="347731"/>
            <a:ext cx="10503794" cy="1342958"/>
          </a:xfrm>
        </p:spPr>
        <p:style>
          <a:lnRef idx="1">
            <a:schemeClr val="accent3"/>
          </a:lnRef>
          <a:fillRef idx="2">
            <a:schemeClr val="accent3"/>
          </a:fillRef>
          <a:effectRef idx="1">
            <a:schemeClr val="accent3"/>
          </a:effectRef>
          <a:fontRef idx="minor">
            <a:schemeClr val="dk1"/>
          </a:fontRef>
        </p:style>
        <p:txBody>
          <a:bodyPr/>
          <a:lstStyle/>
          <a:p>
            <a:pPr algn="ctr"/>
            <a:r>
              <a:rPr lang="ar-EG" b="1" dirty="0" smtClean="0"/>
              <a:t>تابع الاخراج الفنى للبحث </a:t>
            </a:r>
            <a:endParaRPr lang="en-US" dirty="0"/>
          </a:p>
        </p:txBody>
      </p:sp>
      <p:sp>
        <p:nvSpPr>
          <p:cNvPr id="3" name="Content Placeholder 2"/>
          <p:cNvSpPr>
            <a:spLocks noGrp="1"/>
          </p:cNvSpPr>
          <p:nvPr>
            <p:ph idx="1"/>
          </p:nvPr>
        </p:nvSpPr>
        <p:spPr>
          <a:xfrm>
            <a:off x="850006" y="1803042"/>
            <a:ext cx="10503794" cy="4373921"/>
          </a:xfrm>
        </p:spPr>
        <p:style>
          <a:lnRef idx="1">
            <a:schemeClr val="accent4"/>
          </a:lnRef>
          <a:fillRef idx="2">
            <a:schemeClr val="accent4"/>
          </a:fillRef>
          <a:effectRef idx="1">
            <a:schemeClr val="accent4"/>
          </a:effectRef>
          <a:fontRef idx="minor">
            <a:schemeClr val="dk1"/>
          </a:fontRef>
        </p:style>
        <p:txBody>
          <a:bodyPr>
            <a:normAutofit/>
          </a:bodyPr>
          <a:lstStyle/>
          <a:p>
            <a:pPr algn="r"/>
            <a:r>
              <a:rPr lang="ar-EG" sz="3300" b="1" u="sng" dirty="0">
                <a:solidFill>
                  <a:srgbClr val="C00000"/>
                </a:solidFill>
              </a:rPr>
              <a:t>2 ــ صفحة العنوان </a:t>
            </a:r>
          </a:p>
          <a:p>
            <a:pPr algn="r"/>
            <a:r>
              <a:rPr lang="ar-EG" sz="3200" b="1" dirty="0" smtClean="0"/>
              <a:t>هى الصفحة التالية مباشرة لغلاف البحث ويسجل عليها 8 عناصر بالترتيب (هام) كما يلي </a:t>
            </a:r>
          </a:p>
          <a:p>
            <a:pPr algn="r"/>
            <a:r>
              <a:rPr lang="ar-EG" sz="3200" b="1" dirty="0" smtClean="0"/>
              <a:t>اسم الجامعة     اسم الكلية    اسم القسم    عنوان البحث      الدرجة العلمية </a:t>
            </a:r>
          </a:p>
          <a:p>
            <a:pPr algn="r"/>
            <a:r>
              <a:rPr lang="ar-EG" sz="3200" b="1" dirty="0" smtClean="0"/>
              <a:t> </a:t>
            </a:r>
          </a:p>
          <a:p>
            <a:pPr algn="r"/>
            <a:r>
              <a:rPr lang="ar-EG" sz="3200" b="1" dirty="0" smtClean="0"/>
              <a:t>اسم مقدم البحث      المشرف           تاريخ التقديم</a:t>
            </a:r>
            <a:endParaRPr lang="en-US" sz="3200" b="1" dirty="0"/>
          </a:p>
        </p:txBody>
      </p:sp>
    </p:spTree>
    <p:extLst>
      <p:ext uri="{BB962C8B-B14F-4D97-AF65-F5344CB8AC3E}">
        <p14:creationId xmlns:p14="http://schemas.microsoft.com/office/powerpoint/2010/main" val="1688649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pPr algn="ctr"/>
            <a:r>
              <a:rPr lang="ar-EG" b="1" dirty="0" smtClean="0"/>
              <a:t>تابع الاخراج الفنى للبحث </a:t>
            </a:r>
            <a:endParaRPr lang="en-US" b="1"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r"/>
            <a:r>
              <a:rPr lang="ar-EG" sz="3900" b="1" u="sng" dirty="0">
                <a:solidFill>
                  <a:srgbClr val="C00000"/>
                </a:solidFill>
              </a:rPr>
              <a:t>3 ــ الفهرس </a:t>
            </a:r>
          </a:p>
          <a:p>
            <a:pPr algn="r"/>
            <a:r>
              <a:rPr lang="ar-EG" b="1" dirty="0" smtClean="0"/>
              <a:t>يلي صفحة العنوان مباشرة ويسجل به كل عناصر ومحتويات البحث من </a:t>
            </a:r>
          </a:p>
          <a:p>
            <a:pPr algn="r"/>
            <a:r>
              <a:rPr lang="ar-EG" b="1" dirty="0" smtClean="0"/>
              <a:t>(ابواب ،فصول، الفهارس ، الاحصاءات، )</a:t>
            </a:r>
          </a:p>
          <a:p>
            <a:pPr algn="r"/>
            <a:r>
              <a:rPr lang="ar-EG" sz="3600" b="1" dirty="0">
                <a:solidFill>
                  <a:srgbClr val="C00000"/>
                </a:solidFill>
              </a:rPr>
              <a:t>ملحوظة </a:t>
            </a:r>
            <a:r>
              <a:rPr lang="ar-EG" sz="3600" b="1" dirty="0" smtClean="0">
                <a:solidFill>
                  <a:srgbClr val="C00000"/>
                </a:solidFill>
              </a:rPr>
              <a:t>هامة </a:t>
            </a:r>
          </a:p>
          <a:p>
            <a:pPr algn="r"/>
            <a:r>
              <a:rPr lang="ar-EG" sz="3600" b="1" dirty="0">
                <a:solidFill>
                  <a:srgbClr val="C00000"/>
                </a:solidFill>
              </a:rPr>
              <a:t> </a:t>
            </a:r>
            <a:r>
              <a:rPr lang="ar-EG" sz="3600" b="1" dirty="0" smtClean="0">
                <a:solidFill>
                  <a:srgbClr val="C00000"/>
                </a:solidFill>
              </a:rPr>
              <a:t> عند ترقيم الفهرس لا تستخدم الارقام ولكن تستخدم الحروف </a:t>
            </a:r>
          </a:p>
          <a:p>
            <a:pPr algn="r"/>
            <a:r>
              <a:rPr lang="ar-EG" sz="3600" b="1" dirty="0" smtClean="0">
                <a:solidFill>
                  <a:srgbClr val="C00000"/>
                </a:solidFill>
              </a:rPr>
              <a:t>والمقصود هنا الحروف الابجدية وليست الهجائية مثل </a:t>
            </a:r>
          </a:p>
          <a:p>
            <a:pPr algn="r"/>
            <a:r>
              <a:rPr lang="ar-EG" sz="3600" b="1" dirty="0" smtClean="0">
                <a:solidFill>
                  <a:srgbClr val="C00000"/>
                </a:solidFill>
              </a:rPr>
              <a:t>( ابجد هوز حطى كلمن سعف صقروهكذا)</a:t>
            </a:r>
          </a:p>
          <a:p>
            <a:pPr algn="r"/>
            <a:r>
              <a:rPr lang="ar-EG" sz="3600" b="1" dirty="0" smtClean="0">
                <a:solidFill>
                  <a:srgbClr val="C00000"/>
                </a:solidFill>
              </a:rPr>
              <a:t>ــ </a:t>
            </a:r>
            <a:r>
              <a:rPr lang="ar-EG" sz="3600" b="1" dirty="0" smtClean="0"/>
              <a:t>عند كتابة الفهرس يكتب رقم وعنوان الفصل او الباب فى الوسط وامامه عدد الصفحات الكلي من 20 الي 100 مثلا </a:t>
            </a:r>
            <a:r>
              <a:rPr lang="ar-EG" sz="3600" b="1" dirty="0" smtClean="0"/>
              <a:t>وعلي </a:t>
            </a:r>
            <a:r>
              <a:rPr lang="ar-EG" sz="3600" b="1" dirty="0" smtClean="0"/>
              <a:t>بعد 2سم للأسفل تكتب العناوين الفرعيةوامامها ارقام الصفحات مفردة مثل 20 او 70 وهكذا</a:t>
            </a:r>
          </a:p>
          <a:p>
            <a:pPr algn="r"/>
            <a:endParaRPr lang="en-US" sz="3600" b="1" dirty="0">
              <a:solidFill>
                <a:srgbClr val="C00000"/>
              </a:solidFill>
            </a:endParaRPr>
          </a:p>
        </p:txBody>
      </p:sp>
    </p:spTree>
    <p:extLst>
      <p:ext uri="{BB962C8B-B14F-4D97-AF65-F5344CB8AC3E}">
        <p14:creationId xmlns:p14="http://schemas.microsoft.com/office/powerpoint/2010/main" val="1891190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0883"/>
            <a:ext cx="10515600" cy="1325563"/>
          </a:xfrm>
        </p:spPr>
        <p:style>
          <a:lnRef idx="1">
            <a:schemeClr val="dk1"/>
          </a:lnRef>
          <a:fillRef idx="3">
            <a:schemeClr val="dk1"/>
          </a:fillRef>
          <a:effectRef idx="2">
            <a:schemeClr val="dk1"/>
          </a:effectRef>
          <a:fontRef idx="minor">
            <a:schemeClr val="lt1"/>
          </a:fontRef>
        </p:style>
        <p:txBody>
          <a:bodyPr/>
          <a:lstStyle/>
          <a:p>
            <a:pPr algn="ctr"/>
            <a:r>
              <a:rPr lang="ar-EG" b="1" dirty="0" smtClean="0"/>
              <a:t>تابع الاخراج الفنى للبحث </a:t>
            </a:r>
            <a:endParaRPr lang="en-US" dirty="0"/>
          </a:p>
        </p:txBody>
      </p:sp>
      <p:sp>
        <p:nvSpPr>
          <p:cNvPr id="3" name="Content Placeholder 2"/>
          <p:cNvSpPr>
            <a:spLocks noGrp="1"/>
          </p:cNvSpPr>
          <p:nvPr>
            <p:ph idx="1"/>
          </p:nvPr>
        </p:nvSpPr>
        <p:spPr>
          <a:blipFill>
            <a:blip r:embed="rId2"/>
            <a:tile tx="0" ty="0" sx="100000" sy="100000" flip="none" algn="tl"/>
          </a:blipFill>
        </p:spPr>
        <p:txBody>
          <a:bodyPr>
            <a:normAutofit/>
          </a:bodyPr>
          <a:lstStyle/>
          <a:p>
            <a:pPr marL="0" indent="0" algn="r">
              <a:buNone/>
            </a:pPr>
            <a:r>
              <a:rPr lang="ar-EG" sz="3200" b="1" dirty="0" smtClean="0"/>
              <a:t>4</a:t>
            </a:r>
            <a:r>
              <a:rPr lang="ar-EG" sz="4000" b="1" dirty="0" smtClean="0">
                <a:solidFill>
                  <a:schemeClr val="accent2">
                    <a:lumMod val="75000"/>
                  </a:schemeClr>
                </a:solidFill>
              </a:rPr>
              <a:t> ــ التقديم والمقدمة </a:t>
            </a:r>
          </a:p>
          <a:p>
            <a:pPr marL="0" indent="0" algn="r">
              <a:buNone/>
            </a:pPr>
            <a:r>
              <a:rPr lang="ar-EG" b="1" dirty="0" smtClean="0"/>
              <a:t>التقديم يسبق المقدمة فهو يمهد لها والمقدمة تتحدث مباشرة عن صلب الموضوع ولهذا يجب الالتزام بهذ ا الترتيب </a:t>
            </a:r>
          </a:p>
          <a:p>
            <a:pPr marL="0" indent="0" algn="r">
              <a:buNone/>
            </a:pPr>
            <a:r>
              <a:rPr lang="ar-EG" b="1" dirty="0" smtClean="0"/>
              <a:t>والتقديم يلي الفهرس مباشرة ويتضمن ما يلي</a:t>
            </a:r>
          </a:p>
          <a:p>
            <a:pPr marL="0" indent="0" algn="r">
              <a:buNone/>
            </a:pPr>
            <a:r>
              <a:rPr lang="ar-EG" b="1" dirty="0" smtClean="0"/>
              <a:t>( دوافع الاختيار، المنهج ، والنتائج ، و العقبات والمشاكل)</a:t>
            </a:r>
          </a:p>
          <a:p>
            <a:pPr marL="0" indent="0" algn="r">
              <a:buNone/>
            </a:pPr>
            <a:r>
              <a:rPr lang="ar-EG" b="1" dirty="0" smtClean="0"/>
              <a:t>المقدمة وتتضمن مايلي</a:t>
            </a:r>
          </a:p>
          <a:p>
            <a:pPr marL="0" indent="0" algn="r">
              <a:buNone/>
            </a:pPr>
            <a:r>
              <a:rPr lang="ar-EG" b="1" dirty="0" smtClean="0"/>
              <a:t>نبذة تاريخية عن الموضوع وماتناولته الدراسات السابقة وما توصلت اليه من نتائج وما سيتناوله الباحث فى هذا البحث و ما النقص الذى ستتمه هذه الدراسة لتتكامل مع ما سبقها وما الافكار والزوايا التى ستركز عليها  </a:t>
            </a:r>
            <a:endParaRPr lang="en-US" b="1" dirty="0"/>
          </a:p>
        </p:txBody>
      </p:sp>
    </p:spTree>
    <p:extLst>
      <p:ext uri="{BB962C8B-B14F-4D97-AF65-F5344CB8AC3E}">
        <p14:creationId xmlns:p14="http://schemas.microsoft.com/office/powerpoint/2010/main" val="1405516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TotalTime>
  <Words>1670</Words>
  <Application>Microsoft Office PowerPoint</Application>
  <PresentationFormat>Widescreen</PresentationFormat>
  <Paragraphs>131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اولا كتابة البحث</vt:lpstr>
      <vt:lpstr>تابع التجهيز لكتابة البحث </vt:lpstr>
      <vt:lpstr>البدأ فى الكتابة</vt:lpstr>
      <vt:lpstr>ملحوظة هامة  فى مرحلة الكتابة وهى </vt:lpstr>
      <vt:lpstr>ثانيا الاخراج الفنى للبحث</vt:lpstr>
      <vt:lpstr>تابع الاخراج الفنى للبحث </vt:lpstr>
      <vt:lpstr>تابع الاخراج الفنى للبحث </vt:lpstr>
      <vt:lpstr>تابع الاخراج الفنى للبحث </vt:lpstr>
      <vt:lpstr>تابع الاخراج الفنى للبحث </vt:lpstr>
      <vt:lpstr>تابع الاخراج الفنى للبحث </vt:lpstr>
      <vt:lpstr>تابع الاخراج الفنى للبحث </vt:lpstr>
      <vt:lpstr>تابع الاخراج الفنى للبحث </vt:lpstr>
      <vt:lpstr>تابع الاخراج الفنى للبحث </vt:lpstr>
      <vt:lpstr>تابع الاخراج الفنى للبحث </vt:lpstr>
      <vt:lpstr>تابع الاخراج الفنى للبحث </vt:lpstr>
      <vt:lpstr>تابع الاخراج الفنى للبحث </vt:lpstr>
      <vt:lpstr>تابع الاخراج الفنى للبحث </vt:lpstr>
      <vt:lpstr>تابع الاخراج الفنى للبحث </vt:lpstr>
      <vt:lpstr>تابع الاخراج الفنى للبحث </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كتابة البحث</dc:title>
  <dc:creator>omar alhagrasy</dc:creator>
  <cp:lastModifiedBy>omar alhagrasy</cp:lastModifiedBy>
  <cp:revision>44</cp:revision>
  <dcterms:created xsi:type="dcterms:W3CDTF">2020-12-12T12:37:34Z</dcterms:created>
  <dcterms:modified xsi:type="dcterms:W3CDTF">2020-12-14T07:15:51Z</dcterms:modified>
</cp:coreProperties>
</file>