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sldIdLst>
    <p:sldId id="257" r:id="rId2"/>
    <p:sldId id="315" r:id="rId3"/>
    <p:sldId id="316" r:id="rId4"/>
    <p:sldId id="317" r:id="rId5"/>
    <p:sldId id="318" r:id="rId6"/>
    <p:sldId id="319" r:id="rId7"/>
    <p:sldId id="32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38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70FF8D-7B5F-47DC-8A62-58BDF48C8805}" type="datetimeFigureOut">
              <a:rPr lang="ar-EG" smtClean="0"/>
              <a:t>15/03/1442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10CE7A-0693-4604-84AE-D81EB49DAF1E}" type="slidenum">
              <a:rPr lang="ar-EG" smtClean="0"/>
              <a:t>‹#›</a:t>
            </a:fld>
            <a:endParaRPr lang="ar-EG"/>
          </a:p>
        </p:txBody>
      </p:sp>
    </p:spTree>
    <p:extLst>
      <p:ext uri="{BB962C8B-B14F-4D97-AF65-F5344CB8AC3E}">
        <p14:creationId xmlns:p14="http://schemas.microsoft.com/office/powerpoint/2010/main" val="17136387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5710CE7A-0693-4604-84AE-D81EB49DAF1E}" type="slidenum">
              <a:rPr lang="ar-EG" smtClean="0"/>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a:xfrm>
            <a:off x="1900237" y="5410202"/>
            <a:ext cx="3843665" cy="365125"/>
          </a:xfrm>
        </p:spPr>
        <p:txBody>
          <a:bodyPr/>
          <a:lstStyle/>
          <a:p>
            <a:endParaRPr lang="ar-EG"/>
          </a:p>
        </p:txBody>
      </p:sp>
      <p:sp>
        <p:nvSpPr>
          <p:cNvPr id="6" name="Slide Number Placeholder 5"/>
          <p:cNvSpPr>
            <a:spLocks noGrp="1"/>
          </p:cNvSpPr>
          <p:nvPr>
            <p:ph type="sldNum" sz="quarter" idx="12"/>
          </p:nvPr>
        </p:nvSpPr>
        <p:spPr>
          <a:xfrm>
            <a:off x="7915603" y="5410200"/>
            <a:ext cx="578317" cy="365125"/>
          </a:xfrm>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85818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93914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764369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822940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199671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658452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lvl1pPr>
              <a:defRPr cap="all" baseline="0"/>
            </a:lvl1p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766633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953482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42006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ar-SA"/>
              <a:t>انقر لتحرير نمط عنوان الشكل الرئيسي</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65502ABC-2623-4B66-B49C-7AB473A026F8}" type="datetimeFigureOut">
              <a:rPr lang="ar-EG" smtClean="0"/>
              <a:t>15/03/1442</a:t>
            </a:fld>
            <a:endParaRPr lang="ar-EG"/>
          </a:p>
        </p:txBody>
      </p:sp>
      <p:sp>
        <p:nvSpPr>
          <p:cNvPr id="50" name="Footer Placeholder 4"/>
          <p:cNvSpPr>
            <a:spLocks noGrp="1"/>
          </p:cNvSpPr>
          <p:nvPr>
            <p:ph type="ftr" sz="quarter" idx="11"/>
          </p:nvPr>
        </p:nvSpPr>
        <p:spPr>
          <a:xfrm>
            <a:off x="856059" y="5883276"/>
            <a:ext cx="4679482" cy="365125"/>
          </a:xfrm>
        </p:spPr>
        <p:txBody>
          <a:bodyPr/>
          <a:lstStyle/>
          <a:p>
            <a:endParaRPr lang="ar-EG"/>
          </a:p>
        </p:txBody>
      </p:sp>
      <p:sp>
        <p:nvSpPr>
          <p:cNvPr id="51" name="Slide Number Placeholder 5"/>
          <p:cNvSpPr>
            <a:spLocks noGrp="1"/>
          </p:cNvSpPr>
          <p:nvPr>
            <p:ph type="sldNum" sz="quarter" idx="12"/>
          </p:nvPr>
        </p:nvSpPr>
        <p:spPr>
          <a:xfrm>
            <a:off x="7707241" y="5883275"/>
            <a:ext cx="578317" cy="365125"/>
          </a:xfrm>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54719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65502ABC-2623-4B66-B49C-7AB473A026F8}" type="datetimeFigureOut">
              <a:rPr lang="ar-EG" smtClean="0"/>
              <a:t>15/03/1442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65928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64733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56058" y="3073398"/>
            <a:ext cx="3658793"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629150" y="3073398"/>
            <a:ext cx="3656408"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65502ABC-2623-4B66-B49C-7AB473A026F8}" type="datetimeFigureOut">
              <a:rPr lang="ar-EG" smtClean="0"/>
              <a:t>15/03/1442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11944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5502ABC-2623-4B66-B49C-7AB473A026F8}" type="datetimeFigureOut">
              <a:rPr lang="ar-EG" smtClean="0"/>
              <a:t>15/03/1442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51842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2ABC-2623-4B66-B49C-7AB473A026F8}" type="datetimeFigureOut">
              <a:rPr lang="ar-EG" smtClean="0"/>
              <a:t>15/03/1442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9480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3174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15/03/1442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42607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502ABC-2623-4B66-B49C-7AB473A026F8}" type="datetimeFigureOut">
              <a:rPr lang="ar-EG" smtClean="0"/>
              <a:t>15/03/1442</a:t>
            </a:fld>
            <a:endParaRPr lang="ar-EG"/>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C95006-5792-46CB-8C8C-99CE8B26A0D4}" type="slidenum">
              <a:rPr lang="ar-EG" smtClean="0"/>
              <a:t>‹#›</a:t>
            </a:fld>
            <a:endParaRPr lang="ar-EG"/>
          </a:p>
        </p:txBody>
      </p:sp>
    </p:spTree>
    <p:extLst>
      <p:ext uri="{BB962C8B-B14F-4D97-AF65-F5344CB8AC3E}">
        <p14:creationId xmlns:p14="http://schemas.microsoft.com/office/powerpoint/2010/main" val="242672007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424168"/>
            <a:ext cx="8229600" cy="3805032"/>
          </a:xfrm>
        </p:spPr>
        <p:txBody>
          <a:bodyPr>
            <a:noAutofit/>
          </a:bodyPr>
          <a:lstStyle/>
          <a:p>
            <a:pPr algn="ctr"/>
            <a:r>
              <a:rPr lang="ar-SA" sz="8000" b="1" dirty="0"/>
              <a:t>الاستشعار عن بعد</a:t>
            </a:r>
            <a:br>
              <a:rPr lang="ar-EG" sz="8000" b="1" dirty="0"/>
            </a:br>
            <a:br>
              <a:rPr lang="en-US" sz="8800" b="1" dirty="0"/>
            </a:br>
            <a:r>
              <a:rPr lang="ar-EG" sz="8800" b="1" dirty="0" err="1"/>
              <a:t>أ.د</a:t>
            </a:r>
            <a:r>
              <a:rPr lang="ar-EG" sz="4000" b="1" dirty="0"/>
              <a:t>./</a:t>
            </a:r>
            <a:r>
              <a:rPr lang="ar-EG" sz="8800" b="1" dirty="0"/>
              <a:t> على مصطفى كامل</a:t>
            </a:r>
          </a:p>
        </p:txBody>
      </p:sp>
    </p:spTree>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770917"/>
            <a:ext cx="7429499" cy="1478570"/>
          </a:xfrm>
        </p:spPr>
        <p:txBody>
          <a:bodyPr>
            <a:noAutofit/>
          </a:bodyPr>
          <a:lstStyle/>
          <a:p>
            <a:pPr algn="ctr"/>
            <a:r>
              <a:rPr lang="ar-SA" b="1" dirty="0"/>
              <a:t>استخدامات</a:t>
            </a:r>
            <a:r>
              <a:rPr lang="ar-SA" sz="5400" b="1" dirty="0"/>
              <a:t> </a:t>
            </a:r>
            <a:r>
              <a:rPr lang="ar-SA" sz="4400" b="1" dirty="0"/>
              <a:t>أنظمة الاستشعار عن بعد</a:t>
            </a:r>
            <a:r>
              <a:rPr lang="en-US" sz="4400" b="1" dirty="0"/>
              <a:t> </a:t>
            </a:r>
            <a:r>
              <a:rPr lang="en-US" sz="5400" b="1" dirty="0"/>
              <a:t>:</a:t>
            </a:r>
            <a:endParaRPr lang="ar-EG" sz="5400" b="1" dirty="0"/>
          </a:p>
        </p:txBody>
      </p:sp>
      <p:sp>
        <p:nvSpPr>
          <p:cNvPr id="3" name="عنصر نائب للمحتوى 2"/>
          <p:cNvSpPr>
            <a:spLocks noGrp="1"/>
          </p:cNvSpPr>
          <p:nvPr>
            <p:ph idx="1"/>
          </p:nvPr>
        </p:nvSpPr>
        <p:spPr/>
        <p:txBody>
          <a:bodyPr>
            <a:normAutofit fontScale="92500"/>
          </a:bodyPr>
          <a:lstStyle/>
          <a:p>
            <a:pPr algn="r">
              <a:lnSpc>
                <a:spcPct val="130000"/>
              </a:lnSpc>
            </a:pPr>
            <a:r>
              <a:rPr lang="ar-SA" dirty="0"/>
              <a:t>لا يمكن حصر استخدامات أي علم كان ، ولتوضيح ذلك نقول أن الاستشعار عن بعد أداة يستطيع الكثير من الاختصاصات المختلفة استخدامها، وما يميز هذا العلم هو ارتباطه بأحدث التقنيات العصرية كتوظيف صور الأقمار الاصطناعية ، واستخدام تقنيات البث ذات التكنولوجيا و الاستطلاعات العالية، وكل تلك الأدوات يتم التحكم بها لاسلكيا وبقيم متناهية الصغر للخطأ المسموح ، وبالتالي يتحمل الاختصاصيون مسئولية عالية وبشكل دائم مما يرفع من تكاليف تلك الاستخدامات ، إلا أن تلك التكاليف تتضاءل كثيرا أمام حجم العمل الممكن انجازه باستخدام تلك التقنيات</a:t>
            </a:r>
            <a:r>
              <a:rPr lang="en-US" dirty="0"/>
              <a:t> .</a:t>
            </a:r>
            <a:endParaRPr lang="ar-EG" dirty="0"/>
          </a:p>
        </p:txBody>
      </p:sp>
    </p:spTree>
    <p:extLst>
      <p:ext uri="{BB962C8B-B14F-4D97-AF65-F5344CB8AC3E}">
        <p14:creationId xmlns:p14="http://schemas.microsoft.com/office/powerpoint/2010/main" val="376475239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544616"/>
          </a:xfrm>
        </p:spPr>
        <p:txBody>
          <a:bodyPr>
            <a:normAutofit/>
          </a:bodyPr>
          <a:lstStyle/>
          <a:p>
            <a:pPr algn="r">
              <a:lnSpc>
                <a:spcPct val="150000"/>
              </a:lnSpc>
            </a:pPr>
            <a:r>
              <a:rPr lang="ar-SA" dirty="0"/>
              <a:t>و المجالات التي يستخدم فيها الاستشعار عن بعد بشكل عام</a:t>
            </a:r>
            <a:r>
              <a:rPr lang="en-US" dirty="0"/>
              <a:t> :</a:t>
            </a:r>
            <a:endParaRPr lang="ar-EG" dirty="0"/>
          </a:p>
          <a:p>
            <a:pPr marL="398463" indent="-398463" algn="r">
              <a:lnSpc>
                <a:spcPct val="150000"/>
              </a:lnSpc>
              <a:buNone/>
            </a:pPr>
            <a:r>
              <a:rPr lang="ar-EG" sz="2800" b="1" dirty="0">
                <a:solidFill>
                  <a:srgbClr val="C00000"/>
                </a:solidFill>
              </a:rPr>
              <a:t>	</a:t>
            </a:r>
            <a:r>
              <a:rPr lang="ar-SA" sz="2800" b="1" dirty="0">
                <a:solidFill>
                  <a:srgbClr val="C00000"/>
                </a:solidFill>
              </a:rPr>
              <a:t>الجيولوجيـــا : </a:t>
            </a:r>
            <a:r>
              <a:rPr lang="ar-SA" dirty="0"/>
              <a:t>تقوم اجهزة الاستشعار باستكشاف الخامات المعدنية والبترولية، حيث يستعان بالصور المعالجة في مجالات التعدين، و ذلك بناءً على أن كل نوع من الصخور (أو المعادن) يمتلك درجة امتصاص خاصة به, و هناك محاولات لاستخدام الصور الفضائية في مجال النفط و هي محاولات بحثية، مع العلم أن الصور الفضائية تتعامل مع الظواهر السطحية بينما ترتكز صناعة النفط على التعامل مع الظواهر تحت السطحية</a:t>
            </a:r>
            <a:r>
              <a:rPr lang="ar-EG" dirty="0"/>
              <a:t>،</a:t>
            </a:r>
            <a:r>
              <a:rPr lang="ar-SA" dirty="0"/>
              <a:t> ومن الاستخدامات الجيولوجية مراقبة الحركات الأرضية والزلازل والبراكين وغيره</a:t>
            </a:r>
            <a:r>
              <a:rPr lang="en-US" dirty="0"/>
              <a:t>.</a:t>
            </a:r>
            <a:endParaRPr lang="ar-EG" dirty="0"/>
          </a:p>
        </p:txBody>
      </p:sp>
    </p:spTree>
    <p:extLst>
      <p:ext uri="{BB962C8B-B14F-4D97-AF65-F5344CB8AC3E}">
        <p14:creationId xmlns:p14="http://schemas.microsoft.com/office/powerpoint/2010/main" val="234497165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415880"/>
          </a:xfrm>
        </p:spPr>
        <p:txBody>
          <a:bodyPr/>
          <a:lstStyle/>
          <a:p>
            <a:pPr marL="457200" indent="-457200" algn="r">
              <a:lnSpc>
                <a:spcPct val="130000"/>
              </a:lnSpc>
              <a:buNone/>
            </a:pPr>
            <a:r>
              <a:rPr lang="ar-EG" sz="2800" b="1" dirty="0">
                <a:solidFill>
                  <a:srgbClr val="C00000"/>
                </a:solidFill>
              </a:rPr>
              <a:t>2- </a:t>
            </a:r>
            <a:r>
              <a:rPr lang="ar-SA" sz="2800" b="1" dirty="0">
                <a:solidFill>
                  <a:srgbClr val="C00000"/>
                </a:solidFill>
              </a:rPr>
              <a:t>علـــــوم الميـاه </a:t>
            </a:r>
            <a:r>
              <a:rPr lang="ar-SA" dirty="0">
                <a:solidFill>
                  <a:srgbClr val="C00000"/>
                </a:solidFill>
              </a:rPr>
              <a:t>: </a:t>
            </a:r>
            <a:r>
              <a:rPr lang="ar-SA" dirty="0"/>
              <a:t>يمكننا مراقبة حركة الأنهار, وجفاف الأراضي والبحيرات</a:t>
            </a:r>
            <a:r>
              <a:rPr lang="ar-EG" dirty="0"/>
              <a:t>، </a:t>
            </a:r>
            <a:r>
              <a:rPr lang="ar-SA" dirty="0"/>
              <a:t>والتعامل مع السيول والفيضانات المتوقعة بمقارنة صور مأخوذة على فترات, بل حتى يمكن البحث عن المياه الجوفية تحت رمال الصحراء عن طريق صور الرادار</a:t>
            </a:r>
            <a:r>
              <a:rPr lang="en-US" dirty="0"/>
              <a:t>.</a:t>
            </a:r>
            <a:endParaRPr lang="ar-EG" dirty="0"/>
          </a:p>
          <a:p>
            <a:pPr marL="457200" indent="-457200" algn="r">
              <a:lnSpc>
                <a:spcPct val="130000"/>
              </a:lnSpc>
              <a:buNone/>
            </a:pPr>
            <a:r>
              <a:rPr lang="ar-EG" sz="2800" b="1" dirty="0">
                <a:solidFill>
                  <a:srgbClr val="C00000"/>
                </a:solidFill>
              </a:rPr>
              <a:t>3- </a:t>
            </a:r>
            <a:r>
              <a:rPr lang="ar-SA" sz="2800" b="1" dirty="0">
                <a:solidFill>
                  <a:srgbClr val="C00000"/>
                </a:solidFill>
              </a:rPr>
              <a:t>الزراعــة و الغابات </a:t>
            </a:r>
            <a:r>
              <a:rPr lang="ar-SA" dirty="0">
                <a:solidFill>
                  <a:srgbClr val="C00000"/>
                </a:solidFill>
              </a:rPr>
              <a:t>: </a:t>
            </a:r>
            <a:r>
              <a:rPr lang="ar-SA" dirty="0"/>
              <a:t>يمكن القيام بحصر المحاصيل الزراعية والكشف عن الامراض النباتية ، و يمكن معرفة حالة الأرض أيضاً، بمقارنة صور فضائية مأخوذة لأرض زراعية أو مناطق خضراء في نفس الفصل لكن في أعوام مختلفة، لمعرفة هل أصابها تملح مثلاً في حالة نقص الإنتاج !, هل المخصبات الجديدة ناجعة في زيادة الإنتاج؟.......... وهكذا</a:t>
            </a:r>
            <a:r>
              <a:rPr lang="en-US" dirty="0"/>
              <a:t>.</a:t>
            </a:r>
            <a:endParaRPr lang="ar-EG" dirty="0"/>
          </a:p>
        </p:txBody>
      </p:sp>
    </p:spTree>
    <p:extLst>
      <p:ext uri="{BB962C8B-B14F-4D97-AF65-F5344CB8AC3E}">
        <p14:creationId xmlns:p14="http://schemas.microsoft.com/office/powerpoint/2010/main" val="38078982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616624"/>
          </a:xfrm>
        </p:spPr>
        <p:txBody>
          <a:bodyPr>
            <a:normAutofit lnSpcReduction="10000"/>
          </a:bodyPr>
          <a:lstStyle/>
          <a:p>
            <a:pPr marL="398463" indent="-398463" algn="r">
              <a:lnSpc>
                <a:spcPct val="150000"/>
              </a:lnSpc>
              <a:buNone/>
            </a:pPr>
            <a:r>
              <a:rPr lang="ar-EG" sz="2800" b="1" dirty="0">
                <a:solidFill>
                  <a:srgbClr val="C00000"/>
                </a:solidFill>
              </a:rPr>
              <a:t>4- </a:t>
            </a:r>
            <a:r>
              <a:rPr lang="ar-SA" sz="2800" b="1" dirty="0">
                <a:solidFill>
                  <a:srgbClr val="C00000"/>
                </a:solidFill>
              </a:rPr>
              <a:t>الحد من الكوارث و المخاطر الطبيعية والاصطناعية: </a:t>
            </a:r>
            <a:r>
              <a:rPr lang="ar-SA" dirty="0"/>
              <a:t>مثل الفيضانات والزلازل والسيول ومتابعة المنكوبين والبحث عنهم والتفجيرات النووية و مدى تأثيرها على المناطق المحيطة وحرائق الغابات</a:t>
            </a:r>
            <a:r>
              <a:rPr lang="en-US" dirty="0"/>
              <a:t>.</a:t>
            </a:r>
            <a:endParaRPr lang="ar-EG" dirty="0"/>
          </a:p>
          <a:p>
            <a:pPr marL="398463" indent="-398463" algn="r">
              <a:lnSpc>
                <a:spcPct val="150000"/>
              </a:lnSpc>
              <a:buNone/>
            </a:pPr>
            <a:r>
              <a:rPr lang="ar-EG" sz="2800" b="1" dirty="0">
                <a:solidFill>
                  <a:srgbClr val="C00000"/>
                </a:solidFill>
              </a:rPr>
              <a:t>5-	</a:t>
            </a:r>
            <a:r>
              <a:rPr lang="ar-SA" sz="2800" b="1" dirty="0">
                <a:solidFill>
                  <a:srgbClr val="C00000"/>
                </a:solidFill>
              </a:rPr>
              <a:t>في الاعمال الهندسيــة</a:t>
            </a:r>
            <a:r>
              <a:rPr lang="ar-SA" dirty="0">
                <a:solidFill>
                  <a:srgbClr val="C00000"/>
                </a:solidFill>
              </a:rPr>
              <a:t>: </a:t>
            </a:r>
            <a:r>
              <a:rPr lang="ar-SA" dirty="0"/>
              <a:t>استخدام في دراسة المشاريع الانشائية والعمرانية. لتخطيط العمراني للمدن والقرى والمنشآت الكبيرة</a:t>
            </a:r>
            <a:r>
              <a:rPr lang="en-US" dirty="0"/>
              <a:t> .</a:t>
            </a:r>
            <a:endParaRPr lang="ar-EG" dirty="0"/>
          </a:p>
          <a:p>
            <a:pPr marL="398463" indent="-398463" algn="r">
              <a:lnSpc>
                <a:spcPct val="150000"/>
              </a:lnSpc>
              <a:buNone/>
            </a:pPr>
            <a:r>
              <a:rPr lang="ar-EG" dirty="0"/>
              <a:t>6- </a:t>
            </a:r>
            <a:r>
              <a:rPr lang="ar-SA" dirty="0"/>
              <a:t>الأهداف والدراسات العسكرية</a:t>
            </a:r>
            <a:r>
              <a:rPr lang="en-US" dirty="0"/>
              <a:t> .</a:t>
            </a:r>
            <a:endParaRPr lang="ar-EG" dirty="0"/>
          </a:p>
          <a:p>
            <a:pPr marL="398463" indent="-398463" algn="r">
              <a:lnSpc>
                <a:spcPct val="150000"/>
              </a:lnSpc>
              <a:buNone/>
            </a:pPr>
            <a:r>
              <a:rPr lang="ar-EG" dirty="0"/>
              <a:t>7- </a:t>
            </a:r>
            <a:r>
              <a:rPr lang="ar-SA" dirty="0"/>
              <a:t>أغـــــــراض التجسس ومراقبة منشآت العدو</a:t>
            </a:r>
            <a:r>
              <a:rPr lang="en-US" dirty="0"/>
              <a:t>.</a:t>
            </a:r>
            <a:endParaRPr lang="ar-EG" dirty="0"/>
          </a:p>
          <a:p>
            <a:pPr marL="398463" indent="-398463" algn="r">
              <a:lnSpc>
                <a:spcPct val="150000"/>
              </a:lnSpc>
              <a:buNone/>
            </a:pPr>
            <a:r>
              <a:rPr lang="ar-EG" dirty="0"/>
              <a:t>8- </a:t>
            </a:r>
            <a:r>
              <a:rPr lang="ar-SA" dirty="0"/>
              <a:t>استخدامات فضائية للأبحاث العلمية ومراقبة الكواكب والنجوم بالأقمار الاصطناعية</a:t>
            </a:r>
            <a:r>
              <a:rPr lang="en-US" dirty="0"/>
              <a:t> .</a:t>
            </a:r>
            <a:endParaRPr lang="ar-EG" dirty="0"/>
          </a:p>
        </p:txBody>
      </p:sp>
    </p:spTree>
    <p:extLst>
      <p:ext uri="{BB962C8B-B14F-4D97-AF65-F5344CB8AC3E}">
        <p14:creationId xmlns:p14="http://schemas.microsoft.com/office/powerpoint/2010/main" val="3932432105"/>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5256584"/>
          </a:xfrm>
        </p:spPr>
        <p:txBody>
          <a:bodyPr>
            <a:normAutofit/>
          </a:bodyPr>
          <a:lstStyle/>
          <a:p>
            <a:pPr marL="0" indent="0" algn="r">
              <a:lnSpc>
                <a:spcPct val="150000"/>
              </a:lnSpc>
              <a:buNone/>
            </a:pPr>
            <a:r>
              <a:rPr lang="ar-EG" dirty="0"/>
              <a:t>9- </a:t>
            </a:r>
            <a:r>
              <a:rPr lang="ar-SA" dirty="0"/>
              <a:t>استخدام الاستشعار عن بعد في دراسة البيئة الريفيـــــــة</a:t>
            </a:r>
            <a:r>
              <a:rPr lang="en-US" dirty="0"/>
              <a:t>:</a:t>
            </a:r>
            <a:endParaRPr lang="ar-EG" dirty="0"/>
          </a:p>
          <a:p>
            <a:pPr marL="365760" lvl="1" indent="0" algn="r">
              <a:lnSpc>
                <a:spcPct val="150000"/>
              </a:lnSpc>
              <a:buNone/>
            </a:pPr>
            <a:r>
              <a:rPr lang="ar-EG" dirty="0"/>
              <a:t>1. </a:t>
            </a:r>
            <a:r>
              <a:rPr lang="ar-SA" dirty="0"/>
              <a:t>دراسة انواع المحاصيل الزراعية</a:t>
            </a:r>
            <a:r>
              <a:rPr lang="en-US" dirty="0"/>
              <a:t> .</a:t>
            </a:r>
            <a:endParaRPr lang="ar-EG" dirty="0"/>
          </a:p>
          <a:p>
            <a:pPr marL="365760" lvl="1" indent="0" algn="r">
              <a:lnSpc>
                <a:spcPct val="150000"/>
              </a:lnSpc>
              <a:buNone/>
            </a:pPr>
            <a:r>
              <a:rPr lang="ar-EG" dirty="0"/>
              <a:t>2. </a:t>
            </a:r>
            <a:r>
              <a:rPr lang="ar-SA" dirty="0"/>
              <a:t>مسح ودراسة بنية الارض الزراعية</a:t>
            </a:r>
            <a:r>
              <a:rPr lang="en-US" dirty="0"/>
              <a:t>.</a:t>
            </a:r>
            <a:endParaRPr lang="ar-EG" dirty="0"/>
          </a:p>
          <a:p>
            <a:pPr marL="365760" lvl="1" indent="0" algn="r">
              <a:lnSpc>
                <a:spcPct val="150000"/>
              </a:lnSpc>
              <a:buNone/>
            </a:pPr>
            <a:r>
              <a:rPr lang="ar-EG" dirty="0"/>
              <a:t>3. </a:t>
            </a:r>
            <a:r>
              <a:rPr lang="ar-SA" dirty="0"/>
              <a:t>دراسة المياه. دراسة النباتات الطبيعية</a:t>
            </a:r>
            <a:r>
              <a:rPr lang="en-US" dirty="0"/>
              <a:t>.</a:t>
            </a:r>
            <a:endParaRPr lang="ar-EG" dirty="0"/>
          </a:p>
          <a:p>
            <a:pPr marL="365760" lvl="1" indent="0" algn="r">
              <a:lnSpc>
                <a:spcPct val="150000"/>
              </a:lnSpc>
              <a:buNone/>
            </a:pPr>
            <a:r>
              <a:rPr lang="ar-EG" dirty="0"/>
              <a:t>4. </a:t>
            </a:r>
            <a:r>
              <a:rPr lang="ar-SA" dirty="0"/>
              <a:t>دراسة امراض النباتات</a:t>
            </a:r>
            <a:r>
              <a:rPr lang="en-US" dirty="0"/>
              <a:t>.</a:t>
            </a:r>
            <a:endParaRPr lang="ar-EG" dirty="0"/>
          </a:p>
          <a:p>
            <a:pPr marL="365760" lvl="1" indent="0" algn="r">
              <a:lnSpc>
                <a:spcPct val="150000"/>
              </a:lnSpc>
              <a:buNone/>
            </a:pPr>
            <a:r>
              <a:rPr lang="ar-EG" dirty="0"/>
              <a:t>5. </a:t>
            </a:r>
            <a:r>
              <a:rPr lang="ar-SA" dirty="0"/>
              <a:t>دراسة التوزع النوعي للأراضي والتربة</a:t>
            </a:r>
            <a:r>
              <a:rPr lang="en-US" dirty="0"/>
              <a:t> .</a:t>
            </a:r>
            <a:endParaRPr lang="ar-EG" dirty="0"/>
          </a:p>
          <a:p>
            <a:pPr marL="339725" lvl="1" indent="-339725" algn="r">
              <a:lnSpc>
                <a:spcPct val="150000"/>
              </a:lnSpc>
              <a:buNone/>
            </a:pPr>
            <a:r>
              <a:rPr lang="ar-EG" dirty="0"/>
              <a:t>10- </a:t>
            </a:r>
            <a:r>
              <a:rPr lang="ar-SA" dirty="0"/>
              <a:t>استخدام الاستشعار عن بعد في دراسة البيئة الحضرية</a:t>
            </a:r>
            <a:endParaRPr lang="ar-EG" dirty="0"/>
          </a:p>
        </p:txBody>
      </p:sp>
    </p:spTree>
    <p:extLst>
      <p:ext uri="{BB962C8B-B14F-4D97-AF65-F5344CB8AC3E}">
        <p14:creationId xmlns:p14="http://schemas.microsoft.com/office/powerpoint/2010/main" val="363502867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389120"/>
          </a:xfrm>
        </p:spPr>
        <p:txBody>
          <a:bodyPr/>
          <a:lstStyle/>
          <a:p>
            <a:pPr marL="0" indent="0" algn="r">
              <a:lnSpc>
                <a:spcPct val="150000"/>
              </a:lnSpc>
              <a:buNone/>
            </a:pPr>
            <a:r>
              <a:rPr lang="ar-SA" b="1" dirty="0">
                <a:solidFill>
                  <a:srgbClr val="C00000"/>
                </a:solidFill>
              </a:rPr>
              <a:t>تقوم بتزويد المدن بصنفين من المعلومات</a:t>
            </a:r>
            <a:r>
              <a:rPr lang="en-US" b="1" dirty="0">
                <a:solidFill>
                  <a:srgbClr val="C00000"/>
                </a:solidFill>
              </a:rPr>
              <a:t> :</a:t>
            </a:r>
            <a:endParaRPr lang="ar-EG" b="1" dirty="0">
              <a:solidFill>
                <a:srgbClr val="C00000"/>
              </a:solidFill>
            </a:endParaRPr>
          </a:p>
          <a:p>
            <a:pPr marL="233363" indent="-233363" algn="r">
              <a:lnSpc>
                <a:spcPct val="150000"/>
              </a:lnSpc>
              <a:buNone/>
            </a:pPr>
            <a:r>
              <a:rPr lang="en-US" b="1" dirty="0">
                <a:solidFill>
                  <a:srgbClr val="C00000"/>
                </a:solidFill>
              </a:rPr>
              <a:t>*</a:t>
            </a:r>
            <a:r>
              <a:rPr lang="ar-EG" b="1" dirty="0">
                <a:solidFill>
                  <a:srgbClr val="C00000"/>
                </a:solidFill>
              </a:rPr>
              <a:t>	</a:t>
            </a:r>
            <a:r>
              <a:rPr lang="ar-SA" b="1" dirty="0">
                <a:solidFill>
                  <a:srgbClr val="C00000"/>
                </a:solidFill>
              </a:rPr>
              <a:t>معلومات الظاهرات الثابتة</a:t>
            </a:r>
            <a:r>
              <a:rPr lang="ar-SA" dirty="0">
                <a:solidFill>
                  <a:srgbClr val="C00000"/>
                </a:solidFill>
              </a:rPr>
              <a:t>: </a:t>
            </a:r>
            <a:r>
              <a:rPr lang="ar-SA" dirty="0"/>
              <a:t>حجم المدينة وعددها الطرق واحجامها وظائف مناطقها (السكنية - تجارية صناعية</a:t>
            </a:r>
            <a:r>
              <a:rPr lang="ar-EG" dirty="0"/>
              <a:t>).</a:t>
            </a:r>
          </a:p>
          <a:p>
            <a:pPr marL="233363" indent="-233363" algn="just">
              <a:lnSpc>
                <a:spcPct val="150000"/>
              </a:lnSpc>
              <a:buNone/>
            </a:pPr>
            <a:r>
              <a:rPr lang="en-US" b="1" dirty="0">
                <a:solidFill>
                  <a:srgbClr val="C00000"/>
                </a:solidFill>
              </a:rPr>
              <a:t>*</a:t>
            </a:r>
            <a:r>
              <a:rPr lang="ar-EG" b="1" dirty="0">
                <a:solidFill>
                  <a:srgbClr val="C00000"/>
                </a:solidFill>
              </a:rPr>
              <a:t>	</a:t>
            </a:r>
            <a:r>
              <a:rPr lang="ar-SA" b="1" dirty="0">
                <a:solidFill>
                  <a:srgbClr val="C00000"/>
                </a:solidFill>
              </a:rPr>
              <a:t>معلومات الظاهرات المتغيرة </a:t>
            </a:r>
            <a:r>
              <a:rPr lang="ar-SA" dirty="0">
                <a:solidFill>
                  <a:srgbClr val="C00000"/>
                </a:solidFill>
              </a:rPr>
              <a:t>: </a:t>
            </a:r>
            <a:r>
              <a:rPr lang="ar-SA" dirty="0"/>
              <a:t>الظاهرات التي لا يمكن رؤيتها بسبب تغير بشكل سريع او انها غير مرئية مثل حركة المرور الخصائص الاجتماعية والاقتصادية</a:t>
            </a:r>
            <a:endParaRPr lang="en-US" dirty="0"/>
          </a:p>
        </p:txBody>
      </p:sp>
    </p:spTree>
    <p:extLst>
      <p:ext uri="{BB962C8B-B14F-4D97-AF65-F5344CB8AC3E}">
        <p14:creationId xmlns:p14="http://schemas.microsoft.com/office/powerpoint/2010/main" val="101623526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دارة">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دا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دارة</Template>
  <TotalTime>267</TotalTime>
  <Words>477</Words>
  <Application>Microsoft Office PowerPoint</Application>
  <PresentationFormat>عرض على الشاشة (4:3)</PresentationFormat>
  <Paragraphs>23</Paragraphs>
  <Slides>7</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Arial</vt:lpstr>
      <vt:lpstr>Calibri</vt:lpstr>
      <vt:lpstr>Tw Cen MT</vt:lpstr>
      <vt:lpstr>دارة</vt:lpstr>
      <vt:lpstr>الاستشعار عن بعد  أ.د./ على مصطفى كامل</vt:lpstr>
      <vt:lpstr>استخدامات أنظمة الاستشعار عن بعد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الخرائط والاستشعار عن بعد  للفرقة الأولى BU_FART_GEOG3</dc:title>
  <dc:creator>Aly</dc:creator>
  <cp:lastModifiedBy>Draly Maerghany w</cp:lastModifiedBy>
  <cp:revision>78</cp:revision>
  <dcterms:created xsi:type="dcterms:W3CDTF">2010-10-20T14:50:03Z</dcterms:created>
  <dcterms:modified xsi:type="dcterms:W3CDTF">2020-10-31T07:55:34Z</dcterms:modified>
</cp:coreProperties>
</file>