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7"/>
  </p:notesMasterIdLst>
  <p:sldIdLst>
    <p:sldId id="257" r:id="rId2"/>
    <p:sldId id="283" r:id="rId3"/>
    <p:sldId id="284" r:id="rId4"/>
    <p:sldId id="285" r:id="rId5"/>
    <p:sldId id="286" r:id="rId6"/>
    <p:sldId id="287" r:id="rId7"/>
    <p:sldId id="288" r:id="rId8"/>
    <p:sldId id="289" r:id="rId9"/>
    <p:sldId id="290" r:id="rId10"/>
    <p:sldId id="291" r:id="rId11"/>
    <p:sldId id="292" r:id="rId12"/>
    <p:sldId id="293" r:id="rId13"/>
    <p:sldId id="295" r:id="rId14"/>
    <p:sldId id="296" r:id="rId15"/>
    <p:sldId id="30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C70FF8D-7B5F-47DC-8A62-58BDF48C8805}" type="datetimeFigureOut">
              <a:rPr lang="ar-EG" smtClean="0"/>
              <a:t>05/04/1442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710CE7A-0693-4604-84AE-D81EB49DAF1E}" type="slidenum">
              <a:rPr lang="ar-EG" smtClean="0"/>
              <a:t>‹#›</a:t>
            </a:fld>
            <a:endParaRPr lang="ar-EG"/>
          </a:p>
        </p:txBody>
      </p:sp>
    </p:spTree>
    <p:extLst>
      <p:ext uri="{BB962C8B-B14F-4D97-AF65-F5344CB8AC3E}">
        <p14:creationId xmlns:p14="http://schemas.microsoft.com/office/powerpoint/2010/main" val="171363876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5710CE7A-0693-4604-84AE-D81EB49DAF1E}" type="slidenum">
              <a:rPr lang="ar-EG" smtClean="0"/>
              <a:t>1</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65502ABC-2623-4B66-B49C-7AB473A026F8}" type="datetimeFigureOut">
              <a:rPr lang="ar-EG" smtClean="0"/>
              <a:t>05/04/1442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486562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05/04/1442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827400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05/04/1442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162347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ar-SA"/>
              <a:t>انقر لتحرير نمط عنوان الشكل الرئيسي</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05/04/1442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47048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05/04/1442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644443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ar-SA"/>
              <a:t>انقر لتحرير نمط عنوان الشكل الرئيسي</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fld id="{65502ABC-2623-4B66-B49C-7AB473A026F8}" type="datetimeFigureOut">
              <a:rPr lang="ar-EG" smtClean="0"/>
              <a:t>05/04/1442</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4251439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ar-SA"/>
              <a:t>انقر لتحرير نمط عنوان الشكل الرئيسي</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fld id="{65502ABC-2623-4B66-B49C-7AB473A026F8}" type="datetimeFigureOut">
              <a:rPr lang="ar-EG" smtClean="0"/>
              <a:t>05/04/1442</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8043887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65502ABC-2623-4B66-B49C-7AB473A026F8}" type="datetimeFigureOut">
              <a:rPr lang="ar-EG" smtClean="0"/>
              <a:t>05/04/1442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166345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ar-SA"/>
              <a:t>انقر لتحرير نمط عنوان الشكل الرئيسي</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65502ABC-2623-4B66-B49C-7AB473A026F8}" type="datetimeFigureOut">
              <a:rPr lang="ar-EG" smtClean="0"/>
              <a:t>05/04/1442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8288678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502ABC-2623-4B66-B49C-7AB473A026F8}" type="datetimeFigureOut">
              <a:rPr lang="ar-EG" smtClean="0"/>
              <a:t>05/04/1442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56820819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65502ABC-2623-4B66-B49C-7AB473A026F8}" type="datetimeFigureOut">
              <a:rPr lang="ar-EG" smtClean="0"/>
              <a:t>05/04/1442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2068612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65502ABC-2623-4B66-B49C-7AB473A026F8}" type="datetimeFigureOut">
              <a:rPr lang="ar-EG" smtClean="0"/>
              <a:t>05/04/1442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220567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ar-SA"/>
              <a:t>انقر لتحرير نمط عنوان الشكل الرئيسي</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65502ABC-2623-4B66-B49C-7AB473A026F8}" type="datetimeFigureOut">
              <a:rPr lang="ar-EG" smtClean="0"/>
              <a:t>05/04/1442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501516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2" name="Content Placeholder 3"/>
          <p:cNvSpPr>
            <a:spLocks noGrp="1"/>
          </p:cNvSpPr>
          <p:nvPr>
            <p:ph sz="quarter" idx="13"/>
          </p:nvPr>
        </p:nvSpPr>
        <p:spPr>
          <a:xfrm>
            <a:off x="685331" y="3051013"/>
            <a:ext cx="3829520" cy="2740187"/>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3" name="Content Placeholder 5"/>
          <p:cNvSpPr>
            <a:spLocks noGrp="1"/>
          </p:cNvSpPr>
          <p:nvPr>
            <p:ph sz="quarter" idx="14"/>
          </p:nvPr>
        </p:nvSpPr>
        <p:spPr>
          <a:xfrm>
            <a:off x="4629150" y="3051013"/>
            <a:ext cx="3829051" cy="2740187"/>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65502ABC-2623-4B66-B49C-7AB473A026F8}" type="datetimeFigureOut">
              <a:rPr lang="ar-EG" smtClean="0"/>
              <a:t>05/04/1442</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504005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65502ABC-2623-4B66-B49C-7AB473A026F8}" type="datetimeFigureOut">
              <a:rPr lang="ar-EG" smtClean="0"/>
              <a:t>05/04/1442</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557598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65502ABC-2623-4B66-B49C-7AB473A026F8}" type="datetimeFigureOut">
              <a:rPr lang="ar-EG" smtClean="0"/>
              <a:t>05/04/1442</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1837665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ar-SA"/>
              <a:t>انقر لتحرير نمط عنوان الشكل الرئيسي</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05/04/1442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55442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05/04/1442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2023131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65502ABC-2623-4B66-B49C-7AB473A026F8}" type="datetimeFigureOut">
              <a:rPr lang="ar-EG" smtClean="0"/>
              <a:t>05/04/1442</a:t>
            </a:fld>
            <a:endParaRPr lang="ar-EG"/>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ar-EG"/>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3CC95006-5792-46CB-8C8C-99CE8B26A0D4}" type="slidenum">
              <a:rPr lang="ar-EG" smtClean="0"/>
              <a:t>‹#›</a:t>
            </a:fld>
            <a:endParaRPr lang="ar-EG"/>
          </a:p>
        </p:txBody>
      </p:sp>
    </p:spTree>
    <p:extLst>
      <p:ext uri="{BB962C8B-B14F-4D97-AF65-F5344CB8AC3E}">
        <p14:creationId xmlns:p14="http://schemas.microsoft.com/office/powerpoint/2010/main" val="291666201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Lst>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1424168"/>
            <a:ext cx="8229600" cy="2580896"/>
          </a:xfrm>
        </p:spPr>
        <p:txBody>
          <a:bodyPr>
            <a:noAutofit/>
          </a:bodyPr>
          <a:lstStyle/>
          <a:p>
            <a:pPr algn="ctr"/>
            <a:r>
              <a:rPr lang="ar-IQ" sz="8800" b="1" dirty="0"/>
              <a:t>الصور الجوية </a:t>
            </a:r>
            <a:endParaRPr lang="ar-EG" sz="8800" dirty="0"/>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12088"/>
            <a:ext cx="8229600" cy="5685264"/>
          </a:xfrm>
        </p:spPr>
        <p:txBody>
          <a:bodyPr>
            <a:normAutofit/>
          </a:bodyPr>
          <a:lstStyle/>
          <a:p>
            <a:pPr marL="273050" indent="-273050" algn="just" rtl="1" fontAlgn="base">
              <a:spcBef>
                <a:spcPts val="0"/>
              </a:spcBef>
            </a:pPr>
            <a:r>
              <a:rPr lang="ar-SA" dirty="0">
                <a:solidFill>
                  <a:srgbClr val="474F60"/>
                </a:solidFill>
                <a:latin typeface="Times New Roman"/>
                <a:ea typeface="Times New Roman"/>
              </a:rPr>
              <a:t>الوظيفة الرئيسة لنظام إحداثيات الصورة تحديد موقع الخلية بالنسبة للصورة أي تحديد موقع الخلية في مستوى ثنائي البعد. لا ينظر للبعد الثالث ـ أي ارتفاع ظواهر سطح الأرض في صورة الاستشعار عن بعد ـ في نظام إحداثيات الصورة بعين الاعتبار لذلك يكتفى في نظام إحداثيات الصورة بزوج من الإحداثيات فحسب</a:t>
            </a:r>
            <a:r>
              <a:rPr lang="ar-EG" dirty="0">
                <a:solidFill>
                  <a:srgbClr val="474F60"/>
                </a:solidFill>
                <a:latin typeface="Times New Roman"/>
                <a:ea typeface="Times New Roman"/>
              </a:rPr>
              <a:t>.</a:t>
            </a:r>
            <a:endParaRPr lang="en-US" sz="3600" dirty="0">
              <a:latin typeface="Times New Roman"/>
              <a:ea typeface="Times New Roman"/>
            </a:endParaRPr>
          </a:p>
          <a:p>
            <a:pPr marL="273050" indent="-273050" algn="just" rtl="1" fontAlgn="base">
              <a:spcBef>
                <a:spcPts val="0"/>
              </a:spcBef>
            </a:pPr>
            <a:r>
              <a:rPr lang="ar-SA" dirty="0">
                <a:solidFill>
                  <a:srgbClr val="474F60"/>
                </a:solidFill>
                <a:latin typeface="Times New Roman"/>
                <a:ea typeface="Times New Roman"/>
              </a:rPr>
              <a:t>ولأن الموقع الحقيقي (أي المنسوب إلى الأرض وليس الصورة) لظواهر سطح الأرض الظاهرة في صورة الاستشعار عن بعد له أهمية قصوى في الكثير من التطبيقات يضاف لصورة الاستشعار عن بعد الإحداثيات الجغرافية الحقيقية للأركان الأربع لصورة الاستشعار عن بعد ومن ثم يمكن التعرف على الإحداثيات الجغرافية لأي خلية في صورة الاستشعار عن بعد بدلالة إحداثيات الأركان الأربعة للصورة .</a:t>
            </a:r>
            <a:endParaRPr lang="en-US" sz="3600" dirty="0">
              <a:latin typeface="Times New Roman"/>
              <a:ea typeface="Times New Roman"/>
            </a:endParaRPr>
          </a:p>
          <a:p>
            <a:pPr marL="273050" indent="-273050" algn="just" rtl="1" fontAlgn="base">
              <a:spcBef>
                <a:spcPts val="0"/>
              </a:spcBef>
            </a:pPr>
            <a:r>
              <a:rPr lang="ar-SA" dirty="0">
                <a:solidFill>
                  <a:srgbClr val="474F60"/>
                </a:solidFill>
                <a:latin typeface="Times New Roman"/>
                <a:ea typeface="Times New Roman"/>
              </a:rPr>
              <a:t>معظم صور الاستشعار عن بعد تتوفر في شكل رقمي بحيث يمكن اختزانها على الوسائط الرقمية مثل الأقراص الصلبة والأقراص المدمجة ، أي بيانات يتم اختزانها على وسائط رقمية يقدر حجمها بوحدة البايت </a:t>
            </a:r>
            <a:r>
              <a:rPr lang="en-US" dirty="0">
                <a:solidFill>
                  <a:srgbClr val="474F60"/>
                </a:solidFill>
                <a:latin typeface="Arial"/>
                <a:ea typeface="Times New Roman"/>
              </a:rPr>
              <a:t>Byte</a:t>
            </a:r>
            <a:r>
              <a:rPr lang="ar-SA" dirty="0">
                <a:solidFill>
                  <a:srgbClr val="474F60"/>
                </a:solidFill>
                <a:latin typeface="Times New Roman"/>
                <a:ea typeface="Times New Roman"/>
              </a:rPr>
              <a:t> ومضاعفاتها ، لذلك يجب معرفة حجم الصورة مقدراً بالبايت حتى يمكن مقارنتها بحجم الوسط الرقمي الذي سوف يتم اختزان الصورة عليه</a:t>
            </a:r>
            <a:endParaRPr lang="en-US" sz="3600" dirty="0">
              <a:latin typeface="Times New Roman"/>
              <a:ea typeface="Times New Roman"/>
            </a:endParaRPr>
          </a:p>
        </p:txBody>
      </p:sp>
    </p:spTree>
    <p:extLst>
      <p:ext uri="{BB962C8B-B14F-4D97-AF65-F5344CB8AC3E}">
        <p14:creationId xmlns:p14="http://schemas.microsoft.com/office/powerpoint/2010/main" val="3754867313"/>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5192" y="836712"/>
            <a:ext cx="8435280" cy="5832648"/>
          </a:xfrm>
        </p:spPr>
        <p:txBody>
          <a:bodyPr>
            <a:normAutofit/>
          </a:bodyPr>
          <a:lstStyle/>
          <a:p>
            <a:pPr marL="0" indent="0" algn="just" rtl="1" fontAlgn="base">
              <a:lnSpc>
                <a:spcPct val="120000"/>
              </a:lnSpc>
              <a:spcBef>
                <a:spcPts val="0"/>
              </a:spcBef>
              <a:buNone/>
            </a:pPr>
            <a:r>
              <a:rPr lang="ar-SA" sz="2800" b="1" u="sng" dirty="0">
                <a:solidFill>
                  <a:srgbClr val="C00000"/>
                </a:solidFill>
                <a:latin typeface="Times New Roman"/>
                <a:ea typeface="Times New Roman"/>
              </a:rPr>
              <a:t>يتوقف حجم صور</a:t>
            </a:r>
            <a:r>
              <a:rPr lang="ar-EG" sz="2800" b="1" u="sng" dirty="0">
                <a:solidFill>
                  <a:srgbClr val="C00000"/>
                </a:solidFill>
                <a:latin typeface="Times New Roman"/>
                <a:ea typeface="Times New Roman"/>
              </a:rPr>
              <a:t> </a:t>
            </a:r>
            <a:r>
              <a:rPr lang="ar-SA" sz="2800" b="1" u="sng" dirty="0">
                <a:solidFill>
                  <a:srgbClr val="C00000"/>
                </a:solidFill>
                <a:latin typeface="Times New Roman"/>
                <a:ea typeface="Times New Roman"/>
              </a:rPr>
              <a:t>الاستشعار عن بعد على ثلاث عوامل هي</a:t>
            </a:r>
            <a:r>
              <a:rPr lang="ar-SA" sz="2800" b="1" dirty="0">
                <a:solidFill>
                  <a:srgbClr val="C00000"/>
                </a:solidFill>
                <a:latin typeface="Times New Roman"/>
                <a:ea typeface="Times New Roman"/>
              </a:rPr>
              <a:t>:</a:t>
            </a:r>
            <a:endParaRPr lang="en-US" sz="4000" b="1" dirty="0">
              <a:solidFill>
                <a:srgbClr val="C00000"/>
              </a:solidFill>
              <a:latin typeface="Times New Roman"/>
              <a:ea typeface="Times New Roman"/>
            </a:endParaRPr>
          </a:p>
          <a:p>
            <a:pPr marL="273050" indent="-273050" algn="just" rtl="1" fontAlgn="base">
              <a:lnSpc>
                <a:spcPct val="120000"/>
              </a:lnSpc>
              <a:spcBef>
                <a:spcPts val="0"/>
              </a:spcBef>
            </a:pPr>
            <a:r>
              <a:rPr lang="ar-SA" sz="2400" b="1" u="sng" dirty="0">
                <a:solidFill>
                  <a:srgbClr val="C00000"/>
                </a:solidFill>
                <a:latin typeface="Times New Roman"/>
                <a:ea typeface="Times New Roman"/>
              </a:rPr>
              <a:t>الأول </a:t>
            </a:r>
            <a:r>
              <a:rPr lang="ar-SA" sz="2400" u="sng" dirty="0">
                <a:solidFill>
                  <a:srgbClr val="C00000"/>
                </a:solidFill>
                <a:latin typeface="Times New Roman"/>
                <a:ea typeface="Times New Roman"/>
              </a:rPr>
              <a:t>:</a:t>
            </a:r>
            <a:r>
              <a:rPr lang="ar-SA" sz="2400" dirty="0">
                <a:latin typeface="Times New Roman"/>
                <a:ea typeface="Times New Roman"/>
              </a:rPr>
              <a:t> المساحة التي تغطيها الصورة مقدرة بالخلية </a:t>
            </a:r>
            <a:r>
              <a:rPr lang="en-US" sz="2400" dirty="0">
                <a:latin typeface="Arial"/>
                <a:ea typeface="Times New Roman"/>
              </a:rPr>
              <a:t>Pixel</a:t>
            </a:r>
            <a:r>
              <a:rPr lang="ar-SA" sz="2400" dirty="0">
                <a:latin typeface="Times New Roman"/>
                <a:ea typeface="Times New Roman"/>
              </a:rPr>
              <a:t> .</a:t>
            </a:r>
            <a:endParaRPr lang="en-US" sz="2400" dirty="0">
              <a:latin typeface="Times New Roman"/>
              <a:ea typeface="Times New Roman"/>
            </a:endParaRPr>
          </a:p>
          <a:p>
            <a:pPr marL="273050" indent="-273050" algn="just" rtl="1" fontAlgn="base">
              <a:lnSpc>
                <a:spcPct val="120000"/>
              </a:lnSpc>
              <a:spcBef>
                <a:spcPts val="0"/>
              </a:spcBef>
            </a:pPr>
            <a:r>
              <a:rPr lang="ar-SA" sz="2400" dirty="0">
                <a:latin typeface="Times New Roman"/>
                <a:ea typeface="Times New Roman"/>
              </a:rPr>
              <a:t>المساحة الأرضية التي تغطيها الصورة= عدد الاعمدة </a:t>
            </a:r>
            <a:r>
              <a:rPr lang="en-US" sz="2400" dirty="0">
                <a:latin typeface="Arial"/>
                <a:ea typeface="Times New Roman"/>
              </a:rPr>
              <a:t>X</a:t>
            </a:r>
            <a:r>
              <a:rPr lang="ar-SA" sz="2400" dirty="0">
                <a:latin typeface="Times New Roman"/>
                <a:ea typeface="Times New Roman"/>
              </a:rPr>
              <a:t>  عدد الصفوف    </a:t>
            </a:r>
            <a:endParaRPr lang="en-US" sz="2400" dirty="0">
              <a:latin typeface="Times New Roman"/>
              <a:ea typeface="Times New Roman"/>
            </a:endParaRPr>
          </a:p>
          <a:p>
            <a:pPr marL="273050" indent="-273050" algn="just" rtl="1" fontAlgn="base">
              <a:lnSpc>
                <a:spcPct val="120000"/>
              </a:lnSpc>
              <a:spcBef>
                <a:spcPts val="0"/>
              </a:spcBef>
            </a:pPr>
            <a:r>
              <a:rPr lang="ar-SA" sz="2400" dirty="0">
                <a:latin typeface="Times New Roman"/>
                <a:ea typeface="Times New Roman"/>
              </a:rPr>
              <a:t>(الاعمدة والصفوف التي يتكون منها الصورة)</a:t>
            </a:r>
            <a:endParaRPr lang="en-US" sz="2400" dirty="0">
              <a:latin typeface="Times New Roman"/>
              <a:ea typeface="Times New Roman"/>
            </a:endParaRPr>
          </a:p>
          <a:p>
            <a:pPr marL="273050" indent="-273050" algn="just" rtl="1" fontAlgn="base">
              <a:lnSpc>
                <a:spcPct val="120000"/>
              </a:lnSpc>
              <a:spcBef>
                <a:spcPts val="0"/>
              </a:spcBef>
            </a:pPr>
            <a:r>
              <a:rPr lang="ar-SA" sz="2400" b="1" u="sng" dirty="0">
                <a:solidFill>
                  <a:srgbClr val="C00000"/>
                </a:solidFill>
                <a:latin typeface="Times New Roman"/>
                <a:ea typeface="Times New Roman"/>
              </a:rPr>
              <a:t>الثاني :</a:t>
            </a:r>
            <a:r>
              <a:rPr lang="ar-SA" sz="2400" b="1" dirty="0">
                <a:solidFill>
                  <a:srgbClr val="C00000"/>
                </a:solidFill>
                <a:latin typeface="Times New Roman"/>
                <a:ea typeface="Times New Roman"/>
              </a:rPr>
              <a:t> </a:t>
            </a:r>
            <a:r>
              <a:rPr lang="ar-SA" sz="2400" dirty="0">
                <a:latin typeface="Times New Roman"/>
                <a:ea typeface="Times New Roman"/>
              </a:rPr>
              <a:t>عدد النطاقات التي تتكون منها الصورة (</a:t>
            </a:r>
            <a:r>
              <a:rPr lang="en-US" sz="2400" dirty="0">
                <a:latin typeface="Arial"/>
                <a:ea typeface="Times New Roman"/>
              </a:rPr>
              <a:t>bands</a:t>
            </a:r>
            <a:r>
              <a:rPr lang="ar-SA" sz="2400" dirty="0">
                <a:latin typeface="Times New Roman"/>
                <a:ea typeface="Times New Roman"/>
              </a:rPr>
              <a:t>)</a:t>
            </a:r>
            <a:endParaRPr lang="en-US" sz="2400" dirty="0">
              <a:latin typeface="Times New Roman"/>
              <a:ea typeface="Times New Roman"/>
            </a:endParaRPr>
          </a:p>
          <a:p>
            <a:pPr marL="273050" indent="-273050" algn="just" rtl="1" fontAlgn="base">
              <a:lnSpc>
                <a:spcPct val="120000"/>
              </a:lnSpc>
              <a:spcBef>
                <a:spcPts val="0"/>
              </a:spcBef>
            </a:pPr>
            <a:r>
              <a:rPr lang="ar-SA" sz="2400" dirty="0">
                <a:latin typeface="Times New Roman"/>
                <a:ea typeface="Times New Roman"/>
              </a:rPr>
              <a:t>عدد الخلايا الإجمالي في الصورة = عدد الخلايا في احدى نطاقات الصورة </a:t>
            </a:r>
            <a:r>
              <a:rPr lang="en-US" sz="2400" dirty="0">
                <a:latin typeface="Arial"/>
                <a:ea typeface="Times New Roman"/>
              </a:rPr>
              <a:t>X</a:t>
            </a:r>
            <a:r>
              <a:rPr lang="ar-SA" sz="2400" dirty="0">
                <a:latin typeface="Times New Roman"/>
                <a:ea typeface="Times New Roman"/>
              </a:rPr>
              <a:t> عدد النطاقات المكونة للصورة</a:t>
            </a:r>
            <a:endParaRPr lang="en-US" sz="2400" dirty="0">
              <a:latin typeface="Times New Roman"/>
              <a:ea typeface="Times New Roman"/>
            </a:endParaRPr>
          </a:p>
          <a:p>
            <a:pPr marL="273050" indent="-273050" algn="just" rtl="1" fontAlgn="base">
              <a:lnSpc>
                <a:spcPct val="120000"/>
              </a:lnSpc>
              <a:spcBef>
                <a:spcPts val="0"/>
              </a:spcBef>
            </a:pPr>
            <a:r>
              <a:rPr lang="ar-SA" sz="2400" b="1" u="sng" dirty="0">
                <a:solidFill>
                  <a:srgbClr val="C00000"/>
                </a:solidFill>
                <a:latin typeface="Times New Roman"/>
                <a:ea typeface="Times New Roman"/>
              </a:rPr>
              <a:t>الثالث :</a:t>
            </a:r>
            <a:r>
              <a:rPr lang="ar-SA" sz="2400" b="1" dirty="0">
                <a:latin typeface="Times New Roman"/>
                <a:ea typeface="Times New Roman"/>
              </a:rPr>
              <a:t> </a:t>
            </a:r>
            <a:r>
              <a:rPr lang="ar-SA" sz="2400" dirty="0">
                <a:latin typeface="Times New Roman"/>
                <a:ea typeface="Times New Roman"/>
              </a:rPr>
              <a:t>الدقة </a:t>
            </a:r>
            <a:r>
              <a:rPr lang="ar-SA" sz="2400" dirty="0" err="1">
                <a:latin typeface="Times New Roman"/>
                <a:ea typeface="Times New Roman"/>
              </a:rPr>
              <a:t>الراديومترية</a:t>
            </a:r>
            <a:r>
              <a:rPr lang="ar-SA" sz="2400" dirty="0">
                <a:latin typeface="Times New Roman"/>
                <a:ea typeface="Times New Roman"/>
              </a:rPr>
              <a:t> (</a:t>
            </a:r>
            <a:r>
              <a:rPr lang="en-US" sz="2400" dirty="0">
                <a:latin typeface="Arial"/>
                <a:ea typeface="Times New Roman"/>
              </a:rPr>
              <a:t>q</a:t>
            </a:r>
            <a:r>
              <a:rPr lang="ar-SA" sz="2400" dirty="0">
                <a:latin typeface="Times New Roman"/>
                <a:ea typeface="Times New Roman"/>
              </a:rPr>
              <a:t>) للصورة ، وهي تمثل عدد القيم المتاحة للتسجيل في الخلية فمعظم الصور لها قوة </a:t>
            </a:r>
            <a:r>
              <a:rPr lang="ar-SA" sz="2400" dirty="0" err="1">
                <a:latin typeface="Times New Roman"/>
                <a:ea typeface="Times New Roman"/>
              </a:rPr>
              <a:t>راديومترية</a:t>
            </a:r>
            <a:r>
              <a:rPr lang="ar-SA" sz="2400" dirty="0">
                <a:latin typeface="Times New Roman"/>
                <a:ea typeface="Times New Roman"/>
              </a:rPr>
              <a:t> = 256.</a:t>
            </a:r>
            <a:endParaRPr lang="en-US" sz="2400" dirty="0">
              <a:latin typeface="Times New Roman"/>
              <a:ea typeface="Times New Roman"/>
            </a:endParaRPr>
          </a:p>
          <a:p>
            <a:pPr marL="273050" indent="-273050" algn="just" rtl="1" fontAlgn="base">
              <a:lnSpc>
                <a:spcPct val="120000"/>
              </a:lnSpc>
              <a:spcBef>
                <a:spcPts val="0"/>
              </a:spcBef>
            </a:pPr>
            <a:r>
              <a:rPr lang="ar-SA" sz="2400" dirty="0">
                <a:latin typeface="Times New Roman"/>
                <a:ea typeface="Times New Roman"/>
              </a:rPr>
              <a:t>عند اختزان صور الاستشعار عن بعد يتم التمييز بين نوعين من البيانات التي يجب تخزينها </a:t>
            </a:r>
            <a:r>
              <a:rPr lang="ar-SA" dirty="0">
                <a:latin typeface="Times New Roman"/>
                <a:ea typeface="Times New Roman"/>
              </a:rPr>
              <a:t>.</a:t>
            </a:r>
            <a:endParaRPr lang="en-US" sz="3600" dirty="0">
              <a:latin typeface="Times New Roman"/>
              <a:ea typeface="Times New Roman"/>
            </a:endParaRPr>
          </a:p>
        </p:txBody>
      </p:sp>
    </p:spTree>
    <p:extLst>
      <p:ext uri="{BB962C8B-B14F-4D97-AF65-F5344CB8AC3E}">
        <p14:creationId xmlns:p14="http://schemas.microsoft.com/office/powerpoint/2010/main" val="163844932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12088"/>
            <a:ext cx="8229600" cy="5613256"/>
          </a:xfrm>
        </p:spPr>
        <p:txBody>
          <a:bodyPr>
            <a:normAutofit/>
          </a:bodyPr>
          <a:lstStyle/>
          <a:p>
            <a:pPr marL="0" indent="0" algn="just" rtl="1" fontAlgn="base">
              <a:spcBef>
                <a:spcPts val="0"/>
              </a:spcBef>
              <a:buNone/>
            </a:pPr>
            <a:r>
              <a:rPr lang="ar-SA" sz="3200" b="1" u="sng" dirty="0">
                <a:solidFill>
                  <a:srgbClr val="C00000"/>
                </a:solidFill>
                <a:latin typeface="Times New Roman"/>
                <a:ea typeface="Times New Roman"/>
              </a:rPr>
              <a:t>النوع الأول :البيانات الموجهة رأس الصفحة  :</a:t>
            </a:r>
            <a:endParaRPr lang="en-US" sz="4400" b="1" dirty="0">
              <a:solidFill>
                <a:srgbClr val="C00000"/>
              </a:solidFill>
              <a:latin typeface="Times New Roman"/>
              <a:ea typeface="Times New Roman"/>
            </a:endParaRPr>
          </a:p>
          <a:p>
            <a:pPr marL="273050" indent="-273050" algn="just" rtl="1" fontAlgn="base">
              <a:spcBef>
                <a:spcPts val="0"/>
              </a:spcBef>
            </a:pPr>
            <a:r>
              <a:rPr lang="ar-SA" dirty="0">
                <a:latin typeface="Times New Roman"/>
                <a:ea typeface="Times New Roman"/>
              </a:rPr>
              <a:t> وهي مجموعة من البيانات التي تصف الصورة لكنها ليست جزء من الصورة، وقد تشمل البيانات الموجهة على نظام الإحداثيات </a:t>
            </a:r>
            <a:r>
              <a:rPr lang="en-US" dirty="0">
                <a:latin typeface="Arial"/>
                <a:ea typeface="Times New Roman"/>
              </a:rPr>
              <a:t>Coordinate System</a:t>
            </a:r>
            <a:r>
              <a:rPr lang="ar-SA" dirty="0">
                <a:latin typeface="Times New Roman"/>
                <a:ea typeface="Times New Roman"/>
              </a:rPr>
              <a:t>  لتحديد موقع الصورة وإحداثيات أركان الصورة وبيان النطاقات الطيفية التي تتكون منها الصورة .</a:t>
            </a:r>
            <a:endParaRPr lang="en-US" sz="3600" dirty="0">
              <a:latin typeface="Times New Roman"/>
              <a:ea typeface="Times New Roman"/>
            </a:endParaRPr>
          </a:p>
          <a:p>
            <a:pPr marL="0" indent="0" algn="just" rtl="1" fontAlgn="base">
              <a:spcBef>
                <a:spcPts val="0"/>
              </a:spcBef>
              <a:buNone/>
            </a:pPr>
            <a:endParaRPr lang="ar-EG" sz="1600" b="1" u="sng" dirty="0">
              <a:latin typeface="Times New Roman"/>
              <a:ea typeface="Times New Roman"/>
            </a:endParaRPr>
          </a:p>
          <a:p>
            <a:pPr marL="0" indent="0" algn="just" rtl="1" fontAlgn="base">
              <a:spcBef>
                <a:spcPts val="0"/>
              </a:spcBef>
              <a:buNone/>
            </a:pPr>
            <a:r>
              <a:rPr lang="ar-SA" sz="3200" b="1" u="sng" dirty="0">
                <a:solidFill>
                  <a:srgbClr val="C00000"/>
                </a:solidFill>
                <a:latin typeface="Times New Roman"/>
                <a:ea typeface="Times New Roman"/>
              </a:rPr>
              <a:t>النوع الثاني : وهو الذي يشار له باسم الصورة</a:t>
            </a:r>
            <a:r>
              <a:rPr lang="ar-SA" sz="3200" b="1" dirty="0">
                <a:solidFill>
                  <a:srgbClr val="C00000"/>
                </a:solidFill>
                <a:latin typeface="Times New Roman"/>
                <a:ea typeface="Times New Roman"/>
              </a:rPr>
              <a:t> :</a:t>
            </a:r>
            <a:endParaRPr lang="en-US" sz="4400" b="1" dirty="0">
              <a:solidFill>
                <a:srgbClr val="C00000"/>
              </a:solidFill>
              <a:latin typeface="Times New Roman"/>
              <a:ea typeface="Times New Roman"/>
            </a:endParaRPr>
          </a:p>
          <a:p>
            <a:pPr marL="273050" indent="-273050" algn="just" rtl="1" fontAlgn="base">
              <a:spcBef>
                <a:spcPts val="0"/>
              </a:spcBef>
            </a:pPr>
            <a:r>
              <a:rPr lang="ar-SA" dirty="0">
                <a:latin typeface="Times New Roman"/>
                <a:ea typeface="Times New Roman"/>
              </a:rPr>
              <a:t>ويتمثل بالقيم الرقمية العددية </a:t>
            </a:r>
            <a:r>
              <a:rPr lang="en-US" dirty="0">
                <a:latin typeface="Arial"/>
                <a:ea typeface="Times New Roman"/>
              </a:rPr>
              <a:t>Digital Number</a:t>
            </a:r>
            <a:r>
              <a:rPr lang="ar-SA" dirty="0">
                <a:latin typeface="Times New Roman"/>
                <a:ea typeface="Times New Roman"/>
              </a:rPr>
              <a:t> للخلايا </a:t>
            </a:r>
            <a:r>
              <a:rPr lang="ar-SA" dirty="0" err="1">
                <a:latin typeface="Times New Roman"/>
                <a:ea typeface="Times New Roman"/>
              </a:rPr>
              <a:t>التى</a:t>
            </a:r>
            <a:r>
              <a:rPr lang="ar-SA" dirty="0">
                <a:latin typeface="Times New Roman"/>
                <a:ea typeface="Times New Roman"/>
              </a:rPr>
              <a:t> تكون الصورة .</a:t>
            </a:r>
            <a:endParaRPr lang="en-US" sz="3600" dirty="0">
              <a:latin typeface="Times New Roman"/>
              <a:ea typeface="Times New Roman"/>
            </a:endParaRPr>
          </a:p>
          <a:p>
            <a:pPr marL="273050" indent="-273050" algn="just" rtl="1" fontAlgn="base">
              <a:spcBef>
                <a:spcPts val="0"/>
              </a:spcBef>
            </a:pPr>
            <a:r>
              <a:rPr lang="ar-SA" dirty="0">
                <a:latin typeface="Times New Roman"/>
                <a:ea typeface="Times New Roman"/>
              </a:rPr>
              <a:t>معظم هيئات الصور الصادرة عن أنظمة الاستشعار عن بعد أو تلك الهيئات الخاصة ببرامج معالجة صور الاستشعار عن بعد تختزن البيانات الموجهة والصورة في ملف واحد بينما هناك بعض الهيئات التي تختزن البيانات الموجهة في ملف والصورة في ملف آخر. </a:t>
            </a:r>
            <a:endParaRPr lang="en-US" sz="3600" dirty="0">
              <a:latin typeface="Times New Roman"/>
              <a:ea typeface="Times New Roman"/>
            </a:endParaRPr>
          </a:p>
        </p:txBody>
      </p:sp>
    </p:spTree>
    <p:extLst>
      <p:ext uri="{BB962C8B-B14F-4D97-AF65-F5344CB8AC3E}">
        <p14:creationId xmlns:p14="http://schemas.microsoft.com/office/powerpoint/2010/main" val="186190890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just" rtl="1"/>
            <a:r>
              <a:rPr lang="ar-SA" sz="4800" b="1" dirty="0">
                <a:latin typeface="Times New Roman"/>
                <a:ea typeface="Times New Roman"/>
              </a:rPr>
              <a:t>1. استكشاف الخصائص البصرية:</a:t>
            </a:r>
            <a:endParaRPr lang="ar-EG" sz="4800" b="1" dirty="0">
              <a:latin typeface="Times New Roman"/>
              <a:ea typeface="Times New Roman"/>
            </a:endParaRPr>
          </a:p>
        </p:txBody>
      </p:sp>
      <p:sp>
        <p:nvSpPr>
          <p:cNvPr id="3" name="عنصر نائب للمحتوى 2"/>
          <p:cNvSpPr>
            <a:spLocks noGrp="1"/>
          </p:cNvSpPr>
          <p:nvPr>
            <p:ph idx="1"/>
          </p:nvPr>
        </p:nvSpPr>
        <p:spPr/>
        <p:txBody>
          <a:bodyPr>
            <a:normAutofit fontScale="92500" lnSpcReduction="10000"/>
          </a:bodyPr>
          <a:lstStyle/>
          <a:p>
            <a:pPr marL="273050" indent="-273050" algn="just" rtl="1" fontAlgn="base">
              <a:lnSpc>
                <a:spcPct val="170000"/>
              </a:lnSpc>
              <a:spcBef>
                <a:spcPts val="0"/>
              </a:spcBef>
            </a:pPr>
            <a:r>
              <a:rPr lang="ar-SA" sz="2400" dirty="0">
                <a:latin typeface="Times New Roman"/>
                <a:ea typeface="Times New Roman"/>
              </a:rPr>
              <a:t>تستكشف الخصائص البصرية للصورة عن طريق عرضها فوق شاشة الحاسوب أو طباعتها فوق الورق ، لذلك لابد من فهم كيف يتم ذلك ، وهذا يقودنا إلى مفهوم خلط الألوان </a:t>
            </a:r>
            <a:r>
              <a:rPr lang="en-US" sz="2400" dirty="0">
                <a:latin typeface="Arial"/>
                <a:ea typeface="Times New Roman"/>
              </a:rPr>
              <a:t>Color Mixing</a:t>
            </a:r>
            <a:r>
              <a:rPr lang="ar-SA" sz="2400" dirty="0">
                <a:latin typeface="Times New Roman"/>
                <a:ea typeface="Times New Roman"/>
              </a:rPr>
              <a:t> والذي يوضح كيف يمكن إنتاج أي لون عن طريق خلط ثلاث ألوان تسمى الألوان الأساسية</a:t>
            </a:r>
            <a:r>
              <a:rPr lang="en-US" sz="2400" dirty="0">
                <a:latin typeface="Arial"/>
                <a:ea typeface="Times New Roman"/>
              </a:rPr>
              <a:t>Primary Colors</a:t>
            </a:r>
            <a:r>
              <a:rPr lang="ar-SA" sz="2400" dirty="0">
                <a:latin typeface="Times New Roman"/>
                <a:ea typeface="Times New Roman"/>
              </a:rPr>
              <a:t> بنسب مختلفة .</a:t>
            </a:r>
            <a:endParaRPr lang="en-US" sz="2400" dirty="0">
              <a:latin typeface="Times New Roman"/>
              <a:ea typeface="Times New Roman"/>
            </a:endParaRPr>
          </a:p>
          <a:p>
            <a:pPr marL="273050" indent="-273050" algn="just" rtl="1" fontAlgn="base">
              <a:lnSpc>
                <a:spcPct val="170000"/>
              </a:lnSpc>
              <a:spcBef>
                <a:spcPts val="0"/>
              </a:spcBef>
            </a:pPr>
            <a:r>
              <a:rPr lang="ar-SA" sz="2400" dirty="0">
                <a:latin typeface="Times New Roman"/>
                <a:ea typeface="Times New Roman"/>
              </a:rPr>
              <a:t>وهناك طريقتين لخلط الألوان الأساسية </a:t>
            </a:r>
            <a:r>
              <a:rPr lang="ar-SA" dirty="0">
                <a:latin typeface="Times New Roman"/>
                <a:ea typeface="Times New Roman"/>
              </a:rPr>
              <a:t>:</a:t>
            </a:r>
            <a:endParaRPr lang="en-US" sz="3600" dirty="0">
              <a:latin typeface="Times New Roman"/>
              <a:ea typeface="Times New Roman"/>
            </a:endParaRPr>
          </a:p>
        </p:txBody>
      </p:sp>
    </p:spTree>
    <p:extLst>
      <p:ext uri="{BB962C8B-B14F-4D97-AF65-F5344CB8AC3E}">
        <p14:creationId xmlns:p14="http://schemas.microsoft.com/office/powerpoint/2010/main" val="267764205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12088"/>
            <a:ext cx="8229600" cy="5757272"/>
          </a:xfrm>
        </p:spPr>
        <p:txBody>
          <a:bodyPr>
            <a:normAutofit/>
          </a:bodyPr>
          <a:lstStyle/>
          <a:p>
            <a:pPr marL="0" indent="0" algn="just" rtl="1" fontAlgn="base">
              <a:lnSpc>
                <a:spcPct val="130000"/>
              </a:lnSpc>
              <a:spcBef>
                <a:spcPts val="0"/>
              </a:spcBef>
              <a:buNone/>
            </a:pPr>
            <a:r>
              <a:rPr lang="ar-SA" sz="3200" b="1" u="sng" dirty="0">
                <a:solidFill>
                  <a:srgbClr val="C00000"/>
                </a:solidFill>
                <a:latin typeface="Times New Roman"/>
                <a:ea typeface="Times New Roman"/>
              </a:rPr>
              <a:t>الطريقة الأولى</a:t>
            </a:r>
            <a:r>
              <a:rPr lang="ar-SA" sz="3200" b="1" dirty="0">
                <a:solidFill>
                  <a:srgbClr val="C00000"/>
                </a:solidFill>
                <a:latin typeface="Times New Roman"/>
                <a:ea typeface="Times New Roman"/>
              </a:rPr>
              <a:t> : الخلط الضوئي </a:t>
            </a:r>
            <a:r>
              <a:rPr lang="en-US" sz="3200" b="1" dirty="0">
                <a:solidFill>
                  <a:srgbClr val="C00000"/>
                </a:solidFill>
                <a:latin typeface="Arial"/>
                <a:ea typeface="Times New Roman"/>
              </a:rPr>
              <a:t>Light Mixture</a:t>
            </a:r>
            <a:r>
              <a:rPr lang="ar-SA" sz="3200" b="1" dirty="0">
                <a:solidFill>
                  <a:srgbClr val="C00000"/>
                </a:solidFill>
                <a:latin typeface="Times New Roman"/>
                <a:ea typeface="Times New Roman"/>
              </a:rPr>
              <a:t>: </a:t>
            </a:r>
            <a:endParaRPr lang="en-US" sz="4400" dirty="0">
              <a:solidFill>
                <a:srgbClr val="C00000"/>
              </a:solidFill>
              <a:latin typeface="Times New Roman"/>
              <a:ea typeface="Times New Roman"/>
            </a:endParaRPr>
          </a:p>
          <a:p>
            <a:pPr marL="273050" indent="-273050" algn="just" rtl="1" fontAlgn="base">
              <a:lnSpc>
                <a:spcPct val="130000"/>
              </a:lnSpc>
              <a:spcBef>
                <a:spcPts val="0"/>
              </a:spcBef>
            </a:pPr>
            <a:r>
              <a:rPr lang="ar-SA" dirty="0">
                <a:latin typeface="Times New Roman"/>
                <a:ea typeface="Times New Roman"/>
              </a:rPr>
              <a:t>ويستخدم في شاشات الحواسيب والهواتف المحمولة والتلفاز ، ويتم تكوين الألوان عن طريق خلط ثلاث مركبات ضوئية تمثل الألوان الأساسية هي الأحمر والأخضر والأزرق</a:t>
            </a:r>
            <a:endParaRPr lang="en-US" sz="3600" dirty="0">
              <a:latin typeface="Times New Roman"/>
              <a:ea typeface="Times New Roman"/>
            </a:endParaRPr>
          </a:p>
          <a:p>
            <a:pPr marL="0" indent="0" algn="just" rtl="1" fontAlgn="base">
              <a:lnSpc>
                <a:spcPct val="130000"/>
              </a:lnSpc>
              <a:spcBef>
                <a:spcPts val="0"/>
              </a:spcBef>
              <a:buNone/>
            </a:pPr>
            <a:r>
              <a:rPr lang="ar-SA" sz="3200" b="1" u="sng" dirty="0">
                <a:solidFill>
                  <a:srgbClr val="C00000"/>
                </a:solidFill>
                <a:latin typeface="Times New Roman"/>
                <a:ea typeface="Times New Roman"/>
              </a:rPr>
              <a:t>الطريقة الثانية</a:t>
            </a:r>
            <a:r>
              <a:rPr lang="ar-SA" sz="3200" b="1" dirty="0">
                <a:solidFill>
                  <a:srgbClr val="C00000"/>
                </a:solidFill>
                <a:latin typeface="Times New Roman"/>
                <a:ea typeface="Times New Roman"/>
              </a:rPr>
              <a:t> : الخلط الصبغي </a:t>
            </a:r>
            <a:r>
              <a:rPr lang="en-US" sz="3200" b="1" dirty="0">
                <a:solidFill>
                  <a:srgbClr val="C00000"/>
                </a:solidFill>
                <a:latin typeface="Arial"/>
                <a:ea typeface="Times New Roman"/>
              </a:rPr>
              <a:t>Pigment Mixture</a:t>
            </a:r>
            <a:endParaRPr lang="en-US" sz="4400" dirty="0">
              <a:solidFill>
                <a:srgbClr val="C00000"/>
              </a:solidFill>
              <a:latin typeface="Times New Roman"/>
              <a:ea typeface="Times New Roman"/>
            </a:endParaRPr>
          </a:p>
          <a:p>
            <a:pPr marL="273050" indent="-273050" algn="just" rtl="1" fontAlgn="base">
              <a:lnSpc>
                <a:spcPct val="130000"/>
              </a:lnSpc>
              <a:spcBef>
                <a:spcPts val="0"/>
              </a:spcBef>
            </a:pPr>
            <a:r>
              <a:rPr lang="ar-SA" dirty="0">
                <a:latin typeface="Times New Roman"/>
                <a:ea typeface="Times New Roman"/>
              </a:rPr>
              <a:t>يستخدم عن طريق خلط ثلاث ألوان أساسية بمزج الأصباغ أو الأحبار لذلك يستخدم هذا النوع من الخلط في أجهزة الطباعة والألوان الأساسية الثلاثة المستخدمة في هذا النوع من الخلط هي الأزرق السماوي ، والأرجواني ، والأصفر ، ويسمى اللون الذي يتكون بطريقة الخلط الصبغي باسم اللون الاختزالي </a:t>
            </a:r>
            <a:r>
              <a:rPr lang="en-US" dirty="0">
                <a:latin typeface="Arial"/>
                <a:ea typeface="Times New Roman"/>
              </a:rPr>
              <a:t>Subtractive Color</a:t>
            </a:r>
            <a:endParaRPr lang="en-US" sz="3600" dirty="0">
              <a:latin typeface="Times New Roman"/>
              <a:ea typeface="Times New Roman"/>
            </a:endParaRPr>
          </a:p>
        </p:txBody>
      </p:sp>
    </p:spTree>
    <p:extLst>
      <p:ext uri="{BB962C8B-B14F-4D97-AF65-F5344CB8AC3E}">
        <p14:creationId xmlns:p14="http://schemas.microsoft.com/office/powerpoint/2010/main" val="361030904"/>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a:extLst>
              <a:ext uri="{FF2B5EF4-FFF2-40B4-BE49-F238E27FC236}">
                <a16:creationId xmlns:a16="http://schemas.microsoft.com/office/drawing/2014/main" id="{FD55EA71-CBDE-4E5D-82C9-EC1429C5E01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37702697"/>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1560" y="980728"/>
            <a:ext cx="8229600" cy="4896544"/>
          </a:xfrm>
        </p:spPr>
        <p:txBody>
          <a:bodyPr/>
          <a:lstStyle/>
          <a:p>
            <a:pPr marL="0" indent="0" algn="just" rtl="1" fontAlgn="base">
              <a:lnSpc>
                <a:spcPct val="170000"/>
              </a:lnSpc>
              <a:spcBef>
                <a:spcPts val="0"/>
              </a:spcBef>
              <a:buNone/>
            </a:pPr>
            <a:r>
              <a:rPr lang="ar-SA" b="1" u="sng" dirty="0">
                <a:latin typeface="Times New Roman"/>
                <a:ea typeface="Times New Roman"/>
              </a:rPr>
              <a:t>تنقسم تلك الخوارزميات إلى فئات</a:t>
            </a:r>
            <a:r>
              <a:rPr lang="ar-SA" b="1" dirty="0">
                <a:latin typeface="Times New Roman"/>
                <a:ea typeface="Times New Roman"/>
              </a:rPr>
              <a:t> بحيث تضم كل فئة مجموعة خوارزميات تتفق في الهدف العام ، </a:t>
            </a:r>
            <a:r>
              <a:rPr lang="ar-SA" b="1" u="sng" dirty="0">
                <a:latin typeface="Times New Roman"/>
                <a:ea typeface="Times New Roman"/>
              </a:rPr>
              <a:t>فيما يلي نستعرض هذه الفئات في إيجاز .</a:t>
            </a:r>
            <a:endParaRPr lang="en-US" sz="3600" dirty="0">
              <a:latin typeface="Times New Roman"/>
              <a:ea typeface="Times New Roman"/>
            </a:endParaRPr>
          </a:p>
          <a:p>
            <a:pPr marL="0" indent="0" algn="just" rtl="1" fontAlgn="base">
              <a:lnSpc>
                <a:spcPct val="170000"/>
              </a:lnSpc>
              <a:spcBef>
                <a:spcPts val="0"/>
              </a:spcBef>
              <a:buNone/>
            </a:pPr>
            <a:r>
              <a:rPr lang="ar-SA" b="1" dirty="0">
                <a:solidFill>
                  <a:srgbClr val="C00000"/>
                </a:solidFill>
                <a:latin typeface="Times New Roman"/>
                <a:ea typeface="Times New Roman"/>
              </a:rPr>
              <a:t>1. </a:t>
            </a:r>
            <a:r>
              <a:rPr lang="ar-SA" b="1" u="sng" dirty="0">
                <a:solidFill>
                  <a:srgbClr val="C00000"/>
                </a:solidFill>
                <a:latin typeface="Times New Roman"/>
                <a:ea typeface="Times New Roman"/>
              </a:rPr>
              <a:t>خوارزميات إعداد البيانات</a:t>
            </a:r>
            <a:r>
              <a:rPr lang="ar-SA" b="1" dirty="0">
                <a:solidFill>
                  <a:srgbClr val="C00000"/>
                </a:solidFill>
                <a:latin typeface="Times New Roman"/>
                <a:ea typeface="Times New Roman"/>
              </a:rPr>
              <a:t>: </a:t>
            </a:r>
            <a:r>
              <a:rPr lang="en-US" b="1" dirty="0">
                <a:solidFill>
                  <a:srgbClr val="C00000"/>
                </a:solidFill>
                <a:latin typeface="Arial"/>
                <a:ea typeface="Times New Roman"/>
              </a:rPr>
              <a:t>Data Preparation</a:t>
            </a:r>
            <a:endParaRPr lang="en-US" sz="3600" dirty="0">
              <a:solidFill>
                <a:srgbClr val="C00000"/>
              </a:solidFill>
              <a:latin typeface="Times New Roman"/>
              <a:ea typeface="Times New Roman"/>
            </a:endParaRPr>
          </a:p>
          <a:p>
            <a:pPr algn="just" rtl="1">
              <a:lnSpc>
                <a:spcPct val="170000"/>
              </a:lnSpc>
            </a:pPr>
            <a:r>
              <a:rPr lang="ar-SA" dirty="0">
                <a:ea typeface="Times New Roman"/>
              </a:rPr>
              <a:t>خوارزميات إعداد البيانات يطلق عليها خوارزميات ما قبل معالجة الصورة، وتهدف إلى تصحيح التشوهات الهندسية </a:t>
            </a:r>
            <a:r>
              <a:rPr lang="en-US" dirty="0">
                <a:latin typeface="Arial"/>
                <a:ea typeface="Times New Roman"/>
              </a:rPr>
              <a:t>Geometric Distortion</a:t>
            </a:r>
            <a:r>
              <a:rPr lang="ar-SA" dirty="0">
                <a:latin typeface="Arial"/>
                <a:ea typeface="Times New Roman"/>
              </a:rPr>
              <a:t> والعيوب الراديو مترية </a:t>
            </a:r>
            <a:r>
              <a:rPr lang="en-US" dirty="0">
                <a:latin typeface="Arial"/>
                <a:ea typeface="Times New Roman"/>
              </a:rPr>
              <a:t>Radiometric Errors</a:t>
            </a:r>
            <a:r>
              <a:rPr lang="ar-SA" dirty="0">
                <a:latin typeface="Arial"/>
                <a:ea typeface="Times New Roman"/>
              </a:rPr>
              <a:t>  في الصورة </a:t>
            </a:r>
            <a:endParaRPr lang="en-US" dirty="0"/>
          </a:p>
        </p:txBody>
      </p:sp>
    </p:spTree>
    <p:extLst>
      <p:ext uri="{BB962C8B-B14F-4D97-AF65-F5344CB8AC3E}">
        <p14:creationId xmlns:p14="http://schemas.microsoft.com/office/powerpoint/2010/main" val="3572535810"/>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29600" cy="5472608"/>
          </a:xfrm>
        </p:spPr>
        <p:txBody>
          <a:bodyPr>
            <a:normAutofit/>
          </a:bodyPr>
          <a:lstStyle/>
          <a:p>
            <a:pPr marL="0" indent="0" algn="just" rtl="1" fontAlgn="base">
              <a:lnSpc>
                <a:spcPct val="200000"/>
              </a:lnSpc>
              <a:spcBef>
                <a:spcPts val="0"/>
              </a:spcBef>
              <a:buNone/>
            </a:pPr>
            <a:r>
              <a:rPr lang="ar-SA" b="1" u="sng" dirty="0">
                <a:latin typeface="Times New Roman"/>
                <a:ea typeface="Times New Roman"/>
              </a:rPr>
              <a:t>وفيما يلي أهم المفاهيم التقنية المتعلقة بالصورة الرقمية:</a:t>
            </a:r>
            <a:endParaRPr lang="en-US" sz="3600" dirty="0">
              <a:latin typeface="Times New Roman"/>
              <a:ea typeface="Times New Roman"/>
            </a:endParaRPr>
          </a:p>
          <a:p>
            <a:pPr marL="0" indent="0" algn="just" rtl="1" fontAlgn="base">
              <a:lnSpc>
                <a:spcPct val="200000"/>
              </a:lnSpc>
              <a:spcBef>
                <a:spcPts val="0"/>
              </a:spcBef>
              <a:buNone/>
            </a:pPr>
            <a:r>
              <a:rPr lang="ar-SA" sz="3200" b="1" dirty="0">
                <a:solidFill>
                  <a:srgbClr val="C00000"/>
                </a:solidFill>
                <a:latin typeface="Times New Roman"/>
                <a:ea typeface="Times New Roman"/>
              </a:rPr>
              <a:t>1. </a:t>
            </a:r>
            <a:r>
              <a:rPr lang="ar-SA" sz="3200" b="1" u="sng" dirty="0">
                <a:solidFill>
                  <a:srgbClr val="C00000"/>
                </a:solidFill>
                <a:latin typeface="Times New Roman"/>
                <a:ea typeface="Times New Roman"/>
              </a:rPr>
              <a:t>بنية الصورة الرقمية:</a:t>
            </a:r>
            <a:endParaRPr lang="en-US" sz="4400" dirty="0">
              <a:solidFill>
                <a:srgbClr val="C00000"/>
              </a:solidFill>
              <a:latin typeface="Times New Roman"/>
              <a:ea typeface="Times New Roman"/>
            </a:endParaRPr>
          </a:p>
          <a:p>
            <a:pPr marL="273050" indent="-273050" algn="just" rtl="1" fontAlgn="base">
              <a:lnSpc>
                <a:spcPct val="200000"/>
              </a:lnSpc>
              <a:spcBef>
                <a:spcPts val="0"/>
              </a:spcBef>
            </a:pPr>
            <a:r>
              <a:rPr lang="ar-SA" sz="2400" dirty="0">
                <a:latin typeface="Times New Roman"/>
                <a:ea typeface="Times New Roman"/>
              </a:rPr>
              <a:t>تقوم الكاميرا الرقمية العادية بتقسيم إطار الصورة إلى شبكة من المربعات الصغيرة التي يسمى الواحد منها عنصر الصورة </a:t>
            </a:r>
            <a:r>
              <a:rPr lang="en-US" sz="2400" dirty="0">
                <a:latin typeface="Arial"/>
                <a:ea typeface="Times New Roman"/>
              </a:rPr>
              <a:t>Picture Element</a:t>
            </a:r>
            <a:r>
              <a:rPr lang="ar-SA" sz="2400" dirty="0">
                <a:latin typeface="Times New Roman"/>
                <a:ea typeface="Times New Roman"/>
              </a:rPr>
              <a:t>  وتختصر إلى </a:t>
            </a:r>
            <a:r>
              <a:rPr lang="en-US" sz="2400" dirty="0">
                <a:latin typeface="Arial"/>
                <a:ea typeface="Times New Roman"/>
              </a:rPr>
              <a:t>Pixel</a:t>
            </a:r>
            <a:r>
              <a:rPr lang="ar-SA" sz="2400" dirty="0">
                <a:latin typeface="Times New Roman"/>
                <a:ea typeface="Times New Roman"/>
              </a:rPr>
              <a:t> كما تسمى أيضاً خلية </a:t>
            </a:r>
            <a:r>
              <a:rPr lang="en-US" sz="2400" dirty="0">
                <a:latin typeface="Arial"/>
                <a:ea typeface="Times New Roman"/>
              </a:rPr>
              <a:t>Cell</a:t>
            </a:r>
            <a:endParaRPr lang="en-US" sz="2400" dirty="0">
              <a:latin typeface="Times New Roman"/>
              <a:ea typeface="Times New Roman"/>
            </a:endParaRPr>
          </a:p>
          <a:p>
            <a:pPr marL="273050" indent="-273050" algn="just" rtl="1" fontAlgn="base">
              <a:lnSpc>
                <a:spcPct val="200000"/>
              </a:lnSpc>
              <a:spcBef>
                <a:spcPts val="0"/>
              </a:spcBef>
            </a:pPr>
            <a:r>
              <a:rPr lang="ar-SA" sz="2400" dirty="0">
                <a:latin typeface="Times New Roman"/>
                <a:ea typeface="Times New Roman"/>
              </a:rPr>
              <a:t>وتختزن درجة اللون في المربع المقابل لها في إطار الصورة</a:t>
            </a:r>
            <a:endParaRPr lang="en-US" sz="2400" dirty="0">
              <a:latin typeface="Times New Roman"/>
              <a:ea typeface="Times New Roman"/>
            </a:endParaRPr>
          </a:p>
        </p:txBody>
      </p:sp>
    </p:spTree>
    <p:extLst>
      <p:ext uri="{BB962C8B-B14F-4D97-AF65-F5344CB8AC3E}">
        <p14:creationId xmlns:p14="http://schemas.microsoft.com/office/powerpoint/2010/main" val="2491584640"/>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415880"/>
          </a:xfrm>
        </p:spPr>
        <p:txBody>
          <a:bodyPr>
            <a:normAutofit/>
          </a:bodyPr>
          <a:lstStyle/>
          <a:p>
            <a:pPr marL="273050" indent="-273050" algn="just" rtl="1" fontAlgn="base">
              <a:lnSpc>
                <a:spcPct val="150000"/>
              </a:lnSpc>
              <a:spcBef>
                <a:spcPts val="0"/>
              </a:spcBef>
            </a:pPr>
            <a:r>
              <a:rPr lang="ar-SA" dirty="0">
                <a:latin typeface="Times New Roman"/>
                <a:ea typeface="Times New Roman"/>
              </a:rPr>
              <a:t>لا يختلف المجس في طريقة تسجيله للبيانات عن الكاميرا فالإشعاع الكهرومغناطيسي الصادر من الأرض على جهاز الاستشعار يتم تسجيله في الخلايا </a:t>
            </a:r>
            <a:r>
              <a:rPr lang="en-US" dirty="0">
                <a:latin typeface="Arial"/>
                <a:ea typeface="Times New Roman"/>
              </a:rPr>
              <a:t>Pixels</a:t>
            </a:r>
            <a:r>
              <a:rPr lang="ar-SA" dirty="0">
                <a:latin typeface="Times New Roman"/>
                <a:ea typeface="Times New Roman"/>
              </a:rPr>
              <a:t>المقابلة في نفس الموضع الذي صدر عنه الإشعاع الكهرومغنطيسي من الأرض في أكثر من منطقة طيفية ، لذلك يمكن تشبيه المجس بعدة كاميرات رقمية تصور سطح الأرض في نفس اللحظة باستخدام أطوال موجية مختلفة .</a:t>
            </a:r>
            <a:endParaRPr lang="en-US" sz="3600" dirty="0">
              <a:latin typeface="Times New Roman"/>
              <a:ea typeface="Times New Roman"/>
            </a:endParaRPr>
          </a:p>
          <a:p>
            <a:pPr marL="273050" indent="-273050" algn="just" rtl="1" fontAlgn="base">
              <a:lnSpc>
                <a:spcPct val="150000"/>
              </a:lnSpc>
              <a:spcBef>
                <a:spcPts val="0"/>
              </a:spcBef>
            </a:pPr>
            <a:r>
              <a:rPr lang="ar-SA" dirty="0">
                <a:latin typeface="Times New Roman"/>
                <a:ea typeface="Times New Roman"/>
              </a:rPr>
              <a:t>ويطلق على الصور التي تبين الإشعاع الصادر عن الظاهرة الأرضية والتي تتألف منها الصورة الرقمية لبيانات الاستشعار عن بعد اسم النطاقات </a:t>
            </a:r>
            <a:r>
              <a:rPr lang="en-US" dirty="0">
                <a:latin typeface="Arial"/>
                <a:ea typeface="Times New Roman"/>
              </a:rPr>
              <a:t>Bands</a:t>
            </a:r>
            <a:endParaRPr lang="en-US" sz="3600" dirty="0">
              <a:latin typeface="Times New Roman"/>
              <a:ea typeface="Times New Roman"/>
            </a:endParaRPr>
          </a:p>
        </p:txBody>
      </p:sp>
    </p:spTree>
    <p:extLst>
      <p:ext uri="{BB962C8B-B14F-4D97-AF65-F5344CB8AC3E}">
        <p14:creationId xmlns:p14="http://schemas.microsoft.com/office/powerpoint/2010/main" val="2941726496"/>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29600" cy="5271864"/>
          </a:xfrm>
        </p:spPr>
        <p:txBody>
          <a:bodyPr>
            <a:normAutofit/>
          </a:bodyPr>
          <a:lstStyle/>
          <a:p>
            <a:pPr marL="0" indent="0" algn="r" rtl="1" fontAlgn="base">
              <a:lnSpc>
                <a:spcPct val="150000"/>
              </a:lnSpc>
              <a:spcBef>
                <a:spcPts val="0"/>
              </a:spcBef>
              <a:buNone/>
            </a:pPr>
            <a:r>
              <a:rPr lang="ar-SA" sz="3200" b="1" u="sng" dirty="0">
                <a:solidFill>
                  <a:srgbClr val="C00000"/>
                </a:solidFill>
                <a:latin typeface="Times New Roman"/>
                <a:ea typeface="Times New Roman"/>
              </a:rPr>
              <a:t>2. الخلية </a:t>
            </a:r>
            <a:r>
              <a:rPr lang="en-US" sz="3200" b="1" u="sng" dirty="0">
                <a:solidFill>
                  <a:srgbClr val="C00000"/>
                </a:solidFill>
                <a:latin typeface="Arial"/>
                <a:ea typeface="Times New Roman"/>
              </a:rPr>
              <a:t>Pixel</a:t>
            </a:r>
            <a:endParaRPr lang="en-US" sz="4400" dirty="0">
              <a:solidFill>
                <a:srgbClr val="C00000"/>
              </a:solidFill>
              <a:latin typeface="Times New Roman"/>
              <a:ea typeface="Times New Roman"/>
            </a:endParaRPr>
          </a:p>
          <a:p>
            <a:pPr marL="273050" indent="-273050" algn="just" rtl="1" fontAlgn="base">
              <a:lnSpc>
                <a:spcPct val="150000"/>
              </a:lnSpc>
              <a:spcBef>
                <a:spcPts val="0"/>
              </a:spcBef>
            </a:pPr>
            <a:r>
              <a:rPr lang="ar-SA" sz="2800" dirty="0">
                <a:latin typeface="Times New Roman"/>
                <a:ea typeface="Times New Roman"/>
              </a:rPr>
              <a:t>الخلية هي وحدة البناء الأساسية للصور الرقمية للاستشعار عن بعد.</a:t>
            </a:r>
            <a:endParaRPr lang="en-US" sz="2800" dirty="0">
              <a:latin typeface="Times New Roman"/>
              <a:ea typeface="Times New Roman"/>
            </a:endParaRPr>
          </a:p>
          <a:p>
            <a:pPr marL="273050" indent="-273050" algn="just" rtl="1" fontAlgn="base">
              <a:lnSpc>
                <a:spcPct val="150000"/>
              </a:lnSpc>
              <a:spcBef>
                <a:spcPts val="0"/>
              </a:spcBef>
            </a:pPr>
            <a:r>
              <a:rPr lang="ar-SA" sz="2800" dirty="0">
                <a:latin typeface="Times New Roman"/>
                <a:ea typeface="Times New Roman"/>
              </a:rPr>
              <a:t>المجس يقوم بتقسيم المساحة التي تغطيها الصورة لشبكة من الخلايا عبارة عن مربعات .</a:t>
            </a:r>
            <a:endParaRPr lang="en-US" sz="2800" dirty="0">
              <a:latin typeface="Times New Roman"/>
              <a:ea typeface="Times New Roman"/>
            </a:endParaRPr>
          </a:p>
          <a:p>
            <a:pPr marL="273050" indent="-273050" algn="just" rtl="1" fontAlgn="base">
              <a:lnSpc>
                <a:spcPct val="150000"/>
              </a:lnSpc>
              <a:spcBef>
                <a:spcPts val="0"/>
              </a:spcBef>
            </a:pPr>
            <a:r>
              <a:rPr lang="ar-SA" sz="2800" dirty="0">
                <a:latin typeface="Times New Roman"/>
                <a:ea typeface="Times New Roman"/>
              </a:rPr>
              <a:t>الخلية يتم تخزينها في الذاكرة الحاسوبية في صورة رقم صحيح ، وهي نظريا مجرد نقطة ، ولكن واقعيا عبارة عن مساحة مربعة من الأرض ينعكس عنها أو ينبعث منها إشعاع كهرومغناطيسي يسجله المجس عند طول معين</a:t>
            </a:r>
            <a:endParaRPr lang="en-US" sz="2800" dirty="0">
              <a:latin typeface="Times New Roman"/>
              <a:ea typeface="Times New Roman"/>
            </a:endParaRPr>
          </a:p>
        </p:txBody>
      </p:sp>
    </p:spTree>
    <p:extLst>
      <p:ext uri="{BB962C8B-B14F-4D97-AF65-F5344CB8AC3E}">
        <p14:creationId xmlns:p14="http://schemas.microsoft.com/office/powerpoint/2010/main" val="333838738"/>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415880"/>
          </a:xfrm>
        </p:spPr>
        <p:txBody>
          <a:bodyPr>
            <a:normAutofit/>
          </a:bodyPr>
          <a:lstStyle/>
          <a:p>
            <a:pPr marL="273050" indent="-273050" algn="just" rtl="1" fontAlgn="base">
              <a:lnSpc>
                <a:spcPct val="170000"/>
              </a:lnSpc>
              <a:spcBef>
                <a:spcPts val="0"/>
              </a:spcBef>
            </a:pPr>
            <a:r>
              <a:rPr lang="ar-SA" sz="2400" b="1" dirty="0">
                <a:latin typeface="Times New Roman"/>
                <a:ea typeface="Times New Roman"/>
              </a:rPr>
              <a:t>المجس </a:t>
            </a:r>
            <a:r>
              <a:rPr lang="en-US" sz="2400" b="1" dirty="0">
                <a:latin typeface="Arial"/>
                <a:ea typeface="Times New Roman"/>
              </a:rPr>
              <a:t>ETM</a:t>
            </a:r>
            <a:r>
              <a:rPr lang="ar-SA" sz="2400" b="1" dirty="0">
                <a:latin typeface="Times New Roman"/>
                <a:ea typeface="Times New Roman"/>
              </a:rPr>
              <a:t>+ المحمول على  متن القمر الصناعي لاند سات 7 ينتج صور متعددة الأطياف لخلايا كل منها يمثل مساحة مربعة من الأرض تساوي 900م2(مربع طول ضلعه 30 متر).</a:t>
            </a:r>
            <a:endParaRPr lang="en-US" sz="2400" dirty="0">
              <a:latin typeface="Times New Roman"/>
              <a:ea typeface="Times New Roman"/>
            </a:endParaRPr>
          </a:p>
          <a:p>
            <a:pPr marL="273050" indent="-273050" algn="just" rtl="1" fontAlgn="base">
              <a:lnSpc>
                <a:spcPct val="170000"/>
              </a:lnSpc>
              <a:spcBef>
                <a:spcPts val="0"/>
              </a:spcBef>
            </a:pPr>
            <a:r>
              <a:rPr lang="ar-SA" sz="2400" b="1" dirty="0">
                <a:latin typeface="Times New Roman"/>
                <a:ea typeface="Times New Roman"/>
              </a:rPr>
              <a:t>حجم الخلية ثابت ولا يمكن زيادة دقة خلية المجس ، فلا يمكن زيادة الدقة مباشرة من 30 إلى 10</a:t>
            </a:r>
            <a:endParaRPr lang="en-US" sz="2400" dirty="0">
              <a:latin typeface="Times New Roman"/>
              <a:ea typeface="Times New Roman"/>
            </a:endParaRPr>
          </a:p>
          <a:p>
            <a:pPr marL="273050" indent="-273050" algn="just" rtl="1" fontAlgn="base">
              <a:lnSpc>
                <a:spcPct val="170000"/>
              </a:lnSpc>
              <a:spcBef>
                <a:spcPts val="0"/>
              </a:spcBef>
            </a:pPr>
            <a:r>
              <a:rPr lang="ar-SA" sz="2400" b="1" dirty="0">
                <a:latin typeface="Times New Roman"/>
                <a:ea typeface="Times New Roman"/>
              </a:rPr>
              <a:t>وتنقسم الخلايا إلى نوعين بنا ء على ما تمثله الخلية من غطاء أرضي وهما :</a:t>
            </a:r>
            <a:endParaRPr lang="en-US" sz="2400" dirty="0">
              <a:latin typeface="Times New Roman"/>
              <a:ea typeface="Times New Roman"/>
            </a:endParaRPr>
          </a:p>
          <a:p>
            <a:pPr marL="273050" indent="-273050" algn="just" rtl="1" fontAlgn="base">
              <a:lnSpc>
                <a:spcPct val="170000"/>
              </a:lnSpc>
              <a:spcBef>
                <a:spcPts val="0"/>
              </a:spcBef>
            </a:pPr>
            <a:r>
              <a:rPr lang="ar-SA" sz="2400" b="1" u="sng" dirty="0">
                <a:latin typeface="Times New Roman"/>
                <a:ea typeface="Times New Roman"/>
              </a:rPr>
              <a:t>الخلية النقية</a:t>
            </a:r>
            <a:r>
              <a:rPr lang="ar-SA" sz="2400" b="1" dirty="0">
                <a:latin typeface="Times New Roman"/>
                <a:ea typeface="Times New Roman"/>
              </a:rPr>
              <a:t> : وهي التي تحتوي على نوع واحد متجانس من الغطاء الأرضي</a:t>
            </a:r>
            <a:endParaRPr lang="en-US" sz="2400" dirty="0">
              <a:latin typeface="Times New Roman"/>
              <a:ea typeface="Times New Roman"/>
            </a:endParaRPr>
          </a:p>
          <a:p>
            <a:pPr marL="273050" indent="-273050" algn="just" rtl="1" fontAlgn="base">
              <a:lnSpc>
                <a:spcPct val="170000"/>
              </a:lnSpc>
              <a:spcBef>
                <a:spcPts val="0"/>
              </a:spcBef>
            </a:pPr>
            <a:r>
              <a:rPr lang="ar-SA" sz="2400" b="1" u="sng" dirty="0">
                <a:latin typeface="Times New Roman"/>
                <a:ea typeface="Times New Roman"/>
              </a:rPr>
              <a:t>الخلية المختلطة</a:t>
            </a:r>
            <a:r>
              <a:rPr lang="ar-SA" sz="2400" b="1" dirty="0">
                <a:latin typeface="Times New Roman"/>
                <a:ea typeface="Times New Roman"/>
              </a:rPr>
              <a:t> : وهي التي تحتوي على نوعين من الغطاء الأرضي</a:t>
            </a:r>
            <a:endParaRPr lang="en-US" sz="2400" dirty="0">
              <a:latin typeface="Times New Roman"/>
              <a:ea typeface="Times New Roman"/>
            </a:endParaRPr>
          </a:p>
        </p:txBody>
      </p:sp>
    </p:spTree>
    <p:extLst>
      <p:ext uri="{BB962C8B-B14F-4D97-AF65-F5344CB8AC3E}">
        <p14:creationId xmlns:p14="http://schemas.microsoft.com/office/powerpoint/2010/main" val="2860683854"/>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12088"/>
            <a:ext cx="8229600" cy="5469240"/>
          </a:xfrm>
        </p:spPr>
        <p:txBody>
          <a:bodyPr>
            <a:normAutofit/>
          </a:bodyPr>
          <a:lstStyle/>
          <a:p>
            <a:pPr marL="0" indent="0" algn="just" rtl="1" fontAlgn="base">
              <a:lnSpc>
                <a:spcPct val="150000"/>
              </a:lnSpc>
              <a:spcBef>
                <a:spcPts val="0"/>
              </a:spcBef>
              <a:buNone/>
            </a:pPr>
            <a:r>
              <a:rPr lang="ar-SA" b="1" u="sng" dirty="0">
                <a:latin typeface="Times New Roman"/>
                <a:ea typeface="Times New Roman"/>
              </a:rPr>
              <a:t>وتتأثر الخلايا بثلاث عوامل هي :</a:t>
            </a:r>
            <a:endParaRPr lang="en-US" sz="3600" dirty="0">
              <a:latin typeface="Times New Roman"/>
              <a:ea typeface="Times New Roman"/>
            </a:endParaRPr>
          </a:p>
          <a:p>
            <a:pPr marL="457200" indent="-457200" algn="just" rtl="1" fontAlgn="base">
              <a:lnSpc>
                <a:spcPct val="150000"/>
              </a:lnSpc>
              <a:spcBef>
                <a:spcPts val="0"/>
              </a:spcBef>
              <a:buNone/>
            </a:pPr>
            <a:r>
              <a:rPr lang="ar-SA" b="1" dirty="0">
                <a:latin typeface="Times New Roman"/>
                <a:ea typeface="Times New Roman"/>
              </a:rPr>
              <a:t>1. </a:t>
            </a:r>
            <a:r>
              <a:rPr lang="ar-SA" sz="2800" b="1" u="sng" dirty="0">
                <a:solidFill>
                  <a:srgbClr val="C00000"/>
                </a:solidFill>
                <a:latin typeface="Times New Roman"/>
                <a:ea typeface="Times New Roman"/>
              </a:rPr>
              <a:t>حجم الخلية :</a:t>
            </a:r>
            <a:r>
              <a:rPr lang="ar-SA" sz="2800" b="1" dirty="0">
                <a:solidFill>
                  <a:srgbClr val="C00000"/>
                </a:solidFill>
                <a:latin typeface="Times New Roman"/>
                <a:ea typeface="Times New Roman"/>
              </a:rPr>
              <a:t> </a:t>
            </a:r>
            <a:r>
              <a:rPr lang="ar-SA" sz="2800" dirty="0">
                <a:latin typeface="Times New Roman"/>
                <a:ea typeface="Times New Roman"/>
              </a:rPr>
              <a:t>فكلما كان حجم الخلية كبير زارد احتمال وجود خلايا مختلطة والعكس صحيح .</a:t>
            </a:r>
            <a:endParaRPr lang="en-US" sz="2800" dirty="0">
              <a:latin typeface="Times New Roman"/>
              <a:ea typeface="Times New Roman"/>
            </a:endParaRPr>
          </a:p>
          <a:p>
            <a:pPr marL="457200" indent="-457200" algn="just" rtl="1" fontAlgn="base">
              <a:lnSpc>
                <a:spcPct val="150000"/>
              </a:lnSpc>
              <a:spcBef>
                <a:spcPts val="0"/>
              </a:spcBef>
              <a:buNone/>
            </a:pPr>
            <a:r>
              <a:rPr lang="ar-SA" sz="2800" b="1" dirty="0">
                <a:latin typeface="Times New Roman"/>
                <a:ea typeface="Times New Roman"/>
              </a:rPr>
              <a:t>2. </a:t>
            </a:r>
            <a:r>
              <a:rPr lang="ar-SA" sz="2800" b="1" u="sng" dirty="0">
                <a:solidFill>
                  <a:srgbClr val="C00000"/>
                </a:solidFill>
                <a:latin typeface="Times New Roman"/>
                <a:ea typeface="Times New Roman"/>
              </a:rPr>
              <a:t>تجانس الصورة :</a:t>
            </a:r>
            <a:r>
              <a:rPr lang="ar-SA" sz="2800" b="1" dirty="0">
                <a:solidFill>
                  <a:srgbClr val="C00000"/>
                </a:solidFill>
                <a:latin typeface="Times New Roman"/>
                <a:ea typeface="Times New Roman"/>
              </a:rPr>
              <a:t> </a:t>
            </a:r>
            <a:r>
              <a:rPr lang="ar-SA" sz="2800" dirty="0">
                <a:latin typeface="Times New Roman"/>
                <a:ea typeface="Times New Roman"/>
              </a:rPr>
              <a:t>ويقصد مقدار ما تحتويه الصورة من فئات الغطاء الأرضي فكلما زاد عدد فئات الغطاء الأرضي زاد احتمال وجود الخلايا المختلطة .</a:t>
            </a:r>
            <a:endParaRPr lang="en-US" sz="2800" dirty="0">
              <a:latin typeface="Times New Roman"/>
              <a:ea typeface="Times New Roman"/>
            </a:endParaRPr>
          </a:p>
          <a:p>
            <a:pPr marL="457200" indent="-457200" algn="just" rtl="1" fontAlgn="base">
              <a:lnSpc>
                <a:spcPct val="150000"/>
              </a:lnSpc>
              <a:spcBef>
                <a:spcPts val="0"/>
              </a:spcBef>
              <a:buNone/>
            </a:pPr>
            <a:r>
              <a:rPr lang="ar-SA" sz="2800" b="1" dirty="0">
                <a:latin typeface="Times New Roman"/>
                <a:ea typeface="Times New Roman"/>
              </a:rPr>
              <a:t>3. </a:t>
            </a:r>
            <a:r>
              <a:rPr lang="ar-SA" sz="2800" b="1" u="sng" dirty="0">
                <a:solidFill>
                  <a:srgbClr val="C00000"/>
                </a:solidFill>
                <a:latin typeface="Times New Roman"/>
                <a:ea typeface="Times New Roman"/>
              </a:rPr>
              <a:t>انتظام المساحة :</a:t>
            </a:r>
            <a:r>
              <a:rPr lang="ar-SA" sz="2800" b="1" dirty="0">
                <a:solidFill>
                  <a:srgbClr val="C00000"/>
                </a:solidFill>
                <a:latin typeface="Times New Roman"/>
                <a:ea typeface="Times New Roman"/>
              </a:rPr>
              <a:t> </a:t>
            </a:r>
            <a:r>
              <a:rPr lang="ar-SA" sz="2800" dirty="0">
                <a:latin typeface="Times New Roman"/>
                <a:ea typeface="Times New Roman"/>
              </a:rPr>
              <a:t> ويقصد بها اتساع المساحة التي يشغلها الغطاء الأرضي.</a:t>
            </a:r>
            <a:endParaRPr lang="en-US" sz="2800" dirty="0">
              <a:latin typeface="Times New Roman"/>
              <a:ea typeface="Times New Roman"/>
            </a:endParaRPr>
          </a:p>
        </p:txBody>
      </p:sp>
    </p:spTree>
    <p:extLst>
      <p:ext uri="{BB962C8B-B14F-4D97-AF65-F5344CB8AC3E}">
        <p14:creationId xmlns:p14="http://schemas.microsoft.com/office/powerpoint/2010/main" val="3620911873"/>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616624"/>
          </a:xfrm>
        </p:spPr>
        <p:txBody>
          <a:bodyPr>
            <a:normAutofit/>
          </a:bodyPr>
          <a:lstStyle/>
          <a:p>
            <a:pPr marL="273050" indent="-273050" algn="just" rtl="1" fontAlgn="base">
              <a:lnSpc>
                <a:spcPct val="140000"/>
              </a:lnSpc>
              <a:spcBef>
                <a:spcPts val="0"/>
              </a:spcBef>
            </a:pPr>
            <a:r>
              <a:rPr lang="ar-SA" dirty="0">
                <a:latin typeface="Times New Roman"/>
                <a:ea typeface="Times New Roman"/>
              </a:rPr>
              <a:t>كل خلية في صورة القمر الصناعي لها قيمة عددية (</a:t>
            </a:r>
            <a:r>
              <a:rPr lang="en-US" dirty="0">
                <a:latin typeface="Arial"/>
                <a:ea typeface="Times New Roman"/>
              </a:rPr>
              <a:t>DN</a:t>
            </a:r>
            <a:r>
              <a:rPr lang="ar-SA" dirty="0">
                <a:latin typeface="Times New Roman"/>
                <a:ea typeface="Times New Roman"/>
              </a:rPr>
              <a:t>)وهذه القيمة العددية تمثل كمية الطاقة الكهرومغناطيسية من منطقة محددة من الطيف الكهرومغناطيسي . هذه الطاقة الصادرة عن سطح الأرض تتأثر بقدرة المربع الأرضي المناظر للخلية على عكس أو بعث الإشعاع الكهرومغنطيسي . وتلك القيمة العددية تتأثر بمؤثرات أخرى غير الإشعاع الكهرومغناطيسي مثل الغلاف الجوي وحساسية المجس وعوامل أخري .</a:t>
            </a:r>
            <a:endParaRPr lang="en-US" sz="3600" dirty="0">
              <a:latin typeface="Times New Roman"/>
              <a:ea typeface="Times New Roman"/>
            </a:endParaRPr>
          </a:p>
          <a:p>
            <a:pPr marL="273050" indent="-273050" algn="just" rtl="1" fontAlgn="base">
              <a:lnSpc>
                <a:spcPct val="140000"/>
              </a:lnSpc>
              <a:spcBef>
                <a:spcPts val="0"/>
              </a:spcBef>
            </a:pPr>
            <a:r>
              <a:rPr lang="ar-SA" dirty="0">
                <a:latin typeface="Times New Roman"/>
                <a:ea typeface="Times New Roman"/>
              </a:rPr>
              <a:t>وتلعب تلك المؤثرات الخارجية دوراً مهماً أثناء جمع بيانات الاستشعار عن بعد وبناء الصورة الرقمية ، حيث يفترض أن الأجسام المتماثلة سوف تُظهر نفس القيمة العددية في صورة الاستشعار عن بعد ، كما أن الأجسام المختلفة سوف تُظهر قيمة عددية مختلفة .</a:t>
            </a:r>
            <a:endParaRPr lang="en-US" sz="3600" dirty="0">
              <a:latin typeface="Times New Roman"/>
              <a:ea typeface="Times New Roman"/>
            </a:endParaRPr>
          </a:p>
        </p:txBody>
      </p:sp>
    </p:spTree>
    <p:extLst>
      <p:ext uri="{BB962C8B-B14F-4D97-AF65-F5344CB8AC3E}">
        <p14:creationId xmlns:p14="http://schemas.microsoft.com/office/powerpoint/2010/main" val="172487191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924712"/>
          </a:xfrm>
        </p:spPr>
        <p:txBody>
          <a:bodyPr>
            <a:normAutofit/>
          </a:bodyPr>
          <a:lstStyle/>
          <a:p>
            <a:pPr algn="just" rtl="1"/>
            <a:r>
              <a:rPr lang="ar-SA" sz="4800" b="1" dirty="0">
                <a:latin typeface="Times New Roman"/>
                <a:ea typeface="Times New Roman"/>
              </a:rPr>
              <a:t>نظام إحداثيات الصور :</a:t>
            </a:r>
            <a:endParaRPr lang="ar-EG" sz="4800" b="1" dirty="0">
              <a:latin typeface="Times New Roman"/>
              <a:ea typeface="Times New Roman"/>
            </a:endParaRPr>
          </a:p>
        </p:txBody>
      </p:sp>
      <p:sp>
        <p:nvSpPr>
          <p:cNvPr id="3" name="عنصر نائب للمحتوى 2"/>
          <p:cNvSpPr>
            <a:spLocks noGrp="1"/>
          </p:cNvSpPr>
          <p:nvPr>
            <p:ph idx="1"/>
          </p:nvPr>
        </p:nvSpPr>
        <p:spPr>
          <a:xfrm>
            <a:off x="457200" y="1776184"/>
            <a:ext cx="8229600" cy="4893176"/>
          </a:xfrm>
        </p:spPr>
        <p:txBody>
          <a:bodyPr>
            <a:normAutofit/>
          </a:bodyPr>
          <a:lstStyle/>
          <a:p>
            <a:pPr marL="273050" indent="-273050" algn="just" rtl="1" fontAlgn="base">
              <a:spcBef>
                <a:spcPts val="0"/>
              </a:spcBef>
            </a:pPr>
            <a:r>
              <a:rPr lang="ar-SA" dirty="0">
                <a:solidFill>
                  <a:srgbClr val="474F60"/>
                </a:solidFill>
                <a:latin typeface="Times New Roman"/>
                <a:ea typeface="Times New Roman"/>
              </a:rPr>
              <a:t>تتوفر العديد من أنظمة الإحداثيات المختلفة الخصائص ، ومن أشهر هذه  الأنظمة النظام الجغرافي الذي يستخدم لتحديد المواقع على سطح الأرض بدلالة دائرة العرض وخط الطول المارين بالموقع .</a:t>
            </a:r>
            <a:endParaRPr lang="en-US" sz="3600" dirty="0">
              <a:latin typeface="Times New Roman"/>
              <a:ea typeface="Times New Roman"/>
            </a:endParaRPr>
          </a:p>
          <a:p>
            <a:pPr marL="273050" indent="-273050" algn="just" rtl="1" fontAlgn="base">
              <a:spcBef>
                <a:spcPts val="0"/>
              </a:spcBef>
            </a:pPr>
            <a:r>
              <a:rPr lang="ar-SA" dirty="0">
                <a:solidFill>
                  <a:srgbClr val="474F60"/>
                </a:solidFill>
                <a:latin typeface="Times New Roman"/>
                <a:ea typeface="Times New Roman"/>
              </a:rPr>
              <a:t>ومن الأنظمة الأخرى التي تتمتع بشهرة  </a:t>
            </a:r>
            <a:r>
              <a:rPr lang="ar-SA" u="sng" dirty="0">
                <a:solidFill>
                  <a:srgbClr val="474F60"/>
                </a:solidFill>
                <a:latin typeface="Times New Roman"/>
                <a:ea typeface="Times New Roman"/>
              </a:rPr>
              <a:t>نظام الإحداثيات </a:t>
            </a:r>
            <a:r>
              <a:rPr lang="ar-SA" u="sng" dirty="0" err="1">
                <a:solidFill>
                  <a:srgbClr val="474F60"/>
                </a:solidFill>
                <a:latin typeface="Times New Roman"/>
                <a:ea typeface="Times New Roman"/>
              </a:rPr>
              <a:t>الكارتيزية</a:t>
            </a:r>
            <a:r>
              <a:rPr lang="ar-SA" dirty="0">
                <a:solidFill>
                  <a:srgbClr val="474F60"/>
                </a:solidFill>
                <a:latin typeface="Times New Roman"/>
                <a:ea typeface="Times New Roman"/>
              </a:rPr>
              <a:t> </a:t>
            </a:r>
            <a:r>
              <a:rPr lang="en-US" dirty="0">
                <a:solidFill>
                  <a:srgbClr val="474F60"/>
                </a:solidFill>
                <a:latin typeface="Arial"/>
                <a:ea typeface="Times New Roman"/>
              </a:rPr>
              <a:t>Cartesian Coordinate System</a:t>
            </a:r>
            <a:r>
              <a:rPr lang="ar-SA" dirty="0">
                <a:solidFill>
                  <a:srgbClr val="474F60"/>
                </a:solidFill>
                <a:latin typeface="Times New Roman"/>
                <a:ea typeface="Times New Roman"/>
              </a:rPr>
              <a:t>، وهو نظام يستخدم لتحديد الموقع على مستوى مسطح أي يستخدم في لتحديد الموقع في بعدين فقط.</a:t>
            </a:r>
            <a:endParaRPr lang="en-US" sz="3600" dirty="0">
              <a:latin typeface="Times New Roman"/>
              <a:ea typeface="Times New Roman"/>
            </a:endParaRPr>
          </a:p>
          <a:p>
            <a:pPr marL="273050" indent="-273050" algn="just" rtl="1" fontAlgn="base">
              <a:spcBef>
                <a:spcPts val="0"/>
              </a:spcBef>
            </a:pPr>
            <a:r>
              <a:rPr lang="ar-SA" dirty="0">
                <a:solidFill>
                  <a:srgbClr val="474F60"/>
                </a:solidFill>
                <a:latin typeface="Times New Roman"/>
                <a:ea typeface="Times New Roman"/>
              </a:rPr>
              <a:t>نظام الإحداثيات </a:t>
            </a:r>
            <a:r>
              <a:rPr lang="ar-SA" dirty="0" err="1">
                <a:solidFill>
                  <a:srgbClr val="474F60"/>
                </a:solidFill>
                <a:latin typeface="Times New Roman"/>
                <a:ea typeface="Times New Roman"/>
              </a:rPr>
              <a:t>الكارتيزية</a:t>
            </a:r>
            <a:r>
              <a:rPr lang="ar-SA" dirty="0">
                <a:solidFill>
                  <a:srgbClr val="474F60"/>
                </a:solidFill>
                <a:latin typeface="Times New Roman"/>
                <a:ea typeface="Times New Roman"/>
              </a:rPr>
              <a:t> يتكون من نقطة أصل ومحورين أحدهما محور أفقي وهو المحور السيني وتزداد قيمته جهة اليمين وتنقص جهة اليسار ، والآخر المحور الرأسي وهو المحور الصادي وتزداد قيمته جهة الأعلى وتنقص جهة الأسفل . يحتاج تحديد موقع نقطة ما في هذا النظام على تحديد بعد مسقطها على المحور السيني (</a:t>
            </a:r>
            <a:r>
              <a:rPr lang="en-US" dirty="0">
                <a:solidFill>
                  <a:srgbClr val="474F60"/>
                </a:solidFill>
                <a:latin typeface="Arial"/>
                <a:ea typeface="Times New Roman"/>
              </a:rPr>
              <a:t>X</a:t>
            </a:r>
            <a:r>
              <a:rPr lang="ar-SA" dirty="0">
                <a:solidFill>
                  <a:srgbClr val="474F60"/>
                </a:solidFill>
                <a:latin typeface="Times New Roman"/>
                <a:ea typeface="Times New Roman"/>
              </a:rPr>
              <a:t>)والصادي(</a:t>
            </a:r>
            <a:r>
              <a:rPr lang="en-US" dirty="0">
                <a:solidFill>
                  <a:srgbClr val="474F60"/>
                </a:solidFill>
                <a:latin typeface="Arial"/>
                <a:ea typeface="Times New Roman"/>
              </a:rPr>
              <a:t>Y</a:t>
            </a:r>
            <a:r>
              <a:rPr lang="ar-SA" dirty="0">
                <a:solidFill>
                  <a:srgbClr val="474F60"/>
                </a:solidFill>
                <a:latin typeface="Times New Roman"/>
                <a:ea typeface="Times New Roman"/>
              </a:rPr>
              <a:t>) القيم السلبية لإحداثيات هذا النظام تجعل استخدامه غير موضوعي</a:t>
            </a:r>
            <a:endParaRPr lang="en-US" sz="3600" dirty="0">
              <a:latin typeface="Times New Roman"/>
              <a:ea typeface="Times New Roman"/>
            </a:endParaRPr>
          </a:p>
        </p:txBody>
      </p:sp>
    </p:spTree>
    <p:extLst>
      <p:ext uri="{BB962C8B-B14F-4D97-AF65-F5344CB8AC3E}">
        <p14:creationId xmlns:p14="http://schemas.microsoft.com/office/powerpoint/2010/main" val="1090203223"/>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theme/theme1.xml><?xml version="1.0" encoding="utf-8"?>
<a:theme xmlns:a="http://schemas.openxmlformats.org/drawingml/2006/main" name="قطرة">
  <a:themeElements>
    <a:clrScheme name="قطرة">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قطرة">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قطرة">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قطرة</Template>
  <TotalTime>246</TotalTime>
  <Words>1179</Words>
  <Application>Microsoft Office PowerPoint</Application>
  <PresentationFormat>عرض على الشاشة (4:3)</PresentationFormat>
  <Paragraphs>54</Paragraphs>
  <Slides>15</Slides>
  <Notes>1</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15</vt:i4>
      </vt:variant>
    </vt:vector>
  </HeadingPairs>
  <TitlesOfParts>
    <vt:vector size="20" baseType="lpstr">
      <vt:lpstr>Arial</vt:lpstr>
      <vt:lpstr>Calibri</vt:lpstr>
      <vt:lpstr>Times New Roman</vt:lpstr>
      <vt:lpstr>Tw Cen MT</vt:lpstr>
      <vt:lpstr>قطرة</vt:lpstr>
      <vt:lpstr>الصور الجوية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نظام إحداثيات الصور :</vt:lpstr>
      <vt:lpstr>عرض تقديمي في PowerPoint</vt:lpstr>
      <vt:lpstr>عرض تقديمي في PowerPoint</vt:lpstr>
      <vt:lpstr>عرض تقديمي في PowerPoint</vt:lpstr>
      <vt:lpstr>1. استكشاف الخصائص البصرية:</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الخرائط والاستشعار عن بعد  للفرقة الأولى BU_FART_GEOG3</dc:title>
  <dc:creator>Aly</dc:creator>
  <cp:lastModifiedBy>Draly Maerghany w</cp:lastModifiedBy>
  <cp:revision>65</cp:revision>
  <dcterms:created xsi:type="dcterms:W3CDTF">2010-10-20T14:50:03Z</dcterms:created>
  <dcterms:modified xsi:type="dcterms:W3CDTF">2020-11-20T17:10:27Z</dcterms:modified>
</cp:coreProperties>
</file>