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4"/>
  </p:notesMasterIdLst>
  <p:sldIdLst>
    <p:sldId id="257" r:id="rId2"/>
    <p:sldId id="271" r:id="rId3"/>
    <p:sldId id="272" r:id="rId4"/>
    <p:sldId id="273" r:id="rId5"/>
    <p:sldId id="274" r:id="rId6"/>
    <p:sldId id="275" r:id="rId7"/>
    <p:sldId id="276" r:id="rId8"/>
    <p:sldId id="277" r:id="rId9"/>
    <p:sldId id="278" r:id="rId10"/>
    <p:sldId id="279" r:id="rId11"/>
    <p:sldId id="280" r:id="rId12"/>
    <p:sldId id="28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C70FF8D-7B5F-47DC-8A62-58BDF48C8805}" type="datetimeFigureOut">
              <a:rPr lang="ar-EG" smtClean="0"/>
              <a:t>10/04/1442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710CE7A-0693-4604-84AE-D81EB49DAF1E}" type="slidenum">
              <a:rPr lang="ar-EG" smtClean="0"/>
              <a:t>‹#›</a:t>
            </a:fld>
            <a:endParaRPr lang="ar-EG"/>
          </a:p>
        </p:txBody>
      </p:sp>
    </p:spTree>
    <p:extLst>
      <p:ext uri="{BB962C8B-B14F-4D97-AF65-F5344CB8AC3E}">
        <p14:creationId xmlns:p14="http://schemas.microsoft.com/office/powerpoint/2010/main" val="17136387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a:p>
        </p:txBody>
      </p:sp>
      <p:sp>
        <p:nvSpPr>
          <p:cNvPr id="4" name="Slide Number Placeholder 3"/>
          <p:cNvSpPr>
            <a:spLocks noGrp="1"/>
          </p:cNvSpPr>
          <p:nvPr>
            <p:ph type="sldNum" sz="quarter" idx="10"/>
          </p:nvPr>
        </p:nvSpPr>
        <p:spPr/>
        <p:txBody>
          <a:bodyPr/>
          <a:lstStyle/>
          <a:p>
            <a:fld id="{5710CE7A-0693-4604-84AE-D81EB49DAF1E}" type="slidenum">
              <a:rPr lang="ar-EG" smtClean="0"/>
              <a:t>1</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5"/>
          </p:nvPr>
        </p:nvSpPr>
        <p:spPr/>
        <p:txBody>
          <a:bodyPr/>
          <a:lstStyle/>
          <a:p>
            <a:fld id="{5710CE7A-0693-4604-84AE-D81EB49DAF1E}" type="slidenum">
              <a:rPr lang="ar-EG" smtClean="0"/>
              <a:t>3</a:t>
            </a:fld>
            <a:endParaRPr lang="ar-EG"/>
          </a:p>
        </p:txBody>
      </p:sp>
    </p:spTree>
    <p:extLst>
      <p:ext uri="{BB962C8B-B14F-4D97-AF65-F5344CB8AC3E}">
        <p14:creationId xmlns:p14="http://schemas.microsoft.com/office/powerpoint/2010/main" val="2629594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98219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772966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96248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1356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5264642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10/04/1442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082711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65502ABC-2623-4B66-B49C-7AB473A026F8}" type="datetimeFigureOut">
              <a:rPr lang="ar-EG" smtClean="0"/>
              <a:t>10/04/1442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208359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1466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ar-SA"/>
              <a:t>انقر لتحرير نمط عنوان الشكل الرئيسي</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858466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39342381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47907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65502ABC-2623-4B66-B49C-7AB473A026F8}" type="datetimeFigureOut">
              <a:rPr lang="ar-EG" smtClean="0"/>
              <a:t>10/04/1442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96244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a:t>انقر لتحرير نمط عنوان الشكل الرئيسي</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415706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Content Placeholder 3"/>
          <p:cNvSpPr>
            <a:spLocks noGrp="1"/>
          </p:cNvSpPr>
          <p:nvPr>
            <p:ph sz="quarter" idx="13"/>
          </p:nvPr>
        </p:nvSpPr>
        <p:spPr>
          <a:xfrm>
            <a:off x="685331" y="3051013"/>
            <a:ext cx="3829520" cy="274018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3" name="Content Placeholder 5"/>
          <p:cNvSpPr>
            <a:spLocks noGrp="1"/>
          </p:cNvSpPr>
          <p:nvPr>
            <p:ph sz="quarter" idx="14"/>
          </p:nvPr>
        </p:nvSpPr>
        <p:spPr>
          <a:xfrm>
            <a:off x="4629150" y="3051013"/>
            <a:ext cx="3829051" cy="274018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65502ABC-2623-4B66-B49C-7AB473A026F8}" type="datetimeFigureOut">
              <a:rPr lang="ar-EG" smtClean="0"/>
              <a:t>10/04/1442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172736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65502ABC-2623-4B66-B49C-7AB473A026F8}" type="datetimeFigureOut">
              <a:rPr lang="ar-EG" smtClean="0"/>
              <a:t>10/04/1442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57240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65502ABC-2623-4B66-B49C-7AB473A026F8}" type="datetimeFigureOut">
              <a:rPr lang="ar-EG" smtClean="0"/>
              <a:t>10/04/1442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261212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ar-SA"/>
              <a:t>انقر لتحرير نمط عنوان الشكل الرئيسي</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59615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65502ABC-2623-4B66-B49C-7AB473A026F8}" type="datetimeFigureOut">
              <a:rPr lang="ar-EG" smtClean="0"/>
              <a:t>10/04/1442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CC95006-5792-46CB-8C8C-99CE8B26A0D4}" type="slidenum">
              <a:rPr lang="ar-EG" smtClean="0"/>
              <a:t>‹#›</a:t>
            </a:fld>
            <a:endParaRPr lang="ar-EG"/>
          </a:p>
        </p:txBody>
      </p:sp>
    </p:spTree>
    <p:extLst>
      <p:ext uri="{BB962C8B-B14F-4D97-AF65-F5344CB8AC3E}">
        <p14:creationId xmlns:p14="http://schemas.microsoft.com/office/powerpoint/2010/main" val="3752891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65502ABC-2623-4B66-B49C-7AB473A026F8}" type="datetimeFigureOut">
              <a:rPr lang="ar-EG" smtClean="0"/>
              <a:t>10/04/1442</a:t>
            </a:fld>
            <a:endParaRPr lang="ar-EG"/>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EG"/>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3CC95006-5792-46CB-8C8C-99CE8B26A0D4}" type="slidenum">
              <a:rPr lang="ar-EG" smtClean="0"/>
              <a:t>‹#›</a:t>
            </a:fld>
            <a:endParaRPr lang="ar-EG"/>
          </a:p>
        </p:txBody>
      </p:sp>
    </p:spTree>
    <p:extLst>
      <p:ext uri="{BB962C8B-B14F-4D97-AF65-F5344CB8AC3E}">
        <p14:creationId xmlns:p14="http://schemas.microsoft.com/office/powerpoint/2010/main" val="133066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424168"/>
            <a:ext cx="8229600" cy="2580896"/>
          </a:xfrm>
        </p:spPr>
        <p:txBody>
          <a:bodyPr>
            <a:noAutofit/>
          </a:bodyPr>
          <a:lstStyle/>
          <a:p>
            <a:pPr algn="ctr"/>
            <a:r>
              <a:rPr lang="ar-IQ" sz="8800" b="1" dirty="0"/>
              <a:t>الصور الجوية </a:t>
            </a:r>
            <a:endParaRPr lang="ar-EG" sz="8800" dirty="0"/>
          </a:p>
        </p:txBody>
      </p:sp>
    </p:spTree>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332" y="618519"/>
            <a:ext cx="7773338" cy="1082290"/>
          </a:xfrm>
        </p:spPr>
        <p:txBody>
          <a:bodyPr>
            <a:noAutofit/>
          </a:bodyPr>
          <a:lstStyle/>
          <a:p>
            <a:pPr algn="just"/>
            <a:r>
              <a:rPr lang="ar-SA" b="1" dirty="0">
                <a:latin typeface="Times New Roman"/>
                <a:ea typeface="Times New Roman"/>
              </a:rPr>
              <a:t>ثانيا التفسير الرقمي للمرئيات والصور الفضائية</a:t>
            </a:r>
            <a:endParaRPr lang="ar-EG" b="1" dirty="0">
              <a:latin typeface="Times New Roman"/>
              <a:ea typeface="Times New Roman"/>
            </a:endParaRPr>
          </a:p>
        </p:txBody>
      </p:sp>
      <p:sp>
        <p:nvSpPr>
          <p:cNvPr id="3" name="عنصر نائب للمحتوى 2"/>
          <p:cNvSpPr>
            <a:spLocks noGrp="1"/>
          </p:cNvSpPr>
          <p:nvPr>
            <p:ph idx="1"/>
          </p:nvPr>
        </p:nvSpPr>
        <p:spPr>
          <a:xfrm>
            <a:off x="685331" y="1700810"/>
            <a:ext cx="7773339" cy="4896542"/>
          </a:xfrm>
        </p:spPr>
        <p:txBody>
          <a:bodyPr>
            <a:noAutofit/>
          </a:bodyPr>
          <a:lstStyle/>
          <a:p>
            <a:pPr marL="273050" indent="-273050" algn="just" rtl="1" fontAlgn="base">
              <a:lnSpc>
                <a:spcPct val="120000"/>
              </a:lnSpc>
              <a:spcBef>
                <a:spcPts val="0"/>
              </a:spcBef>
            </a:pPr>
            <a:r>
              <a:rPr lang="ar-SA" sz="2800" dirty="0">
                <a:latin typeface="Times New Roman"/>
                <a:ea typeface="Times New Roman"/>
              </a:rPr>
              <a:t>استخدم التفسير البصري</a:t>
            </a:r>
            <a:r>
              <a:rPr lang="en-US" sz="2800" dirty="0">
                <a:latin typeface="Arial"/>
                <a:ea typeface="Times New Roman"/>
              </a:rPr>
              <a:t>Visual Interpretation</a:t>
            </a:r>
            <a:r>
              <a:rPr lang="ar-SA" sz="2800" dirty="0">
                <a:latin typeface="Times New Roman"/>
                <a:ea typeface="Times New Roman"/>
              </a:rPr>
              <a:t>  للبيانات المتوفرة من الصور الجوية كوسيلة وحيدة لتحليل وتفسير البيانات ، بحيث يعتمد ذلك التفسير على مقارنة مجموعة من العناصر المختلفة المتوفرة في الصورة مثل التباين في الألوان بين الظواهر المختلفة والأشكال المميزة للأبنية ، ومن ثم تحديد الظواهر المختلفة التي تحتويها الصورة ، وقد يكون المنتج النهائي للتفسير هو رسم الخرائط .</a:t>
            </a:r>
            <a:endParaRPr lang="en-US" sz="2800" dirty="0">
              <a:latin typeface="Times New Roman"/>
              <a:ea typeface="Times New Roman"/>
            </a:endParaRPr>
          </a:p>
          <a:p>
            <a:pPr marL="273050" indent="-273050" algn="just" rtl="1" fontAlgn="base">
              <a:lnSpc>
                <a:spcPct val="120000"/>
              </a:lnSpc>
              <a:spcBef>
                <a:spcPts val="0"/>
              </a:spcBef>
            </a:pPr>
            <a:r>
              <a:rPr lang="ar-SA" sz="2800" dirty="0">
                <a:latin typeface="Times New Roman"/>
                <a:ea typeface="Times New Roman"/>
              </a:rPr>
              <a:t>وتتوقف نتيجة التفسير البصري على عدة عوامل يأتي في مقدمتها خبرة المحلل ، ومعرفته بالمنطقة ، وتعرفه على تاريخ الكثير من الظواهر الموجودة في الصورة وقدرته على تمييزها .</a:t>
            </a:r>
            <a:endParaRPr lang="en-US" sz="2800" dirty="0">
              <a:latin typeface="Times New Roman"/>
              <a:ea typeface="Times New Roman"/>
            </a:endParaRPr>
          </a:p>
        </p:txBody>
      </p:sp>
    </p:spTree>
    <p:extLst>
      <p:ext uri="{BB962C8B-B14F-4D97-AF65-F5344CB8AC3E}">
        <p14:creationId xmlns:p14="http://schemas.microsoft.com/office/powerpoint/2010/main" val="109688224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6048672"/>
          </a:xfrm>
        </p:spPr>
        <p:txBody>
          <a:bodyPr>
            <a:normAutofit/>
          </a:bodyPr>
          <a:lstStyle/>
          <a:p>
            <a:pPr marL="273050" indent="-273050" algn="just" rtl="1" fontAlgn="base">
              <a:lnSpc>
                <a:spcPct val="121000"/>
              </a:lnSpc>
              <a:spcBef>
                <a:spcPts val="0"/>
              </a:spcBef>
            </a:pPr>
            <a:r>
              <a:rPr lang="ar-SA" sz="2400" dirty="0">
                <a:latin typeface="Times New Roman"/>
                <a:ea typeface="Times New Roman"/>
              </a:rPr>
              <a:t>يحتاج التحليل البصري الى وقت طويل لإتمامه حيث يحتاج إلى مقارنة أنواع الظاهرات مع بعضها البعض بناء على عناصر التفسير السابق ذكرها مثل درجة الون والشكل والحجم وما إلى ذلك ويكون المنتج النهائي هو خريطة موضوعية  </a:t>
            </a:r>
            <a:r>
              <a:rPr lang="en-US" sz="2400" dirty="0">
                <a:latin typeface="Arial"/>
                <a:ea typeface="Times New Roman"/>
              </a:rPr>
              <a:t>Thematic Map</a:t>
            </a:r>
            <a:r>
              <a:rPr lang="ar-SA" sz="2400" dirty="0">
                <a:latin typeface="Times New Roman"/>
                <a:ea typeface="Times New Roman"/>
              </a:rPr>
              <a:t>أي منتج وصفي بسيط غير مكلف فلا يحتاج</a:t>
            </a:r>
            <a:r>
              <a:rPr lang="en-US" sz="2400" dirty="0">
                <a:latin typeface="Times New Roman"/>
                <a:ea typeface="Times New Roman"/>
              </a:rPr>
              <a:t> </a:t>
            </a:r>
            <a:r>
              <a:rPr lang="ar-SA" sz="2400" dirty="0">
                <a:latin typeface="Times New Roman"/>
                <a:ea typeface="Times New Roman"/>
              </a:rPr>
              <a:t>إلى تجهيزات خاصة كالحواسيب مثلاً.</a:t>
            </a:r>
            <a:endParaRPr lang="en-US" sz="2400" dirty="0">
              <a:latin typeface="Times New Roman"/>
              <a:ea typeface="Times New Roman"/>
            </a:endParaRPr>
          </a:p>
          <a:p>
            <a:pPr marL="273050" indent="-273050" algn="just" rtl="1" fontAlgn="base">
              <a:lnSpc>
                <a:spcPct val="121000"/>
              </a:lnSpc>
              <a:spcBef>
                <a:spcPts val="0"/>
              </a:spcBef>
            </a:pPr>
            <a:r>
              <a:rPr lang="ar-SA" sz="2400" dirty="0">
                <a:latin typeface="Times New Roman"/>
                <a:ea typeface="Times New Roman"/>
              </a:rPr>
              <a:t>من ناحية اخرى أدي التقدم في مجال الحواسيب إلى التقدم الهائل في مجال التحليل الرقمي لصور الاستشعار عن بعد .ويعتمد هذا التحليل الرقمي على استخدام برامج حاسوبية تطبق خوارزميات رياضية وإحصائية ومنطقية على الصور ، وقد تستعين ببعض البيانات الخارجية ، ومن ثم تستخرج المعلومات من الصور ، هذه المعلومات تتعدد أشكالها ما بين خرائط موضوعية وخرائط أدلة وجداول كلها تمثل منتجات نهائية متعددة للتحليل الرقمي للصور </a:t>
            </a:r>
            <a:r>
              <a:rPr lang="ar-SA" dirty="0">
                <a:latin typeface="Times New Roman"/>
                <a:ea typeface="Times New Roman"/>
              </a:rPr>
              <a:t>.</a:t>
            </a:r>
            <a:endParaRPr lang="en-US" sz="3600" dirty="0">
              <a:latin typeface="Times New Roman"/>
              <a:ea typeface="Times New Roman"/>
            </a:endParaRPr>
          </a:p>
        </p:txBody>
      </p:sp>
    </p:spTree>
    <p:extLst>
      <p:ext uri="{BB962C8B-B14F-4D97-AF65-F5344CB8AC3E}">
        <p14:creationId xmlns:p14="http://schemas.microsoft.com/office/powerpoint/2010/main" val="303531941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616624"/>
          </a:xfrm>
        </p:spPr>
        <p:txBody>
          <a:bodyPr>
            <a:normAutofit/>
          </a:bodyPr>
          <a:lstStyle/>
          <a:p>
            <a:pPr marL="273050" indent="-273050" algn="just" rtl="1" fontAlgn="base">
              <a:lnSpc>
                <a:spcPct val="150000"/>
              </a:lnSpc>
              <a:spcBef>
                <a:spcPts val="0"/>
              </a:spcBef>
            </a:pPr>
            <a:r>
              <a:rPr lang="ar-SA" sz="2400" dirty="0">
                <a:latin typeface="Times New Roman"/>
                <a:ea typeface="Times New Roman"/>
              </a:rPr>
              <a:t>تعتمد نتيجة التحليل الرقمي لصور الاستشعار عن بعد على العلاقات الرياضية والإحصائية والمنطقية الكامنة في الصور والتي تعكس توزيع الظاهرات وعلاقتها المتبادلة في المنطقة التي تغطيها الصور ، وبالتالي لا يحتاج المحلل إلى معرفة تفصيلية عن المنطقة كما أن خبرته الشخصية لا تؤثر في المنتج النهائي ، كما أن التحليل الرقمي يتم بسرعة كبيرة ودقيقة ويعطي نتائج موضوعية .</a:t>
            </a:r>
            <a:endParaRPr lang="en-US" sz="2400" dirty="0">
              <a:latin typeface="Times New Roman"/>
              <a:ea typeface="Times New Roman"/>
            </a:endParaRPr>
          </a:p>
          <a:p>
            <a:pPr marL="273050" indent="-273050" algn="just" rtl="1" fontAlgn="base">
              <a:lnSpc>
                <a:spcPct val="150000"/>
              </a:lnSpc>
              <a:spcBef>
                <a:spcPts val="0"/>
              </a:spcBef>
            </a:pPr>
            <a:r>
              <a:rPr lang="ar-SA" sz="2400" dirty="0">
                <a:latin typeface="Times New Roman"/>
                <a:ea typeface="Times New Roman"/>
              </a:rPr>
              <a:t>يعتمد التحليل الرقمي على الخوارزميات </a:t>
            </a:r>
            <a:r>
              <a:rPr lang="en-US" sz="2400" dirty="0">
                <a:latin typeface="Arial"/>
                <a:ea typeface="Times New Roman"/>
              </a:rPr>
              <a:t>Algorithm</a:t>
            </a:r>
            <a:r>
              <a:rPr lang="ar-SA" sz="2400" dirty="0">
                <a:latin typeface="Times New Roman"/>
                <a:ea typeface="Times New Roman"/>
              </a:rPr>
              <a:t> وهو مصطلح ينتمي إلى تقنية المعلومات والحوسبة يصف سلسلة من الخطوات الرياضية أو الإحصائية أو المنطقية تهدف إلى أداء مهمة محددة .</a:t>
            </a:r>
            <a:endParaRPr lang="en-US" sz="2400" dirty="0">
              <a:latin typeface="Times New Roman"/>
              <a:ea typeface="Times New Roman"/>
            </a:endParaRPr>
          </a:p>
        </p:txBody>
      </p:sp>
    </p:spTree>
    <p:extLst>
      <p:ext uri="{BB962C8B-B14F-4D97-AF65-F5344CB8AC3E}">
        <p14:creationId xmlns:p14="http://schemas.microsoft.com/office/powerpoint/2010/main" val="325871979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5400" b="1" dirty="0">
                <a:latin typeface="Times New Roman"/>
                <a:ea typeface="Times New Roman"/>
              </a:rPr>
              <a:t>عناصر تفسير الصور الجوية</a:t>
            </a:r>
            <a:endParaRPr lang="ar-EG" sz="5400" b="1" dirty="0">
              <a:latin typeface="Times New Roman"/>
              <a:ea typeface="Times New Roman"/>
            </a:endParaRPr>
          </a:p>
        </p:txBody>
      </p:sp>
      <p:sp>
        <p:nvSpPr>
          <p:cNvPr id="3" name="عنصر نائب للمحتوى 2"/>
          <p:cNvSpPr>
            <a:spLocks noGrp="1"/>
          </p:cNvSpPr>
          <p:nvPr>
            <p:ph idx="1"/>
          </p:nvPr>
        </p:nvSpPr>
        <p:spPr/>
        <p:txBody>
          <a:bodyPr>
            <a:normAutofit/>
          </a:bodyPr>
          <a:lstStyle/>
          <a:p>
            <a:pPr algn="just" rtl="1">
              <a:lnSpc>
                <a:spcPct val="200000"/>
              </a:lnSpc>
            </a:pPr>
            <a:r>
              <a:rPr lang="ar-SA" sz="2800" dirty="0">
                <a:latin typeface="Times New Roman"/>
                <a:ea typeface="Times New Roman"/>
              </a:rPr>
              <a:t> لتحديد خصائص وأنواع الظواهر الجغرافية علي الصور الجوية يمكن الاستعانة بعدد من العناصر الھامة التي من خلالها يمكن التعرف علي طبيعة المعالم و أنواعها، وتتمثل عناصر تفسير الصور الجوية في الآتي: </a:t>
            </a:r>
            <a:endParaRPr lang="en-US" sz="2800" dirty="0">
              <a:latin typeface="Times New Roman"/>
              <a:ea typeface="Times New Roman"/>
            </a:endParaRPr>
          </a:p>
        </p:txBody>
      </p:sp>
    </p:spTree>
    <p:extLst>
      <p:ext uri="{BB962C8B-B14F-4D97-AF65-F5344CB8AC3E}">
        <p14:creationId xmlns:p14="http://schemas.microsoft.com/office/powerpoint/2010/main" val="271535113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rtl="1"/>
            <a:r>
              <a:rPr lang="ar-SA" sz="5400" b="1" dirty="0">
                <a:latin typeface="Times New Roman"/>
                <a:ea typeface="Times New Roman"/>
              </a:rPr>
              <a:t>1- الحجم والشكل </a:t>
            </a:r>
            <a:r>
              <a:rPr lang="en-US" sz="5400" b="1" dirty="0">
                <a:latin typeface="Times New Roman"/>
                <a:ea typeface="Times New Roman"/>
              </a:rPr>
              <a:t>size</a:t>
            </a:r>
            <a:r>
              <a:rPr lang="ar-SA" sz="5400" b="1" dirty="0">
                <a:latin typeface="Times New Roman"/>
                <a:ea typeface="Times New Roman"/>
              </a:rPr>
              <a:t> &amp; </a:t>
            </a:r>
            <a:r>
              <a:rPr lang="en-US" sz="5400" b="1" dirty="0">
                <a:latin typeface="Times New Roman"/>
                <a:ea typeface="Times New Roman"/>
              </a:rPr>
              <a:t>shape</a:t>
            </a:r>
            <a:r>
              <a:rPr lang="ar-SA" sz="5400" b="1" dirty="0">
                <a:latin typeface="Times New Roman"/>
                <a:ea typeface="Times New Roman"/>
              </a:rPr>
              <a:t> </a:t>
            </a:r>
            <a:endParaRPr lang="ar-EG" sz="5400" b="1" dirty="0">
              <a:latin typeface="Times New Roman"/>
              <a:ea typeface="Times New Roman"/>
            </a:endParaRPr>
          </a:p>
        </p:txBody>
      </p:sp>
      <p:sp>
        <p:nvSpPr>
          <p:cNvPr id="3" name="عنصر نائب للمحتوى 2"/>
          <p:cNvSpPr>
            <a:spLocks noGrp="1"/>
          </p:cNvSpPr>
          <p:nvPr>
            <p:ph idx="1"/>
          </p:nvPr>
        </p:nvSpPr>
        <p:spPr/>
        <p:txBody>
          <a:bodyPr>
            <a:normAutofit lnSpcReduction="10000"/>
          </a:bodyPr>
          <a:lstStyle/>
          <a:p>
            <a:pPr marL="0" indent="0" algn="just" rtl="1" fontAlgn="base">
              <a:spcBef>
                <a:spcPts val="0"/>
              </a:spcBef>
              <a:buNone/>
            </a:pPr>
            <a:r>
              <a:rPr lang="ar-SA" sz="3200" b="1" dirty="0">
                <a:latin typeface="Times New Roman"/>
                <a:ea typeface="Times New Roman"/>
              </a:rPr>
              <a:t>الحجم</a:t>
            </a:r>
            <a:endParaRPr lang="en-US" sz="4400" b="1" dirty="0">
              <a:latin typeface="Times New Roman"/>
              <a:ea typeface="Times New Roman"/>
            </a:endParaRPr>
          </a:p>
          <a:p>
            <a:pPr marL="273050" indent="-273050" algn="just" rtl="1" fontAlgn="base">
              <a:spcBef>
                <a:spcPts val="0"/>
              </a:spcBef>
            </a:pPr>
            <a:r>
              <a:rPr lang="ar-SA" dirty="0">
                <a:latin typeface="Times New Roman"/>
                <a:ea typeface="Times New Roman"/>
              </a:rPr>
              <a:t>حجم الظاهرة علي الصورة الجوية من أھم العناصر التي يمكن من خلالها تحديد نوع الظاهرة ، فبقياس طول و عرض أي ظاهرة علي الصورة ومعرفة مقياس رسم الصورة ذاتها يمكن تقدير مساحة الظاهرة علي الأرض ومن ثم التفرقة بين الظواهر حتى و إن كانت متشابهة في الشكل. فعلي سبيل المثال فأن شكل منزل عادي أو قصر أو برج سكني ربما يكونوا متشابهين في الصور الرأسية، إلا أن المساحات ستختلف مما يمكن المفسر من تحديد أنواع ھذه المنشئات السكنية. كما أن تمييز المجمعات التجارية الكبيرة داخل المناطق السكنية قد يكون سھلا من التعرف علي حجمها و مساحاتها الكبيرة نسبيا مقارنة بما حولها من معالم.  </a:t>
            </a:r>
            <a:endParaRPr lang="en-US" sz="3600" dirty="0">
              <a:latin typeface="Times New Roman"/>
              <a:ea typeface="Times New Roman"/>
            </a:endParaRPr>
          </a:p>
        </p:txBody>
      </p:sp>
    </p:spTree>
    <p:extLst>
      <p:ext uri="{BB962C8B-B14F-4D97-AF65-F5344CB8AC3E}">
        <p14:creationId xmlns:p14="http://schemas.microsoft.com/office/powerpoint/2010/main" val="271775585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4096"/>
            <a:ext cx="8229600" cy="5325224"/>
          </a:xfrm>
        </p:spPr>
        <p:txBody>
          <a:bodyPr>
            <a:normAutofit/>
          </a:bodyPr>
          <a:lstStyle/>
          <a:p>
            <a:pPr marL="0" indent="0" algn="just" rtl="1" fontAlgn="base">
              <a:lnSpc>
                <a:spcPct val="150000"/>
              </a:lnSpc>
              <a:spcBef>
                <a:spcPts val="0"/>
              </a:spcBef>
              <a:buNone/>
            </a:pPr>
            <a:r>
              <a:rPr lang="ar-SA" sz="3200" b="1" u="sng" dirty="0">
                <a:solidFill>
                  <a:srgbClr val="C00000"/>
                </a:solidFill>
                <a:latin typeface="Times New Roman"/>
                <a:ea typeface="Times New Roman"/>
              </a:rPr>
              <a:t>الش</a:t>
            </a:r>
            <a:r>
              <a:rPr lang="ar-EG" sz="3200" b="1" u="sng" dirty="0">
                <a:solidFill>
                  <a:srgbClr val="C00000"/>
                </a:solidFill>
                <a:latin typeface="Times New Roman"/>
                <a:ea typeface="Times New Roman"/>
              </a:rPr>
              <a:t>ـ</a:t>
            </a:r>
            <a:r>
              <a:rPr lang="ar-SA" sz="3200" b="1" u="sng" dirty="0">
                <a:solidFill>
                  <a:srgbClr val="C00000"/>
                </a:solidFill>
                <a:latin typeface="Times New Roman"/>
                <a:ea typeface="Times New Roman"/>
              </a:rPr>
              <a:t>ك</a:t>
            </a:r>
            <a:r>
              <a:rPr lang="ar-EG" sz="3200" b="1" u="sng" dirty="0">
                <a:solidFill>
                  <a:srgbClr val="C00000"/>
                </a:solidFill>
                <a:latin typeface="Times New Roman"/>
                <a:ea typeface="Times New Roman"/>
              </a:rPr>
              <a:t>ـ</a:t>
            </a:r>
            <a:r>
              <a:rPr lang="ar-SA" sz="3200" b="1" u="sng" dirty="0">
                <a:solidFill>
                  <a:srgbClr val="C00000"/>
                </a:solidFill>
                <a:latin typeface="Times New Roman"/>
                <a:ea typeface="Times New Roman"/>
              </a:rPr>
              <a:t>ل</a:t>
            </a:r>
            <a:r>
              <a:rPr lang="en-US" sz="3200" b="1" u="sng" dirty="0">
                <a:solidFill>
                  <a:srgbClr val="C00000"/>
                </a:solidFill>
                <a:latin typeface="Arial"/>
                <a:ea typeface="Times New Roman"/>
              </a:rPr>
              <a:t> </a:t>
            </a:r>
            <a:endParaRPr lang="en-US" sz="4400" dirty="0">
              <a:solidFill>
                <a:srgbClr val="C00000"/>
              </a:solidFill>
              <a:latin typeface="Times New Roman"/>
              <a:ea typeface="Times New Roman"/>
            </a:endParaRPr>
          </a:p>
          <a:p>
            <a:pPr marL="282575" indent="-273050" algn="just" rtl="1" fontAlgn="base">
              <a:lnSpc>
                <a:spcPct val="150000"/>
              </a:lnSpc>
              <a:spcBef>
                <a:spcPts val="0"/>
              </a:spcBef>
            </a:pPr>
            <a:r>
              <a:rPr lang="ar-SA" sz="2800" dirty="0">
                <a:latin typeface="Times New Roman"/>
                <a:ea typeface="Times New Roman"/>
              </a:rPr>
              <a:t>توجد عدة أنواع من المعالم المكانية ذات شكل محدد متعارف عليه من حيث التكوين والتركيب العام لھا وبالتالي يمكن تمييزها بسهولة علي الصور الجوية من شكلها. فمثلا يمكن التمييز بين الطرق والتي غالبا تكون في خطوط مستقيمة وبين الترع و المجاري المائية التي قد تأخذ خطوطا متعرجة. كما أن أشكال بعض المعالم المكانية - مثل ملاعب كرة القدم و المطارات - تكون شبه ثابتة </a:t>
            </a:r>
            <a:r>
              <a:rPr lang="ar-SA" sz="2800" dirty="0" err="1">
                <a:latin typeface="Times New Roman"/>
                <a:ea typeface="Times New Roman"/>
              </a:rPr>
              <a:t>ولھا</a:t>
            </a:r>
            <a:r>
              <a:rPr lang="ar-SA" sz="2800" dirty="0">
                <a:latin typeface="Times New Roman"/>
                <a:ea typeface="Times New Roman"/>
              </a:rPr>
              <a:t> خصائص محددة تجعل تمييزها علي الصور الجوية سريعا .</a:t>
            </a:r>
            <a:endParaRPr lang="en-US" sz="2800" dirty="0">
              <a:latin typeface="Times New Roman"/>
              <a:ea typeface="Times New Roman"/>
            </a:endParaRPr>
          </a:p>
        </p:txBody>
      </p:sp>
    </p:spTree>
    <p:extLst>
      <p:ext uri="{BB962C8B-B14F-4D97-AF65-F5344CB8AC3E}">
        <p14:creationId xmlns:p14="http://schemas.microsoft.com/office/powerpoint/2010/main" val="82400977"/>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rtl="1"/>
            <a:r>
              <a:rPr lang="ar-SA" sz="4800" b="1" dirty="0">
                <a:latin typeface="Times New Roman"/>
                <a:ea typeface="Times New Roman"/>
              </a:rPr>
              <a:t>2-  اللون أو درجة اللون </a:t>
            </a:r>
            <a:r>
              <a:rPr lang="en-US" sz="4400" b="1" dirty="0">
                <a:latin typeface="Times New Roman"/>
                <a:ea typeface="Times New Roman"/>
              </a:rPr>
              <a:t>Tone or color</a:t>
            </a:r>
            <a:endParaRPr lang="ar-EG" sz="4400" b="1" dirty="0">
              <a:latin typeface="Times New Roman"/>
              <a:ea typeface="Times New Roman"/>
            </a:endParaRPr>
          </a:p>
        </p:txBody>
      </p:sp>
      <p:sp>
        <p:nvSpPr>
          <p:cNvPr id="3" name="عنصر نائب للمحتوى 2"/>
          <p:cNvSpPr>
            <a:spLocks noGrp="1"/>
          </p:cNvSpPr>
          <p:nvPr>
            <p:ph idx="1"/>
          </p:nvPr>
        </p:nvSpPr>
        <p:spPr>
          <a:xfrm>
            <a:off x="457200" y="1935480"/>
            <a:ext cx="8229600" cy="4733880"/>
          </a:xfrm>
        </p:spPr>
        <p:txBody>
          <a:bodyPr>
            <a:normAutofit/>
          </a:bodyPr>
          <a:lstStyle/>
          <a:p>
            <a:pPr algn="just" rtl="1"/>
            <a:r>
              <a:rPr lang="ar-SA" dirty="0">
                <a:ea typeface="Times New Roman"/>
              </a:rPr>
              <a:t>في الصور الجوية غير الملونة (أبيض و أسود) يمكن الاستدلال علي معلومات </a:t>
            </a:r>
            <a:r>
              <a:rPr lang="ar-SA" dirty="0" err="1">
                <a:ea typeface="Times New Roman"/>
              </a:rPr>
              <a:t>ھامة</a:t>
            </a:r>
            <a:r>
              <a:rPr lang="ar-SA" dirty="0">
                <a:ea typeface="Times New Roman"/>
              </a:rPr>
              <a:t> للمعالم المكانية علي الصورة من خلال ملاحظة درجة لونها أو مدي إضاءتها وسطوعها النسبي علي الصورة. فلكل ظاهرة مكانية قدرة محددة علي عكس جزء من الطاقة الكهرومغناطيسية الواقعة </a:t>
            </a:r>
            <a:r>
              <a:rPr lang="ar-SA" dirty="0" err="1">
                <a:ea typeface="Times New Roman"/>
              </a:rPr>
              <a:t>عليھا</a:t>
            </a:r>
            <a:r>
              <a:rPr lang="ar-SA" dirty="0">
                <a:ea typeface="Times New Roman"/>
              </a:rPr>
              <a:t> ، مما يجعل كل ظاهرة تظهر علي الصور الجوية بدرجة من درجات اللون الرمادي تختلف عن درجة الظاهرات الأخرى. فالظاهرات الملساء أو الناعمة تظهر بلون رمادي فاتح بينما الظاهرات ذات الأسطح الخشنة ستظهر بلون داكن. وكمثال فأن التربة الجافة ستظهر على الصور الجوية بلون فاتح بينما التربة الرطبة ستظهر بلون داكن. </a:t>
            </a:r>
            <a:r>
              <a:rPr lang="ar-SA" u="sng" dirty="0">
                <a:ea typeface="Times New Roman"/>
              </a:rPr>
              <a:t>أما في الصور الجوية الملونة</a:t>
            </a:r>
            <a:r>
              <a:rPr lang="ar-SA" dirty="0">
                <a:ea typeface="Times New Roman"/>
              </a:rPr>
              <a:t> فأن التدرج اللوني يكون ذو دلالة </a:t>
            </a:r>
            <a:r>
              <a:rPr lang="ar-SA" dirty="0" err="1">
                <a:ea typeface="Times New Roman"/>
              </a:rPr>
              <a:t>ھامة</a:t>
            </a:r>
            <a:r>
              <a:rPr lang="ar-SA" dirty="0">
                <a:ea typeface="Times New Roman"/>
              </a:rPr>
              <a:t> في تفسير الصور والتمييز بين الظاهرات الجغرافية ذات اللون الواحد. فالتربة الجافة مثلا ستظهر بلون بني فاتح بينما التربة الرطبة ستظهر بلون بني داكن، وفي السواحل ستكون المياه غير العميقة زرقاء فاتحة بينما ستظهر المناطق العميقة من البحار بلون أزرق داكن</a:t>
            </a:r>
            <a:endParaRPr lang="en-US" dirty="0"/>
          </a:p>
        </p:txBody>
      </p:sp>
    </p:spTree>
    <p:extLst>
      <p:ext uri="{BB962C8B-B14F-4D97-AF65-F5344CB8AC3E}">
        <p14:creationId xmlns:p14="http://schemas.microsoft.com/office/powerpoint/2010/main" val="8538465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27848"/>
          </a:xfrm>
        </p:spPr>
        <p:txBody>
          <a:bodyPr>
            <a:normAutofit/>
          </a:bodyPr>
          <a:lstStyle/>
          <a:p>
            <a:pPr algn="just" rtl="1">
              <a:lnSpc>
                <a:spcPct val="200000"/>
              </a:lnSpc>
            </a:pPr>
            <a:r>
              <a:rPr lang="ar-SA" sz="2800" dirty="0">
                <a:latin typeface="Times New Roman"/>
                <a:ea typeface="Times New Roman"/>
              </a:rPr>
              <a:t>لظلال الظواهر المكانية دورا ھاما في التمييز بين أنواع الظاهرات، فمثلا من خلال الظل يمكن التفرقة بين الأشجار و أعمدة الإنارة والكهرباء (قد يكون الشكل متقارب بينهم) وبين الطرق و الكباري. كما أن قياس الظل ومعرفة وقت و تاريخ الصورة الجوية يساعد المفسر في حساب ارتفاعات  الظاهرات مثل الأبراج و الخزانات</a:t>
            </a:r>
            <a:r>
              <a:rPr lang="ar-EG" sz="2800" dirty="0">
                <a:latin typeface="Times New Roman"/>
                <a:ea typeface="Times New Roman"/>
              </a:rPr>
              <a:t>.</a:t>
            </a:r>
            <a:endParaRPr lang="en-US" sz="4000" dirty="0">
              <a:latin typeface="Times New Roman"/>
              <a:ea typeface="Times New Roman"/>
            </a:endParaRPr>
          </a:p>
        </p:txBody>
      </p:sp>
    </p:spTree>
    <p:extLst>
      <p:ext uri="{BB962C8B-B14F-4D97-AF65-F5344CB8AC3E}">
        <p14:creationId xmlns:p14="http://schemas.microsoft.com/office/powerpoint/2010/main" val="302356865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rtl="1"/>
            <a:r>
              <a:rPr lang="ar-EG" sz="4800" b="1" dirty="0">
                <a:latin typeface="Times New Roman"/>
                <a:ea typeface="Times New Roman"/>
              </a:rPr>
              <a:t>4-</a:t>
            </a:r>
            <a:r>
              <a:rPr lang="ar-SA" sz="4800" b="1" dirty="0">
                <a:latin typeface="Times New Roman"/>
                <a:ea typeface="Times New Roman"/>
              </a:rPr>
              <a:t>النمط والنسيج</a:t>
            </a:r>
            <a:r>
              <a:rPr lang="ar-EG" sz="4800" b="1" dirty="0">
                <a:latin typeface="Times New Roman"/>
                <a:ea typeface="Times New Roman"/>
              </a:rPr>
              <a:t> </a:t>
            </a:r>
            <a:r>
              <a:rPr lang="en-US" sz="4800" b="1" dirty="0">
                <a:latin typeface="Times New Roman"/>
                <a:ea typeface="Times New Roman"/>
              </a:rPr>
              <a:t>pattern &amp; texture</a:t>
            </a:r>
            <a:endParaRPr lang="ar-EG" sz="4800" b="1" dirty="0">
              <a:latin typeface="Times New Roman"/>
              <a:ea typeface="Times New Roman"/>
            </a:endParaRPr>
          </a:p>
        </p:txBody>
      </p:sp>
      <p:sp>
        <p:nvSpPr>
          <p:cNvPr id="3" name="عنصر نائب للمحتوى 2"/>
          <p:cNvSpPr>
            <a:spLocks noGrp="1"/>
          </p:cNvSpPr>
          <p:nvPr>
            <p:ph idx="1"/>
          </p:nvPr>
        </p:nvSpPr>
        <p:spPr>
          <a:xfrm>
            <a:off x="457200" y="1935480"/>
            <a:ext cx="8229600" cy="4733880"/>
          </a:xfrm>
        </p:spPr>
        <p:txBody>
          <a:bodyPr/>
          <a:lstStyle/>
          <a:p>
            <a:pPr marL="0" indent="0" algn="just" rtl="1" fontAlgn="base">
              <a:lnSpc>
                <a:spcPct val="120000"/>
              </a:lnSpc>
              <a:spcBef>
                <a:spcPts val="0"/>
              </a:spcBef>
              <a:buNone/>
            </a:pPr>
            <a:r>
              <a:rPr lang="ar-SA" sz="3200" b="1" u="sng" dirty="0">
                <a:solidFill>
                  <a:srgbClr val="C00000"/>
                </a:solidFill>
                <a:latin typeface="Times New Roman"/>
                <a:ea typeface="Times New Roman"/>
              </a:rPr>
              <a:t>النمط :</a:t>
            </a:r>
            <a:r>
              <a:rPr lang="ar-SA" sz="3200" b="1" dirty="0">
                <a:solidFill>
                  <a:srgbClr val="C00000"/>
                </a:solidFill>
                <a:latin typeface="Times New Roman"/>
                <a:ea typeface="Times New Roman"/>
              </a:rPr>
              <a:t> </a:t>
            </a:r>
            <a:endParaRPr lang="en-US" sz="4400" dirty="0">
              <a:solidFill>
                <a:srgbClr val="C00000"/>
              </a:solidFill>
              <a:latin typeface="Times New Roman"/>
              <a:ea typeface="Times New Roman"/>
            </a:endParaRPr>
          </a:p>
          <a:p>
            <a:pPr marL="282575" indent="-273050" algn="just" rtl="1" fontAlgn="base">
              <a:lnSpc>
                <a:spcPct val="120000"/>
              </a:lnSpc>
              <a:spcBef>
                <a:spcPts val="0"/>
              </a:spcBef>
            </a:pPr>
            <a:r>
              <a:rPr lang="ar-SA" sz="2400" dirty="0">
                <a:latin typeface="Times New Roman"/>
                <a:ea typeface="Times New Roman"/>
              </a:rPr>
              <a:t>بعض الظاهرات المكانية يكون لھا نمطا معينا في انتشارها المكاني مما يساعد مفسر الصور الجوية علي تمييزها والتفرقة </a:t>
            </a:r>
            <a:r>
              <a:rPr lang="ar-SA" sz="2400" dirty="0" err="1">
                <a:latin typeface="Times New Roman"/>
                <a:ea typeface="Times New Roman"/>
              </a:rPr>
              <a:t>بينھا</a:t>
            </a:r>
            <a:r>
              <a:rPr lang="ar-SA" sz="2400" dirty="0">
                <a:latin typeface="Times New Roman"/>
                <a:ea typeface="Times New Roman"/>
              </a:rPr>
              <a:t> وبين المعالم الأخرى. فعلي سبيل المثال فأن نمط انتشار البساتين يكون منتظما من حيث المسافات التي تفصل بين الأشجار التي تكون بحجم كبير نسبيا، بينما يكون نمط حقول الحبوب في خطوط طويلة منتظمة وذات حجم أقل. وفي داخل المدن يمكن التمييز بين النمط المنتظم للأحياء المخططة من حيث انتظام الشوارع والمباني والنمط العشوائي للمناطق العشوائية غير المخططة عمرانيا من حيث الشوارع الضيقة غير منتظمة الشكل.  </a:t>
            </a:r>
            <a:endParaRPr lang="en-US" sz="2400" dirty="0">
              <a:latin typeface="Times New Roman"/>
              <a:ea typeface="Times New Roman"/>
            </a:endParaRPr>
          </a:p>
        </p:txBody>
      </p:sp>
    </p:spTree>
    <p:extLst>
      <p:ext uri="{BB962C8B-B14F-4D97-AF65-F5344CB8AC3E}">
        <p14:creationId xmlns:p14="http://schemas.microsoft.com/office/powerpoint/2010/main" val="138702476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256584"/>
          </a:xfrm>
        </p:spPr>
        <p:txBody>
          <a:bodyPr>
            <a:normAutofit fontScale="92500"/>
          </a:bodyPr>
          <a:lstStyle/>
          <a:p>
            <a:pPr marL="0" indent="0" algn="just" rtl="1" fontAlgn="base">
              <a:lnSpc>
                <a:spcPct val="150000"/>
              </a:lnSpc>
              <a:spcBef>
                <a:spcPts val="0"/>
              </a:spcBef>
              <a:buNone/>
            </a:pPr>
            <a:r>
              <a:rPr lang="ar-SA" sz="3200" b="1" u="sng" dirty="0">
                <a:solidFill>
                  <a:srgbClr val="C00000"/>
                </a:solidFill>
                <a:latin typeface="Times New Roman"/>
                <a:ea typeface="Times New Roman"/>
              </a:rPr>
              <a:t>النسيج: </a:t>
            </a:r>
            <a:endParaRPr lang="en-US" sz="4400" dirty="0">
              <a:solidFill>
                <a:srgbClr val="C00000"/>
              </a:solidFill>
              <a:latin typeface="Times New Roman"/>
              <a:ea typeface="Times New Roman"/>
            </a:endParaRPr>
          </a:p>
          <a:p>
            <a:pPr marL="273050" indent="-273050" algn="just" rtl="1" fontAlgn="base">
              <a:lnSpc>
                <a:spcPct val="200000"/>
              </a:lnSpc>
              <a:spcBef>
                <a:spcPts val="0"/>
              </a:spcBef>
            </a:pPr>
            <a:r>
              <a:rPr lang="ar-SA" sz="2800" dirty="0">
                <a:latin typeface="Times New Roman"/>
                <a:ea typeface="Times New Roman"/>
              </a:rPr>
              <a:t>النسيج ھو مدي نعومة أو خشونة شكل الظاهرة الجغرافية علي الصورة الجوية، وھو خاصية مفيدة للتمييز بين أنواع الظاهرات وان كان لھا نفس درجة اللون. فمثلا السطح المعدني يكون لونه ناعم علي الصورة بينما يظهر السطح الصخري بلون خشن، وأيضا تظهر الحشائش ناعمة علي الصور الجوية بينما تكون الأشجار خشنة المظهر.  </a:t>
            </a:r>
            <a:endParaRPr lang="en-US" sz="2800" dirty="0">
              <a:latin typeface="Times New Roman"/>
              <a:ea typeface="Times New Roman"/>
            </a:endParaRPr>
          </a:p>
        </p:txBody>
      </p:sp>
    </p:spTree>
    <p:extLst>
      <p:ext uri="{BB962C8B-B14F-4D97-AF65-F5344CB8AC3E}">
        <p14:creationId xmlns:p14="http://schemas.microsoft.com/office/powerpoint/2010/main" val="101261620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rtl="1"/>
            <a:r>
              <a:rPr lang="en-US" sz="5400" b="1" dirty="0">
                <a:latin typeface="Times New Roman"/>
                <a:ea typeface="Times New Roman"/>
              </a:rPr>
              <a:t> </a:t>
            </a:r>
            <a:r>
              <a:rPr lang="ar-SA" sz="5400" b="1" dirty="0">
                <a:latin typeface="Times New Roman"/>
                <a:ea typeface="Times New Roman"/>
              </a:rPr>
              <a:t>الموقع</a:t>
            </a:r>
            <a:r>
              <a:rPr lang="en-US" sz="5400" b="1" dirty="0">
                <a:latin typeface="Times New Roman"/>
                <a:ea typeface="Times New Roman"/>
              </a:rPr>
              <a:t> situation</a:t>
            </a:r>
            <a:endParaRPr lang="ar-EG" sz="5400" b="1" dirty="0">
              <a:latin typeface="Times New Roman"/>
              <a:ea typeface="Times New Roman"/>
            </a:endParaRPr>
          </a:p>
        </p:txBody>
      </p:sp>
      <p:sp>
        <p:nvSpPr>
          <p:cNvPr id="3" name="عنصر نائب للمحتوى 2"/>
          <p:cNvSpPr>
            <a:spLocks noGrp="1"/>
          </p:cNvSpPr>
          <p:nvPr>
            <p:ph idx="1"/>
          </p:nvPr>
        </p:nvSpPr>
        <p:spPr/>
        <p:txBody>
          <a:bodyPr/>
          <a:lstStyle/>
          <a:p>
            <a:pPr algn="just" rtl="1">
              <a:lnSpc>
                <a:spcPct val="200000"/>
              </a:lnSpc>
            </a:pPr>
            <a:r>
              <a:rPr lang="ar-SA" sz="2800" dirty="0">
                <a:latin typeface="Times New Roman"/>
                <a:ea typeface="Times New Roman"/>
              </a:rPr>
              <a:t>يفيد موقع المعلم المكاني علي الصور الجوية في استنباط معلومات أحري مفيدة، فمثلا وجود مجري مائي يدل علي منطقة منخفضة التضاريس، ووجود حشائش أو مراعي يدل علي أن التربة والمناخ في ھذه المنطقة ملائمين لبعض أنواع الزراعات</a:t>
            </a:r>
            <a:r>
              <a:rPr lang="ar-SA" dirty="0">
                <a:latin typeface="Times New Roman"/>
                <a:ea typeface="Times New Roman"/>
              </a:rPr>
              <a:t>.  </a:t>
            </a:r>
            <a:endParaRPr lang="en-US" sz="3600" dirty="0">
              <a:latin typeface="Times New Roman"/>
              <a:ea typeface="Times New Roman"/>
            </a:endParaRPr>
          </a:p>
        </p:txBody>
      </p:sp>
    </p:spTree>
    <p:extLst>
      <p:ext uri="{BB962C8B-B14F-4D97-AF65-F5344CB8AC3E}">
        <p14:creationId xmlns:p14="http://schemas.microsoft.com/office/powerpoint/2010/main" val="413457595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قطرة</Template>
  <TotalTime>252</TotalTime>
  <Words>952</Words>
  <Application>Microsoft Office PowerPoint</Application>
  <PresentationFormat>عرض على الشاشة (4:3)</PresentationFormat>
  <Paragraphs>27</Paragraphs>
  <Slides>12</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12</vt:i4>
      </vt:variant>
    </vt:vector>
  </HeadingPairs>
  <TitlesOfParts>
    <vt:vector size="17" baseType="lpstr">
      <vt:lpstr>Arial</vt:lpstr>
      <vt:lpstr>Calibri</vt:lpstr>
      <vt:lpstr>Times New Roman</vt:lpstr>
      <vt:lpstr>Tw Cen MT</vt:lpstr>
      <vt:lpstr>قطرة</vt:lpstr>
      <vt:lpstr>الصور الجوية </vt:lpstr>
      <vt:lpstr>عناصر تفسير الصور الجوية</vt:lpstr>
      <vt:lpstr>1- الحجم والشكل size &amp; shape </vt:lpstr>
      <vt:lpstr>عرض تقديمي في PowerPoint</vt:lpstr>
      <vt:lpstr>2-  اللون أو درجة اللون Tone or color</vt:lpstr>
      <vt:lpstr>عرض تقديمي في PowerPoint</vt:lpstr>
      <vt:lpstr>4-النمط والنسيج pattern &amp; texture</vt:lpstr>
      <vt:lpstr>عرض تقديمي في PowerPoint</vt:lpstr>
      <vt:lpstr> الموقع situation</vt:lpstr>
      <vt:lpstr>ثانيا التفسير الرقمي للمرئيات والصور الفضائية</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الخرائط والاستشعار عن بعد  للفرقة الأولى BU_FART_GEOG3</dc:title>
  <dc:creator>Aly</dc:creator>
  <cp:lastModifiedBy>Draly Maerghany w</cp:lastModifiedBy>
  <cp:revision>58</cp:revision>
  <dcterms:created xsi:type="dcterms:W3CDTF">2010-10-20T14:50:03Z</dcterms:created>
  <dcterms:modified xsi:type="dcterms:W3CDTF">2020-11-25T11:04:09Z</dcterms:modified>
</cp:coreProperties>
</file>