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8" r:id="rId1"/>
  </p:sldMasterIdLst>
  <p:notesMasterIdLst>
    <p:notesMasterId r:id="rId19"/>
  </p:notesMasterIdLst>
  <p:sldIdLst>
    <p:sldId id="257" r:id="rId2"/>
    <p:sldId id="264" r:id="rId3"/>
    <p:sldId id="265" r:id="rId4"/>
    <p:sldId id="266" r:id="rId5"/>
    <p:sldId id="267" r:id="rId6"/>
    <p:sldId id="268" r:id="rId7"/>
    <p:sldId id="269" r:id="rId8"/>
    <p:sldId id="270" r:id="rId9"/>
    <p:sldId id="271" r:id="rId10"/>
    <p:sldId id="272" r:id="rId11"/>
    <p:sldId id="275" r:id="rId12"/>
    <p:sldId id="276" r:id="rId13"/>
    <p:sldId id="273" r:id="rId14"/>
    <p:sldId id="274" r:id="rId15"/>
    <p:sldId id="277" r:id="rId16"/>
    <p:sldId id="278" r:id="rId17"/>
    <p:sldId id="27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1008" autoAdjust="0"/>
  </p:normalViewPr>
  <p:slideViewPr>
    <p:cSldViewPr>
      <p:cViewPr varScale="1">
        <p:scale>
          <a:sx n="70" d="100"/>
          <a:sy n="70" d="100"/>
        </p:scale>
        <p:origin x="181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70FF8D-7B5F-47DC-8A62-58BDF48C8805}" type="datetimeFigureOut">
              <a:rPr lang="ar-EG" smtClean="0"/>
              <a:t>05/04/1442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710CE7A-0693-4604-84AE-D81EB49DAF1E}" type="slidenum">
              <a:rPr lang="ar-EG" smtClean="0"/>
              <a:t>‹#›</a:t>
            </a:fld>
            <a:endParaRPr lang="ar-EG"/>
          </a:p>
        </p:txBody>
      </p:sp>
    </p:spTree>
    <p:extLst>
      <p:ext uri="{BB962C8B-B14F-4D97-AF65-F5344CB8AC3E}">
        <p14:creationId xmlns:p14="http://schemas.microsoft.com/office/powerpoint/2010/main" val="171363876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5710CE7A-0693-4604-84AE-D81EB49DAF1E}" type="slidenum">
              <a:rPr lang="ar-EG" smtClean="0"/>
              <a:t>1</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65502ABC-2623-4B66-B49C-7AB473A026F8}" type="datetimeFigureOut">
              <a:rPr lang="ar-EG" smtClean="0"/>
              <a:t>05/04/1442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3473214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52081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213417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5926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224163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65502ABC-2623-4B66-B49C-7AB473A026F8}" type="datetimeFigureOut">
              <a:rPr lang="ar-EG" smtClean="0"/>
              <a:t>05/04/1442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20644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65502ABC-2623-4B66-B49C-7AB473A026F8}" type="datetimeFigureOut">
              <a:rPr lang="ar-EG" smtClean="0"/>
              <a:t>05/04/1442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1862453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5502ABC-2623-4B66-B49C-7AB473A026F8}" type="datetimeFigureOut">
              <a:rPr lang="ar-EG" smtClean="0"/>
              <a:t>05/04/1442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41489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5502ABC-2623-4B66-B49C-7AB473A026F8}" type="datetimeFigureOut">
              <a:rPr lang="ar-EG" smtClean="0"/>
              <a:t>05/04/1442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272244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ar-SA"/>
              <a:t>انقر لتحرير نمط عنوان الشكل الرئيسي</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65502ABC-2623-4B66-B49C-7AB473A026F8}" type="datetimeFigureOut">
              <a:rPr lang="ar-EG" smtClean="0"/>
              <a:t>05/04/1442</a:t>
            </a:fld>
            <a:endParaRPr lang="ar-EG"/>
          </a:p>
        </p:txBody>
      </p:sp>
      <p:sp>
        <p:nvSpPr>
          <p:cNvPr id="50" name="Footer Placeholder 4"/>
          <p:cNvSpPr>
            <a:spLocks noGrp="1"/>
          </p:cNvSpPr>
          <p:nvPr>
            <p:ph type="ftr" sz="quarter" idx="11"/>
          </p:nvPr>
        </p:nvSpPr>
        <p:spPr>
          <a:xfrm>
            <a:off x="856059" y="5883276"/>
            <a:ext cx="4679482" cy="365125"/>
          </a:xfrm>
        </p:spPr>
        <p:txBody>
          <a:bodyPr/>
          <a:lstStyle/>
          <a:p>
            <a:endParaRPr lang="ar-EG"/>
          </a:p>
        </p:txBody>
      </p:sp>
      <p:sp>
        <p:nvSpPr>
          <p:cNvPr id="51" name="Slide Number Placeholder 5"/>
          <p:cNvSpPr>
            <a:spLocks noGrp="1"/>
          </p:cNvSpPr>
          <p:nvPr>
            <p:ph type="sldNum" sz="quarter" idx="12"/>
          </p:nvPr>
        </p:nvSpPr>
        <p:spPr>
          <a:xfrm>
            <a:off x="7707241" y="5883275"/>
            <a:ext cx="578317" cy="365125"/>
          </a:xfrm>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276335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5502ABC-2623-4B66-B49C-7AB473A026F8}" type="datetimeFigureOut">
              <a:rPr lang="ar-EG" smtClean="0"/>
              <a:t>05/04/1442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113112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65502ABC-2623-4B66-B49C-7AB473A026F8}" type="datetimeFigureOut">
              <a:rPr lang="ar-EG" smtClean="0"/>
              <a:t>05/04/1442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83427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313881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685331" y="3051013"/>
            <a:ext cx="3829520"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4629150" y="3051013"/>
            <a:ext cx="382905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5502ABC-2623-4B66-B49C-7AB473A026F8}" type="datetimeFigureOut">
              <a:rPr lang="ar-EG" smtClean="0"/>
              <a:t>05/04/1442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169114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5502ABC-2623-4B66-B49C-7AB473A026F8}" type="datetimeFigureOut">
              <a:rPr lang="ar-EG" smtClean="0"/>
              <a:t>05/04/1442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274127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5502ABC-2623-4B66-B49C-7AB473A026F8}" type="datetimeFigureOut">
              <a:rPr lang="ar-EG" smtClean="0"/>
              <a:t>05/04/1442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35638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320992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5502ABC-2623-4B66-B49C-7AB473A026F8}" type="datetimeFigureOut">
              <a:rPr lang="ar-EG" smtClean="0"/>
              <a:t>05/04/1442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3CC95006-5792-46CB-8C8C-99CE8B26A0D4}" type="slidenum">
              <a:rPr lang="ar-EG" smtClean="0"/>
              <a:t>‹#›</a:t>
            </a:fld>
            <a:endParaRPr lang="ar-EG"/>
          </a:p>
        </p:txBody>
      </p:sp>
    </p:spTree>
    <p:extLst>
      <p:ext uri="{BB962C8B-B14F-4D97-AF65-F5344CB8AC3E}">
        <p14:creationId xmlns:p14="http://schemas.microsoft.com/office/powerpoint/2010/main" val="199564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5502ABC-2623-4B66-B49C-7AB473A026F8}" type="datetimeFigureOut">
              <a:rPr lang="ar-EG" smtClean="0"/>
              <a:t>05/04/1442</a:t>
            </a:fld>
            <a:endParaRPr lang="ar-EG"/>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ar-EG"/>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CC95006-5792-46CB-8C8C-99CE8B26A0D4}" type="slidenum">
              <a:rPr lang="ar-EG" smtClean="0"/>
              <a:t>‹#›</a:t>
            </a:fld>
            <a:endParaRPr lang="ar-EG"/>
          </a:p>
        </p:txBody>
      </p:sp>
    </p:spTree>
    <p:extLst>
      <p:ext uri="{BB962C8B-B14F-4D97-AF65-F5344CB8AC3E}">
        <p14:creationId xmlns:p14="http://schemas.microsoft.com/office/powerpoint/2010/main" val="410488826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1424168"/>
            <a:ext cx="8229600" cy="2580896"/>
          </a:xfrm>
        </p:spPr>
        <p:txBody>
          <a:bodyPr>
            <a:noAutofit/>
          </a:bodyPr>
          <a:lstStyle/>
          <a:p>
            <a:pPr algn="ctr"/>
            <a:r>
              <a:rPr lang="ar-IQ" sz="11500" b="1"/>
              <a:t>الصور </a:t>
            </a:r>
            <a:r>
              <a:rPr lang="ar-IQ" sz="11500" b="1" dirty="0"/>
              <a:t>الجوية </a:t>
            </a:r>
            <a:endParaRPr lang="ar-EG" sz="9600" dirty="0"/>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i\Desktop\New folder (4)\939-662.TIF">
            <a:extLst>
              <a:ext uri="{FF2B5EF4-FFF2-40B4-BE49-F238E27FC236}">
                <a16:creationId xmlns:a16="http://schemas.microsoft.com/office/drawing/2014/main" id="{E01C99D2-62F6-4FE7-9C36-2F79669129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7504" y="0"/>
            <a:ext cx="878497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0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i\Desktop\New folder (4)\936-662.TIF">
            <a:extLst>
              <a:ext uri="{FF2B5EF4-FFF2-40B4-BE49-F238E27FC236}">
                <a16:creationId xmlns:a16="http://schemas.microsoft.com/office/drawing/2014/main" id="{2B9B33C5-5D2A-4305-B24E-11B05AB3B5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8964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25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4D8E1D-B527-4358-B5E1-19927FF7245A}"/>
              </a:ext>
            </a:extLst>
          </p:cNvPr>
          <p:cNvSpPr txBox="1"/>
          <p:nvPr/>
        </p:nvSpPr>
        <p:spPr>
          <a:xfrm>
            <a:off x="1043608" y="332656"/>
            <a:ext cx="7560840" cy="5078313"/>
          </a:xfrm>
          <a:prstGeom prst="rect">
            <a:avLst/>
          </a:prstGeom>
          <a:noFill/>
        </p:spPr>
        <p:txBody>
          <a:bodyPr wrap="square">
            <a:spAutoFit/>
          </a:bodyPr>
          <a:lstStyle/>
          <a:p>
            <a:pPr algn="r" rtl="1"/>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هناك اربعة مراحل تمر في تحليل الصور الجوية لكي تنتهي وهي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1-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القراءة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Photo Reading</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2-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التحليل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3-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التصنيف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Classification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4-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الاستنتاج والتنميط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Deduction and Idealization</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القراءة </a:t>
            </a:r>
            <a:r>
              <a:rPr lang="ar-SA" sz="1800" dirty="0" err="1">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للصوره</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Photo Reading</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تمثل قراءة الصورة المرحلة الأولى وتتضمن ثلاث خطوات هي</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أ- فحص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Detection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الصور الجوية لاستكشاف ما تحتويه من ظاهرات جغرافية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ب- الإدراك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Recognition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وذلك من خلال التعرف على النمط واللون والشكل لإدراك تفسير الظاهرات</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ج- تحديد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Identification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ونقصد بفحص الصورة تبين وجود أشياء مختلفة داخل الصورة الواحدة على حين نقصد بالإدراك إدراك الظاهرة أي رصدها من خلال توظيف خصائصها المختلفة من حيث الشكل والحجم وظلال وأنماط توزيعية ...الخ. أما الخطوة الأخيرة فهي مجرد تحديد الظاهرة من حيث الموقع والامتداد وتسميتها </a:t>
            </a:r>
            <a:r>
              <a:rPr lang="ar-SA" sz="1800" dirty="0" err="1">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أى</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تحديد اسم لها</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endParaRPr lang="en-US" dirty="0"/>
          </a:p>
        </p:txBody>
      </p:sp>
    </p:spTree>
    <p:extLst>
      <p:ext uri="{BB962C8B-B14F-4D97-AF65-F5344CB8AC3E}">
        <p14:creationId xmlns:p14="http://schemas.microsoft.com/office/powerpoint/2010/main" val="243237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D828065-3D4F-4420-9C6A-70D9C020ACB3}"/>
              </a:ext>
            </a:extLst>
          </p:cNvPr>
          <p:cNvSpPr txBox="1"/>
          <p:nvPr/>
        </p:nvSpPr>
        <p:spPr>
          <a:xfrm>
            <a:off x="755576" y="1196752"/>
            <a:ext cx="7416824" cy="5355312"/>
          </a:xfrm>
          <a:prstGeom prst="rect">
            <a:avLst/>
          </a:prstGeom>
          <a:noFill/>
        </p:spPr>
        <p:txBody>
          <a:bodyPr wrap="square">
            <a:spAutoFit/>
          </a:bodyPr>
          <a:lstStyle/>
          <a:p>
            <a:pPr algn="r" rtl="1"/>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2.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طرق تحليل وتفسير الصور الجوية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Methods of Aerial photo-Analysis</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تقسيم تحليل الصور الجوية إلى أربعة أقسام هي</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1-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التحليل العنصري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Element analysis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2-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تحليل الوحدات الأرضية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Physiognomic analysis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3-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تحليل أشكال السطح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Physiographic analysis</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4-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تحليل النماذج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Pattern analysis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التحليل العنصري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Element analysis</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وتتم هذه الطريقة بوسيلتين الأولى تحليل كل عنصر على حدة وفيه يتم تحليل كل عنصر خريطة منفردة ثم تركيبها فوق بعضها لتتوافق حدود الوحدات مع بعضها, والثانية يتم تجميع العناصر قبل رسم خطوط التفسير ويمكن تلخيص خطوات التحليل الأولى كما يلي</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اختيار العناصر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Choice of elements ;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عمل تحليل منفصل لكل عنصر</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Separate analysis of individual elements</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عمل تطبيق للتحليل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Overlay the analysis </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رسم الوحدات المركبة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Drawing of combination</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endParaRPr lang="en-US" dirty="0"/>
          </a:p>
        </p:txBody>
      </p:sp>
    </p:spTree>
    <p:extLst>
      <p:ext uri="{BB962C8B-B14F-4D97-AF65-F5344CB8AC3E}">
        <p14:creationId xmlns:p14="http://schemas.microsoft.com/office/powerpoint/2010/main" val="3833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BF8794A-042F-41C9-9408-86DDD24476AF}"/>
              </a:ext>
            </a:extLst>
          </p:cNvPr>
          <p:cNvSpPr txBox="1"/>
          <p:nvPr/>
        </p:nvSpPr>
        <p:spPr>
          <a:xfrm>
            <a:off x="431540" y="1052736"/>
            <a:ext cx="8280920" cy="5078313"/>
          </a:xfrm>
          <a:prstGeom prst="rect">
            <a:avLst/>
          </a:prstGeom>
          <a:noFill/>
        </p:spPr>
        <p:txBody>
          <a:bodyPr wrap="square">
            <a:spAutoFit/>
          </a:bodyPr>
          <a:lstStyle/>
          <a:p>
            <a:pPr algn="r" rtl="1"/>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3-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التصنيف</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يتم خلالها المقارنة بين خصائص الوحدات السابق عزلها وتحديدها في مرحلة التحليل وتسمى هذه المرحلة بالمرحلة الأولية المكتبية وينتج عنها خريطة أولية. يتم تحسين التفسير من خلال عمل دراسة ميدانية لمنطقة العمل بحيث يتم المقارنة بين خصائص كل وحده من الوحدات على الطبيعة من اجل التعرف على الاختلافات بينها وبالتالي المزيد من التفاصيل والتحديد الأوضح للظاهرة مما يفيد في التعامل مع الظاهرة في مجالات العلوم التطبيقية وتسمى الخريطة الناتجة بالخريطة النهائية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4-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مرحلة الاستنتاج والتنميط</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هي المرحلة الأخيرة والغاية التي يصل إليها قارئ الصورة, وهى من أصعب المراحل وأدقها ففيها يتم توليف وتوظيف مجموعة الملاحظات المأخوذة على الصور مع بعض المعلومات المتباينة في مصادرها بهدف الخروج ببيانات ومعلومات غير مباشرة لا يمكن استقصائها من الصورة وحدها. بمعنى أن مرحلة الاستنتاج يمكن أن يبلغها الجيومرفولوجية من خلال تجمعه لمشاهداته وملاحظاته وبالتالي الخروج بدلالات جي مورفولوجية في الوقت الذي يصعب فيه الوصول إلى تلك النتائج لو أخذت تلك المشاهدات بمفردها</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ويجب الالتزام بقواعد أربعة هي</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endParaRPr lang="en-US" dirty="0"/>
          </a:p>
        </p:txBody>
      </p:sp>
    </p:spTree>
    <p:extLst>
      <p:ext uri="{BB962C8B-B14F-4D97-AF65-F5344CB8AC3E}">
        <p14:creationId xmlns:p14="http://schemas.microsoft.com/office/powerpoint/2010/main" val="238022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E5045CF-0D75-455A-B0D4-1448A9938967}"/>
              </a:ext>
            </a:extLst>
          </p:cNvPr>
          <p:cNvSpPr txBox="1"/>
          <p:nvPr/>
        </p:nvSpPr>
        <p:spPr>
          <a:xfrm>
            <a:off x="683568" y="404664"/>
            <a:ext cx="8280920" cy="6647974"/>
          </a:xfrm>
          <a:prstGeom prst="rect">
            <a:avLst/>
          </a:prstGeom>
          <a:noFill/>
        </p:spPr>
        <p:txBody>
          <a:bodyPr wrap="square">
            <a:spAutoFit/>
          </a:bodyPr>
          <a:lstStyle/>
          <a:p>
            <a:pPr algn="r" rtl="1"/>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وللوصول إلى أفضل تفسير للصور الجوية لعمل خريطة </a:t>
            </a:r>
            <a:r>
              <a:rPr lang="ar-SA" sz="1800" dirty="0" err="1">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جيمورفولوجية</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على مستوى جيد فقد تم تلخيصها في خمسة خطوات كالاتي</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1-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تحديد أشكال التضاريس والوحدات الأرضية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2-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تحديد خطوط التصريف</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3-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دراسة التربة من حيث اللون والعمق والقوم لكل وحدة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4-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دراسة الحياة النباتية واستخدامات الأرض دخل الوحدات الأرضية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5-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تحليل الاختلافات </a:t>
            </a:r>
            <a:r>
              <a:rPr lang="ar-SA" sz="1800" dirty="0" err="1">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الليثولوجية</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والبنيوية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استخدام الصور الجوية في المسح الأرضي</a:t>
            </a:r>
            <a:b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طريقة </a:t>
            </a:r>
            <a: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Oxford-Mese:</a:t>
            </a:r>
            <a:r>
              <a:rPr lang="ar-SA"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لقد لخص </a:t>
            </a:r>
            <a: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Hughes </a:t>
            </a:r>
            <a:r>
              <a:rPr lang="ar-SA"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وآخرين (1965) هذه الطريقة كالآتي</a:t>
            </a:r>
            <a: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اختيار منطقة معينة تمتاز بقلة الطرق التي تخترقها لاختيار العينات, ولكن هذه المنطقة مغطاة بالصور الجوية</a:t>
            </a:r>
            <a: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2- </a:t>
            </a:r>
            <a:r>
              <a:rPr lang="ar-SA" sz="16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تجهيز معلومات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هامة عن المنطقة من تحليل الصور الجوية مثلاً عن التضاريس, الجيولوجيا, واستخدام الأرض, إضافة إلى بعض التقارير المنشورة والبحوث العامة إضافة إلى الخرائط الطبوغرافية والمعلومات المناخية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3-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دراسة تفصيلية لبعض المناطق التي يمكن الوصول إليها من ناحية المواصلات وإخراج عدد من نماذج السطح المتكررة بحث تظهر العناصر الأرضية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4-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تحليل ووصف هذه العناصر</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5-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تعميم ما حصل عليه من معلومات من منطقة الدراسة التفصيلية على بقية مناطق المنطقة ككل والتي لا يمكن الوصول إليها نتيجة إيجاد الخصائص المشتركة المتشابهة الخاصة بنماذج أشكال الأرض</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6-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لابد من إدراج تقييم أو تنبؤ عن صلاحية هذه المنطقة أو تلك والتي هي تحت الدراسة لغرض استخداماتها المختلفة (كالزراعة والرعي...الخ</a:t>
            </a:r>
            <a:endParaRPr lang="en-US" dirty="0"/>
          </a:p>
        </p:txBody>
      </p:sp>
    </p:spTree>
    <p:extLst>
      <p:ext uri="{BB962C8B-B14F-4D97-AF65-F5344CB8AC3E}">
        <p14:creationId xmlns:p14="http://schemas.microsoft.com/office/powerpoint/2010/main" val="361648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55E11A5-6E5A-4AF6-9F88-0D4FCEC8363F}"/>
              </a:ext>
            </a:extLst>
          </p:cNvPr>
          <p:cNvSpPr txBox="1"/>
          <p:nvPr/>
        </p:nvSpPr>
        <p:spPr>
          <a:xfrm>
            <a:off x="197768" y="476672"/>
            <a:ext cx="8748464" cy="5167568"/>
          </a:xfrm>
          <a:prstGeom prst="rect">
            <a:avLst/>
          </a:prstGeom>
          <a:noFill/>
        </p:spPr>
        <p:txBody>
          <a:bodyPr wrap="square">
            <a:spAutoFit/>
          </a:bodyPr>
          <a:lstStyle/>
          <a:p>
            <a:pPr marL="342900" marR="0" indent="-342900" algn="r">
              <a:lnSpc>
                <a:spcPct val="115000"/>
              </a:lnSpc>
              <a:spcBef>
                <a:spcPts val="0"/>
              </a:spcBef>
              <a:spcAft>
                <a:spcPts val="0"/>
              </a:spcAft>
              <a:buFont typeface="+mj-lt"/>
              <a:buAutoNum type="arabicPeriod"/>
            </a:pP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المعالجة الحديثة للصور الجوية من خلال نظم المعلومات الجغرافية</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كان لظهور نظم المعلومات الجغرافية وما صاحبها من ثورة رقمية دور أساسي في تطوير أسلوب تفسير الصور الجوية حيث ابتكرت عدد من الشركات أجهزة ومعدات تسمح بالرؤية المجسمة للصور الجوية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كما ابتكرت </a:t>
            </a:r>
            <a:r>
              <a:rPr lang="ar-SA" sz="1800" dirty="0" err="1">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ايرداس</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en-US" sz="1800" dirty="0" err="1">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Erdas</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من خلال برامج تتعامل خصيصاً مع الصور الجوية من خلال نظارات خاصة تمكننا من الرؤية المجسمة وإجراء عمليات رسم لمحتوى الصورة بطريقة دقيقة وتعتمد هذه الطريقة على الخطوات التالية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إدخال الصورة بواسطة الماسح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عمل تصحيح هندسي للصور الجوية من خلال الشاشة</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عمل رسم من الصورة من خلال الشاشة من خلال أعداد مشروع معين</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 </a:t>
            </a: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تعريف المحتوى من طرق واستخدامات مختلفة عن طريق بناء قاعدة بيانات لمحتواها </a:t>
            </a:r>
            <a: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a:t>
            </a: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br>
              <a:rPr lang="en-US"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br>
            <a:r>
              <a:rPr lang="ar-SA" sz="1800" dirty="0">
                <a:solidFill>
                  <a:srgbClr val="333333"/>
                </a:solidFill>
                <a:effectLst/>
                <a:latin typeface="Verdana" panose="020B0604030504040204" pitchFamily="34" charset="0"/>
                <a:ea typeface="Times New Roman" panose="02020603050405020304" pitchFamily="18" charset="0"/>
                <a:cs typeface="Tahoma" panose="020B0604030504040204" pitchFamily="34" charset="0"/>
              </a:rPr>
              <a:t>المخرجات النهائية وهي قد تكون صورة أو خريطة أو معلومات رقمية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2407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97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5400" b="1" dirty="0">
                <a:latin typeface="Times New Roman"/>
                <a:ea typeface="Times New Roman"/>
              </a:rPr>
              <a:t>فروع التصوير الجوي</a:t>
            </a:r>
            <a:endParaRPr lang="ar-EG" dirty="0"/>
          </a:p>
        </p:txBody>
      </p:sp>
      <p:sp>
        <p:nvSpPr>
          <p:cNvPr id="3" name="عنصر نائب للمحتوى 2"/>
          <p:cNvSpPr>
            <a:spLocks noGrp="1"/>
          </p:cNvSpPr>
          <p:nvPr>
            <p:ph idx="1"/>
          </p:nvPr>
        </p:nvSpPr>
        <p:spPr/>
        <p:txBody>
          <a:bodyPr>
            <a:normAutofit/>
          </a:bodyPr>
          <a:lstStyle/>
          <a:p>
            <a:pPr marL="0" lvl="0" indent="0" algn="r">
              <a:lnSpc>
                <a:spcPct val="150000"/>
              </a:lnSpc>
              <a:spcBef>
                <a:spcPts val="0"/>
              </a:spcBef>
              <a:buNone/>
              <a:tabLst>
                <a:tab pos="228600" algn="l"/>
              </a:tabLst>
            </a:pPr>
            <a:r>
              <a:rPr lang="ar-IQ" sz="3200" b="1" dirty="0">
                <a:solidFill>
                  <a:srgbClr val="C00000"/>
                </a:solidFill>
                <a:latin typeface="Times New Roman"/>
                <a:ea typeface="Times New Roman"/>
              </a:rPr>
              <a:t>علم المساحة التصويرية او الجوية :</a:t>
            </a:r>
            <a:endParaRPr lang="en-US" sz="3200" b="1" dirty="0">
              <a:solidFill>
                <a:srgbClr val="C00000"/>
              </a:solidFill>
              <a:latin typeface="Times New Roman"/>
              <a:ea typeface="Times New Roman"/>
            </a:endParaRPr>
          </a:p>
          <a:p>
            <a:pPr marL="0" algn="r">
              <a:lnSpc>
                <a:spcPct val="150000"/>
              </a:lnSpc>
              <a:spcBef>
                <a:spcPts val="0"/>
              </a:spcBef>
            </a:pPr>
            <a:r>
              <a:rPr lang="ar-IQ" dirty="0">
                <a:latin typeface="Times New Roman"/>
                <a:ea typeface="Times New Roman"/>
              </a:rPr>
              <a:t>هو علم الحصول على القياسات من الصور الجوية ويختص </a:t>
            </a:r>
            <a:r>
              <a:rPr lang="ar-IQ" dirty="0" err="1">
                <a:latin typeface="Times New Roman"/>
                <a:ea typeface="Times New Roman"/>
              </a:rPr>
              <a:t>بانتاج</a:t>
            </a:r>
            <a:r>
              <a:rPr lang="ar-IQ" dirty="0">
                <a:latin typeface="Times New Roman"/>
                <a:ea typeface="Times New Roman"/>
              </a:rPr>
              <a:t> خرائط دقيقة من الصور الجوية ذات مقياس كبير للرسم </a:t>
            </a:r>
            <a:endParaRPr lang="en-US" sz="2400" dirty="0">
              <a:latin typeface="Times New Roman"/>
              <a:ea typeface="Times New Roman"/>
            </a:endParaRPr>
          </a:p>
          <a:p>
            <a:pPr marL="0" lvl="0" indent="0" algn="r">
              <a:lnSpc>
                <a:spcPct val="150000"/>
              </a:lnSpc>
              <a:spcBef>
                <a:spcPts val="0"/>
              </a:spcBef>
              <a:buNone/>
              <a:tabLst>
                <a:tab pos="228600" algn="l"/>
              </a:tabLst>
            </a:pPr>
            <a:r>
              <a:rPr lang="ar-IQ" sz="3200" b="1" dirty="0">
                <a:solidFill>
                  <a:srgbClr val="C00000"/>
                </a:solidFill>
                <a:latin typeface="Times New Roman"/>
                <a:ea typeface="Times New Roman"/>
              </a:rPr>
              <a:t>تفسير الصور الجوية :</a:t>
            </a:r>
            <a:endParaRPr lang="en-US" sz="3200" b="1" dirty="0">
              <a:solidFill>
                <a:srgbClr val="C00000"/>
              </a:solidFill>
              <a:latin typeface="Times New Roman"/>
              <a:ea typeface="Times New Roman"/>
            </a:endParaRPr>
          </a:p>
          <a:p>
            <a:pPr marL="0" algn="r">
              <a:lnSpc>
                <a:spcPct val="150000"/>
              </a:lnSpc>
              <a:spcBef>
                <a:spcPts val="0"/>
              </a:spcBef>
            </a:pPr>
            <a:r>
              <a:rPr lang="ar-IQ" dirty="0">
                <a:latin typeface="Times New Roman"/>
                <a:ea typeface="Times New Roman"/>
              </a:rPr>
              <a:t>ويشمل تحديد وتشخيص الظواهر الطبيعية والحضرية  الموجودة على سطح الارض وتقييم اهدافها من خلال دراسة الصور الجوية </a:t>
            </a:r>
            <a:endParaRPr lang="en-US" sz="2400" dirty="0">
              <a:latin typeface="Times New Roman"/>
              <a:ea typeface="Times New Roman"/>
            </a:endParaRPr>
          </a:p>
        </p:txBody>
      </p:sp>
    </p:spTree>
    <p:extLst>
      <p:ext uri="{BB962C8B-B14F-4D97-AF65-F5344CB8AC3E}">
        <p14:creationId xmlns:p14="http://schemas.microsoft.com/office/powerpoint/2010/main" val="124920148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96752"/>
            <a:ext cx="8229600" cy="5127848"/>
          </a:xfrm>
        </p:spPr>
        <p:txBody>
          <a:bodyPr>
            <a:normAutofit/>
          </a:bodyPr>
          <a:lstStyle/>
          <a:p>
            <a:pPr marL="0" lvl="0" indent="0" algn="just" rtl="1">
              <a:lnSpc>
                <a:spcPct val="150000"/>
              </a:lnSpc>
              <a:spcBef>
                <a:spcPts val="0"/>
              </a:spcBef>
              <a:buNone/>
              <a:tabLst>
                <a:tab pos="228600" algn="l"/>
              </a:tabLst>
            </a:pPr>
            <a:r>
              <a:rPr lang="ar-IQ" sz="3200" b="1" dirty="0">
                <a:solidFill>
                  <a:srgbClr val="C00000"/>
                </a:solidFill>
                <a:latin typeface="Times New Roman"/>
                <a:ea typeface="Times New Roman"/>
              </a:rPr>
              <a:t>التصوير الجوي :</a:t>
            </a:r>
            <a:endParaRPr lang="en-US" sz="3200" b="1" dirty="0">
              <a:solidFill>
                <a:srgbClr val="C00000"/>
              </a:solidFill>
              <a:latin typeface="Times New Roman"/>
              <a:ea typeface="Times New Roman"/>
            </a:endParaRPr>
          </a:p>
          <a:p>
            <a:pPr marL="273050" indent="-273050" algn="just" rtl="1">
              <a:lnSpc>
                <a:spcPct val="150000"/>
              </a:lnSpc>
              <a:spcBef>
                <a:spcPts val="0"/>
              </a:spcBef>
            </a:pPr>
            <a:r>
              <a:rPr lang="ar-IQ" dirty="0">
                <a:latin typeface="Times New Roman"/>
                <a:ea typeface="Times New Roman"/>
              </a:rPr>
              <a:t>هو فن التقاط الصور الجوية باستخدام كاميرا خاصة وتقويم الصور الناتجة من تشويهات المقياس لغرض تجميعها </a:t>
            </a:r>
            <a:endParaRPr lang="en-US" sz="2400" dirty="0">
              <a:latin typeface="Times New Roman"/>
              <a:ea typeface="Times New Roman"/>
            </a:endParaRPr>
          </a:p>
          <a:p>
            <a:pPr marL="0" indent="0" algn="just" rtl="1">
              <a:lnSpc>
                <a:spcPct val="150000"/>
              </a:lnSpc>
              <a:spcBef>
                <a:spcPts val="0"/>
              </a:spcBef>
              <a:buNone/>
            </a:pPr>
            <a:endParaRPr lang="en-US" sz="2400" dirty="0">
              <a:latin typeface="Times New Roman"/>
              <a:ea typeface="Times New Roman"/>
            </a:endParaRPr>
          </a:p>
          <a:p>
            <a:pPr marL="0" lvl="0" indent="0" algn="just" rtl="1">
              <a:lnSpc>
                <a:spcPct val="150000"/>
              </a:lnSpc>
              <a:spcBef>
                <a:spcPts val="0"/>
              </a:spcBef>
              <a:buNone/>
              <a:tabLst>
                <a:tab pos="228600" algn="l"/>
              </a:tabLst>
            </a:pPr>
            <a:r>
              <a:rPr lang="ar-IQ" sz="3200" b="1" dirty="0">
                <a:solidFill>
                  <a:srgbClr val="C00000"/>
                </a:solidFill>
                <a:latin typeface="Times New Roman"/>
                <a:ea typeface="Times New Roman"/>
              </a:rPr>
              <a:t>علم الملاحة الجوية :</a:t>
            </a:r>
            <a:endParaRPr lang="en-US" sz="3200" b="1" dirty="0">
              <a:solidFill>
                <a:srgbClr val="C00000"/>
              </a:solidFill>
              <a:latin typeface="Times New Roman"/>
              <a:ea typeface="Times New Roman"/>
            </a:endParaRPr>
          </a:p>
          <a:p>
            <a:pPr marL="273050" indent="-273050" algn="just" rtl="1">
              <a:lnSpc>
                <a:spcPct val="150000"/>
              </a:lnSpc>
            </a:pPr>
            <a:r>
              <a:rPr lang="ar-IQ" dirty="0">
                <a:ea typeface="Times New Roman"/>
                <a:cs typeface="Times New Roman"/>
              </a:rPr>
              <a:t>فن توجيه الطائرات في مسارات محددة مسبقا وتوجيه الاجهزة الخاصة بالتصوير الجوي </a:t>
            </a:r>
            <a:endParaRPr lang="en-US" dirty="0"/>
          </a:p>
        </p:txBody>
      </p:sp>
    </p:spTree>
    <p:extLst>
      <p:ext uri="{BB962C8B-B14F-4D97-AF65-F5344CB8AC3E}">
        <p14:creationId xmlns:p14="http://schemas.microsoft.com/office/powerpoint/2010/main" val="169348293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60072"/>
            <a:ext cx="8229600" cy="1143000"/>
          </a:xfrm>
        </p:spPr>
        <p:txBody>
          <a:bodyPr/>
          <a:lstStyle/>
          <a:p>
            <a:r>
              <a:rPr lang="ar-EG" sz="5400" b="1" dirty="0">
                <a:latin typeface="Times New Roman"/>
                <a:ea typeface="Times New Roman"/>
              </a:rPr>
              <a:t>أ</a:t>
            </a:r>
            <a:r>
              <a:rPr lang="ar-IQ" sz="5400" b="1" dirty="0">
                <a:latin typeface="Times New Roman"/>
                <a:ea typeface="Times New Roman"/>
              </a:rPr>
              <a:t>نواع الصور الجوية</a:t>
            </a:r>
            <a:endParaRPr lang="ar-EG" dirty="0"/>
          </a:p>
        </p:txBody>
      </p:sp>
      <p:sp>
        <p:nvSpPr>
          <p:cNvPr id="3" name="عنصر نائب للمحتوى 2"/>
          <p:cNvSpPr>
            <a:spLocks noGrp="1"/>
          </p:cNvSpPr>
          <p:nvPr>
            <p:ph idx="1"/>
          </p:nvPr>
        </p:nvSpPr>
        <p:spPr>
          <a:xfrm>
            <a:off x="457200" y="1791464"/>
            <a:ext cx="8229600" cy="4661872"/>
          </a:xfrm>
        </p:spPr>
        <p:txBody>
          <a:bodyPr>
            <a:normAutofit/>
          </a:bodyPr>
          <a:lstStyle/>
          <a:p>
            <a:pPr marL="0" indent="0" algn="r">
              <a:lnSpc>
                <a:spcPct val="120000"/>
              </a:lnSpc>
              <a:spcBef>
                <a:spcPts val="0"/>
              </a:spcBef>
              <a:buNone/>
            </a:pPr>
            <a:r>
              <a:rPr lang="ar-IQ" b="1" dirty="0">
                <a:latin typeface="Times New Roman"/>
                <a:ea typeface="Times New Roman"/>
              </a:rPr>
              <a:t>تقسم الصور الجوية الى قسمين هما :</a:t>
            </a:r>
            <a:endParaRPr lang="en-US" sz="2400" b="1" dirty="0">
              <a:latin typeface="Times New Roman"/>
              <a:ea typeface="Times New Roman"/>
            </a:endParaRPr>
          </a:p>
          <a:p>
            <a:pPr marL="0" indent="0" algn="r" rtl="1">
              <a:lnSpc>
                <a:spcPct val="120000"/>
              </a:lnSpc>
              <a:spcBef>
                <a:spcPts val="0"/>
              </a:spcBef>
              <a:buNone/>
            </a:pPr>
            <a:r>
              <a:rPr lang="ar-IQ" sz="3200" b="1" dirty="0">
                <a:solidFill>
                  <a:srgbClr val="C00000"/>
                </a:solidFill>
                <a:latin typeface="Times New Roman"/>
                <a:ea typeface="Times New Roman"/>
              </a:rPr>
              <a:t>أـ  الصور الراسية :</a:t>
            </a:r>
            <a:endParaRPr lang="en-US" sz="3200" b="1" dirty="0">
              <a:solidFill>
                <a:srgbClr val="C00000"/>
              </a:solidFill>
              <a:latin typeface="Times New Roman"/>
              <a:ea typeface="Times New Roman"/>
            </a:endParaRPr>
          </a:p>
          <a:p>
            <a:pPr marL="273050" indent="-273050" algn="just" rtl="1">
              <a:lnSpc>
                <a:spcPct val="120000"/>
              </a:lnSpc>
              <a:spcBef>
                <a:spcPts val="0"/>
              </a:spcBef>
            </a:pPr>
            <a:r>
              <a:rPr lang="ar-IQ" dirty="0">
                <a:latin typeface="Times New Roman"/>
                <a:ea typeface="Times New Roman"/>
              </a:rPr>
              <a:t>وتؤخذ عندما يكون محور الة التصوير راسيا او قريبا منه بحيث يكون ميل الة التصوير اقل من 4 درجات ويكون شكل الارض المغطاة بالتصوير رباعي ويستفاد منه في اعداد الخرائط على اختلاف انواعها ومقاييسها .</a:t>
            </a:r>
            <a:endParaRPr lang="en-US" sz="2400" dirty="0">
              <a:latin typeface="Times New Roman"/>
              <a:ea typeface="Times New Roman"/>
            </a:endParaRPr>
          </a:p>
          <a:p>
            <a:pPr marL="0" indent="0">
              <a:lnSpc>
                <a:spcPct val="120000"/>
              </a:lnSpc>
              <a:spcBef>
                <a:spcPts val="0"/>
              </a:spcBef>
              <a:buNone/>
            </a:pPr>
            <a:endParaRPr lang="en-US" sz="2400" dirty="0">
              <a:latin typeface="Times New Roman"/>
              <a:ea typeface="Times New Roman"/>
            </a:endParaRPr>
          </a:p>
          <a:p>
            <a:pPr marL="0" indent="0" algn="r" rtl="1">
              <a:lnSpc>
                <a:spcPct val="120000"/>
              </a:lnSpc>
              <a:spcBef>
                <a:spcPts val="0"/>
              </a:spcBef>
              <a:buNone/>
            </a:pPr>
            <a:r>
              <a:rPr lang="ar-IQ" sz="3200" b="1" dirty="0">
                <a:solidFill>
                  <a:srgbClr val="C00000"/>
                </a:solidFill>
                <a:latin typeface="Times New Roman"/>
                <a:ea typeface="Times New Roman"/>
              </a:rPr>
              <a:t>ب ـ</a:t>
            </a:r>
            <a:r>
              <a:rPr lang="en-US" sz="3200" b="1" dirty="0">
                <a:solidFill>
                  <a:srgbClr val="C00000"/>
                </a:solidFill>
                <a:latin typeface="Times New Roman"/>
                <a:ea typeface="Times New Roman"/>
              </a:rPr>
              <a:t> </a:t>
            </a:r>
            <a:r>
              <a:rPr lang="ar-IQ" sz="3200" b="1" dirty="0">
                <a:solidFill>
                  <a:srgbClr val="C00000"/>
                </a:solidFill>
                <a:latin typeface="Times New Roman"/>
                <a:ea typeface="Times New Roman"/>
              </a:rPr>
              <a:t>الصور المائلة :</a:t>
            </a:r>
            <a:endParaRPr lang="en-US" sz="3200" b="1" dirty="0">
              <a:solidFill>
                <a:srgbClr val="C00000"/>
              </a:solidFill>
              <a:latin typeface="Times New Roman"/>
              <a:ea typeface="Times New Roman"/>
            </a:endParaRPr>
          </a:p>
          <a:p>
            <a:pPr marL="273050" indent="-273050" algn="just" rtl="1">
              <a:lnSpc>
                <a:spcPct val="120000"/>
              </a:lnSpc>
              <a:spcBef>
                <a:spcPts val="0"/>
              </a:spcBef>
            </a:pPr>
            <a:r>
              <a:rPr lang="ar-IQ" dirty="0">
                <a:latin typeface="Times New Roman"/>
                <a:ea typeface="Times New Roman"/>
              </a:rPr>
              <a:t>تؤخذ عندما يكون محور الة التصوير مائلا </a:t>
            </a:r>
            <a:r>
              <a:rPr lang="ar-IQ" dirty="0" err="1">
                <a:latin typeface="Times New Roman"/>
                <a:ea typeface="Times New Roman"/>
              </a:rPr>
              <a:t>لاخذ</a:t>
            </a:r>
            <a:r>
              <a:rPr lang="ar-IQ" dirty="0">
                <a:latin typeface="Times New Roman"/>
                <a:ea typeface="Times New Roman"/>
              </a:rPr>
              <a:t> صورة تغطي مساحة اكبر من الصور الراسية وتستخدم في الاستكشافات فقط وهي على نوعين :</a:t>
            </a:r>
            <a:endParaRPr lang="en-US" sz="2400" dirty="0">
              <a:latin typeface="Times New Roman"/>
              <a:ea typeface="Times New Roman"/>
            </a:endParaRPr>
          </a:p>
        </p:txBody>
      </p:sp>
    </p:spTree>
    <p:extLst>
      <p:ext uri="{BB962C8B-B14F-4D97-AF65-F5344CB8AC3E}">
        <p14:creationId xmlns:p14="http://schemas.microsoft.com/office/powerpoint/2010/main" val="39778048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055840"/>
          </a:xfrm>
        </p:spPr>
        <p:txBody>
          <a:bodyPr>
            <a:noAutofit/>
          </a:bodyPr>
          <a:lstStyle/>
          <a:p>
            <a:pPr marL="282575" indent="-273050" algn="just" rtl="1">
              <a:lnSpc>
                <a:spcPct val="150000"/>
              </a:lnSpc>
              <a:spcBef>
                <a:spcPts val="0"/>
              </a:spcBef>
            </a:pPr>
            <a:r>
              <a:rPr lang="ar-IQ" sz="2400" b="1" dirty="0">
                <a:solidFill>
                  <a:srgbClr val="C00000"/>
                </a:solidFill>
                <a:latin typeface="Times New Roman"/>
                <a:ea typeface="Times New Roman"/>
              </a:rPr>
              <a:t>اولا</a:t>
            </a:r>
            <a:r>
              <a:rPr lang="ar-IQ" sz="2400" dirty="0">
                <a:solidFill>
                  <a:srgbClr val="C00000"/>
                </a:solidFill>
                <a:latin typeface="Times New Roman"/>
                <a:ea typeface="Times New Roman"/>
              </a:rPr>
              <a:t> </a:t>
            </a:r>
            <a:r>
              <a:rPr lang="ar-IQ" sz="2400" dirty="0">
                <a:latin typeface="Times New Roman"/>
                <a:ea typeface="Times New Roman"/>
              </a:rPr>
              <a:t>: صور قليلة الميل : وهي التي يظهر فبها خط الافق وتلتقط عندما يكون محور الة التصوير يعمل بزاوية صغيرة مع خط الشاقول يزيد الميل عن 4 درجات يكون شكل الارض المغطاة بالتصوير شبه منحرف فائدته في الدراسات الاولية للمشاريع </a:t>
            </a:r>
            <a:endParaRPr lang="en-US" sz="2400" dirty="0">
              <a:latin typeface="Times New Roman"/>
              <a:ea typeface="Times New Roman"/>
            </a:endParaRPr>
          </a:p>
          <a:p>
            <a:pPr marL="282575" indent="-273050" algn="just" rtl="1">
              <a:lnSpc>
                <a:spcPct val="150000"/>
              </a:lnSpc>
              <a:spcBef>
                <a:spcPts val="0"/>
              </a:spcBef>
            </a:pPr>
            <a:r>
              <a:rPr lang="ar-IQ" sz="2400" b="1" dirty="0">
                <a:solidFill>
                  <a:srgbClr val="C00000"/>
                </a:solidFill>
                <a:latin typeface="Times New Roman"/>
                <a:ea typeface="Times New Roman"/>
              </a:rPr>
              <a:t>ثانيا </a:t>
            </a:r>
            <a:r>
              <a:rPr lang="ar-IQ" sz="2400" dirty="0">
                <a:latin typeface="Times New Roman"/>
                <a:ea typeface="Times New Roman"/>
              </a:rPr>
              <a:t>: صور شديدة الميل : ويظهر فيها خط الافق تلتقط عندما يكون محور الة التصوير يصنع زاوية كبيرة عم خط الشاقول اما شكل الارض على هيئة شبه منحرف وتؤخذ هذه الصورة الى المناطق التي يتعذر على الطائرة تصويرها ويستفاد منها في الاغراض العسكرية </a:t>
            </a:r>
            <a:endParaRPr lang="en-US" sz="2400" dirty="0">
              <a:latin typeface="Times New Roman"/>
              <a:ea typeface="Times New Roman"/>
            </a:endParaRPr>
          </a:p>
        </p:txBody>
      </p:sp>
    </p:spTree>
    <p:extLst>
      <p:ext uri="{BB962C8B-B14F-4D97-AF65-F5344CB8AC3E}">
        <p14:creationId xmlns:p14="http://schemas.microsoft.com/office/powerpoint/2010/main" val="385829673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124744"/>
            <a:ext cx="8229600" cy="5199856"/>
          </a:xfrm>
        </p:spPr>
        <p:txBody>
          <a:bodyPr/>
          <a:lstStyle/>
          <a:p>
            <a:pPr marL="273050" indent="-273050" algn="just" rtl="1">
              <a:lnSpc>
                <a:spcPct val="120000"/>
              </a:lnSpc>
              <a:spcBef>
                <a:spcPts val="0"/>
              </a:spcBef>
            </a:pPr>
            <a:r>
              <a:rPr lang="ar-IQ" dirty="0">
                <a:latin typeface="Times New Roman"/>
                <a:ea typeface="Times New Roman"/>
              </a:rPr>
              <a:t>وتستخدم الصور الراسية في اعمال المساحة الجوية لإنتاج الخرائط ويصعب ذلك في الصور المائلة للأسباب الاتية :</a:t>
            </a:r>
            <a:endParaRPr lang="en-US" sz="2400" dirty="0">
              <a:latin typeface="Times New Roman"/>
              <a:ea typeface="Times New Roman"/>
            </a:endParaRPr>
          </a:p>
          <a:p>
            <a:pPr marL="273050" lvl="0" indent="-273050" algn="just" rtl="1">
              <a:lnSpc>
                <a:spcPct val="120000"/>
              </a:lnSpc>
              <a:spcBef>
                <a:spcPts val="0"/>
              </a:spcBef>
              <a:buFont typeface="Symbol"/>
              <a:buChar char=""/>
              <a:tabLst>
                <a:tab pos="457200" algn="l"/>
              </a:tabLst>
            </a:pPr>
            <a:r>
              <a:rPr lang="ar-IQ" dirty="0">
                <a:latin typeface="Times New Roman"/>
                <a:ea typeface="Times New Roman"/>
              </a:rPr>
              <a:t>مقياس الرسم في الصور الراسية اكثر تجانسا بينما يختلف ذلك في الصور المائلة حيث تقل من مقدمة الصورة الى مؤخرتها .؟</a:t>
            </a:r>
            <a:endParaRPr lang="en-US" sz="2400" dirty="0">
              <a:latin typeface="Times New Roman"/>
              <a:ea typeface="Times New Roman"/>
            </a:endParaRPr>
          </a:p>
          <a:p>
            <a:pPr marL="273050" lvl="0" indent="-273050" algn="just" rtl="1">
              <a:lnSpc>
                <a:spcPct val="120000"/>
              </a:lnSpc>
              <a:spcBef>
                <a:spcPts val="0"/>
              </a:spcBef>
              <a:buFont typeface="Symbol"/>
              <a:buChar char=""/>
              <a:tabLst>
                <a:tab pos="457200" algn="l"/>
              </a:tabLst>
            </a:pPr>
            <a:r>
              <a:rPr lang="ar-IQ" dirty="0">
                <a:latin typeface="Times New Roman"/>
                <a:ea typeface="Times New Roman"/>
              </a:rPr>
              <a:t>القياس في الصور الراسية اكثر سهولة من المائلة لان العلاقات الهندسية بين الصورة والارض اقل تعقيدا </a:t>
            </a:r>
            <a:endParaRPr lang="en-US" sz="2400" dirty="0">
              <a:latin typeface="Times New Roman"/>
              <a:ea typeface="Times New Roman"/>
            </a:endParaRPr>
          </a:p>
          <a:p>
            <a:pPr marL="273050" lvl="0" indent="-273050" algn="just" rtl="1">
              <a:lnSpc>
                <a:spcPct val="120000"/>
              </a:lnSpc>
              <a:spcBef>
                <a:spcPts val="0"/>
              </a:spcBef>
              <a:buFont typeface="Symbol"/>
              <a:buChar char=""/>
              <a:tabLst>
                <a:tab pos="457200" algn="l"/>
              </a:tabLst>
            </a:pPr>
            <a:r>
              <a:rPr lang="ar-IQ" dirty="0">
                <a:latin typeface="Times New Roman"/>
                <a:ea typeface="Times New Roman"/>
              </a:rPr>
              <a:t>تظهر العوارض على الصور الراسية مماثلة تقريبا لما موجود على الارض مما يسهل معرفتها وتفسيرها بينما تختلف في الصور المائلة </a:t>
            </a:r>
            <a:endParaRPr lang="en-US" sz="2400" dirty="0">
              <a:latin typeface="Times New Roman"/>
              <a:ea typeface="Times New Roman"/>
            </a:endParaRPr>
          </a:p>
          <a:p>
            <a:pPr marL="273050" indent="-273050" algn="just" rtl="1">
              <a:lnSpc>
                <a:spcPct val="120000"/>
              </a:lnSpc>
            </a:pPr>
            <a:r>
              <a:rPr lang="ar-IQ" dirty="0">
                <a:ea typeface="Times New Roman"/>
                <a:cs typeface="Times New Roman"/>
              </a:rPr>
              <a:t>يظهر كل ما موجود على الارض تقريبا في الصور الراسية اما المائلة فيختفي جزء اكبر من العوارض لوقوعها في ارض ميتة </a:t>
            </a:r>
            <a:endParaRPr lang="en-US" dirty="0"/>
          </a:p>
        </p:txBody>
      </p:sp>
    </p:spTree>
    <p:extLst>
      <p:ext uri="{BB962C8B-B14F-4D97-AF65-F5344CB8AC3E}">
        <p14:creationId xmlns:p14="http://schemas.microsoft.com/office/powerpoint/2010/main" val="90496208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1"/>
            <a:r>
              <a:rPr lang="ar-IQ" sz="4000" b="1" dirty="0">
                <a:latin typeface="Times New Roman"/>
                <a:ea typeface="Times New Roman"/>
              </a:rPr>
              <a:t>العلامات الظاهرة على الصور الجوية</a:t>
            </a:r>
            <a:r>
              <a:rPr lang="ar-IQ" sz="4000" dirty="0">
                <a:latin typeface="Times New Roman"/>
                <a:ea typeface="Times New Roman"/>
              </a:rPr>
              <a:t> </a:t>
            </a:r>
            <a:r>
              <a:rPr lang="ar-IQ" sz="2800" dirty="0">
                <a:latin typeface="Times New Roman"/>
                <a:ea typeface="Times New Roman"/>
              </a:rPr>
              <a:t>:</a:t>
            </a:r>
            <a:endParaRPr lang="ar-EG" sz="2800" dirty="0"/>
          </a:p>
        </p:txBody>
      </p:sp>
      <p:sp>
        <p:nvSpPr>
          <p:cNvPr id="3" name="عنصر نائب للمحتوى 2"/>
          <p:cNvSpPr>
            <a:spLocks noGrp="1"/>
          </p:cNvSpPr>
          <p:nvPr>
            <p:ph idx="1"/>
          </p:nvPr>
        </p:nvSpPr>
        <p:spPr>
          <a:xfrm>
            <a:off x="457200" y="1935480"/>
            <a:ext cx="8229600" cy="4517856"/>
          </a:xfrm>
        </p:spPr>
        <p:txBody>
          <a:bodyPr/>
          <a:lstStyle/>
          <a:p>
            <a:pPr marL="398463" indent="-398463" algn="just" rtl="1">
              <a:lnSpc>
                <a:spcPct val="150000"/>
              </a:lnSpc>
              <a:spcBef>
                <a:spcPts val="0"/>
              </a:spcBef>
              <a:buNone/>
              <a:tabLst>
                <a:tab pos="398463" algn="l"/>
              </a:tabLst>
            </a:pPr>
            <a:r>
              <a:rPr lang="ar-IQ" dirty="0">
                <a:latin typeface="Times New Roman"/>
                <a:ea typeface="Times New Roman"/>
              </a:rPr>
              <a:t>1ـ </a:t>
            </a:r>
            <a:r>
              <a:rPr lang="ar-EG" dirty="0">
                <a:latin typeface="Times New Roman"/>
                <a:ea typeface="Times New Roman"/>
              </a:rPr>
              <a:t>	</a:t>
            </a:r>
            <a:r>
              <a:rPr lang="ar-IQ" dirty="0">
                <a:latin typeface="Times New Roman"/>
                <a:ea typeface="Times New Roman"/>
              </a:rPr>
              <a:t>علامات الاسناد في اركان الصرة الاربعة </a:t>
            </a:r>
            <a:endParaRPr lang="en-US" sz="2400" dirty="0">
              <a:latin typeface="Times New Roman"/>
              <a:ea typeface="Times New Roman"/>
            </a:endParaRPr>
          </a:p>
          <a:p>
            <a:pPr marL="398463" indent="-398463" algn="just" rtl="1">
              <a:lnSpc>
                <a:spcPct val="150000"/>
              </a:lnSpc>
              <a:spcBef>
                <a:spcPts val="0"/>
              </a:spcBef>
              <a:buNone/>
              <a:tabLst>
                <a:tab pos="398463" algn="l"/>
              </a:tabLst>
            </a:pPr>
            <a:r>
              <a:rPr lang="ar-IQ" dirty="0">
                <a:latin typeface="Times New Roman"/>
                <a:ea typeface="Times New Roman"/>
              </a:rPr>
              <a:t>2ـ </a:t>
            </a:r>
            <a:r>
              <a:rPr lang="ar-EG" dirty="0">
                <a:latin typeface="Times New Roman"/>
                <a:ea typeface="Times New Roman"/>
              </a:rPr>
              <a:t>	</a:t>
            </a:r>
            <a:r>
              <a:rPr lang="ar-IQ" dirty="0">
                <a:latin typeface="Times New Roman"/>
                <a:ea typeface="Times New Roman"/>
              </a:rPr>
              <a:t>رقم الصور الجوية للاستفادة منه في تعيين موقع الصورة في مرتسم فهرسة الصور </a:t>
            </a:r>
            <a:endParaRPr lang="en-US" sz="2400" dirty="0">
              <a:latin typeface="Times New Roman"/>
              <a:ea typeface="Times New Roman"/>
            </a:endParaRPr>
          </a:p>
          <a:p>
            <a:pPr marL="398463" indent="-398463" algn="just" rtl="1">
              <a:lnSpc>
                <a:spcPct val="150000"/>
              </a:lnSpc>
              <a:spcBef>
                <a:spcPts val="0"/>
              </a:spcBef>
              <a:buNone/>
              <a:tabLst>
                <a:tab pos="398463" algn="l"/>
              </a:tabLst>
            </a:pPr>
            <a:r>
              <a:rPr lang="ar-IQ" dirty="0">
                <a:latin typeface="Times New Roman"/>
                <a:ea typeface="Times New Roman"/>
              </a:rPr>
              <a:t>3ـ </a:t>
            </a:r>
            <a:r>
              <a:rPr lang="ar-EG" dirty="0">
                <a:latin typeface="Times New Roman"/>
                <a:ea typeface="Times New Roman"/>
              </a:rPr>
              <a:t>	</a:t>
            </a:r>
            <a:r>
              <a:rPr lang="ar-IQ" dirty="0">
                <a:latin typeface="Times New Roman"/>
                <a:ea typeface="Times New Roman"/>
              </a:rPr>
              <a:t>رقم الة التصوير للرجوع الى التفاصيل المرفقة عم الة التصوير عند الحاجة ولمعرفة التشويه الذي ينتج من العدسات </a:t>
            </a:r>
            <a:endParaRPr lang="en-US" sz="2400" dirty="0">
              <a:latin typeface="Times New Roman"/>
              <a:ea typeface="Times New Roman"/>
            </a:endParaRPr>
          </a:p>
          <a:p>
            <a:pPr marL="398463" indent="-398463" algn="just" rtl="1">
              <a:lnSpc>
                <a:spcPct val="150000"/>
              </a:lnSpc>
              <a:spcBef>
                <a:spcPts val="0"/>
              </a:spcBef>
              <a:buNone/>
              <a:tabLst>
                <a:tab pos="398463" algn="l"/>
              </a:tabLst>
            </a:pPr>
            <a:r>
              <a:rPr lang="ar-IQ" dirty="0">
                <a:latin typeface="Times New Roman"/>
                <a:ea typeface="Times New Roman"/>
              </a:rPr>
              <a:t>4ـ </a:t>
            </a:r>
            <a:r>
              <a:rPr lang="ar-EG" dirty="0">
                <a:latin typeface="Times New Roman"/>
                <a:ea typeface="Times New Roman"/>
              </a:rPr>
              <a:t>	</a:t>
            </a:r>
            <a:r>
              <a:rPr lang="ar-IQ" dirty="0">
                <a:latin typeface="Times New Roman"/>
                <a:ea typeface="Times New Roman"/>
              </a:rPr>
              <a:t>المسافة الاساسية والبعد البؤري لمجموعة العدسات الة التصوير </a:t>
            </a:r>
            <a:endParaRPr lang="en-US" sz="2400" dirty="0">
              <a:latin typeface="Times New Roman"/>
              <a:ea typeface="Times New Roman"/>
            </a:endParaRPr>
          </a:p>
          <a:p>
            <a:pPr marL="398463" indent="-398463" algn="just" rtl="1">
              <a:lnSpc>
                <a:spcPct val="150000"/>
              </a:lnSpc>
              <a:spcBef>
                <a:spcPts val="0"/>
              </a:spcBef>
              <a:buNone/>
              <a:tabLst>
                <a:tab pos="398463" algn="l"/>
              </a:tabLst>
            </a:pPr>
            <a:r>
              <a:rPr lang="ar-IQ" dirty="0">
                <a:latin typeface="Times New Roman"/>
                <a:ea typeface="Times New Roman"/>
              </a:rPr>
              <a:t>5ـ </a:t>
            </a:r>
            <a:r>
              <a:rPr lang="ar-EG" dirty="0">
                <a:latin typeface="Times New Roman"/>
                <a:ea typeface="Times New Roman"/>
              </a:rPr>
              <a:t>	</a:t>
            </a:r>
            <a:r>
              <a:rPr lang="ar-IQ" dirty="0">
                <a:latin typeface="Times New Roman"/>
                <a:ea typeface="Times New Roman"/>
              </a:rPr>
              <a:t>الساعة تبين وقت التقاط الصورة بالساعة والدقيقة والثانية </a:t>
            </a:r>
            <a:endParaRPr lang="en-US" sz="2400" dirty="0">
              <a:latin typeface="Times New Roman"/>
              <a:ea typeface="Times New Roman"/>
            </a:endParaRPr>
          </a:p>
        </p:txBody>
      </p:sp>
    </p:spTree>
    <p:extLst>
      <p:ext uri="{BB962C8B-B14F-4D97-AF65-F5344CB8AC3E}">
        <p14:creationId xmlns:p14="http://schemas.microsoft.com/office/powerpoint/2010/main" val="14001708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055840"/>
          </a:xfrm>
        </p:spPr>
        <p:txBody>
          <a:bodyPr>
            <a:normAutofit/>
          </a:bodyPr>
          <a:lstStyle/>
          <a:p>
            <a:pPr marL="398463" indent="-398463" algn="just" rtl="1">
              <a:lnSpc>
                <a:spcPct val="200000"/>
              </a:lnSpc>
              <a:spcBef>
                <a:spcPts val="0"/>
              </a:spcBef>
              <a:buNone/>
            </a:pPr>
            <a:r>
              <a:rPr lang="ar-IQ" dirty="0">
                <a:latin typeface="Times New Roman"/>
                <a:ea typeface="Times New Roman"/>
              </a:rPr>
              <a:t>6ـ </a:t>
            </a:r>
            <a:r>
              <a:rPr lang="ar-EG" dirty="0">
                <a:latin typeface="Times New Roman"/>
                <a:ea typeface="Times New Roman"/>
              </a:rPr>
              <a:t>	</a:t>
            </a:r>
            <a:r>
              <a:rPr lang="ar-IQ" dirty="0">
                <a:latin typeface="Times New Roman"/>
                <a:ea typeface="Times New Roman"/>
              </a:rPr>
              <a:t>مقياس الارتفاع الرادارى لتحديد ارتفاع الطائرة ويظهر على شكل مؤشر على الصور وبواسطته يمكن معرفة مقياس رسم الصورة </a:t>
            </a:r>
            <a:endParaRPr lang="en-US" sz="2400" dirty="0">
              <a:latin typeface="Times New Roman"/>
              <a:ea typeface="Times New Roman"/>
            </a:endParaRPr>
          </a:p>
          <a:p>
            <a:pPr marL="398463" indent="-398463" algn="just" rtl="1">
              <a:lnSpc>
                <a:spcPct val="200000"/>
              </a:lnSpc>
              <a:spcBef>
                <a:spcPts val="0"/>
              </a:spcBef>
              <a:buNone/>
            </a:pPr>
            <a:r>
              <a:rPr lang="ar-IQ" dirty="0">
                <a:latin typeface="Times New Roman"/>
                <a:ea typeface="Times New Roman"/>
              </a:rPr>
              <a:t>7ـ </a:t>
            </a:r>
            <a:r>
              <a:rPr lang="ar-EG" dirty="0">
                <a:latin typeface="Times New Roman"/>
                <a:ea typeface="Times New Roman"/>
              </a:rPr>
              <a:t>	</a:t>
            </a:r>
            <a:r>
              <a:rPr lang="ar-IQ" dirty="0">
                <a:latin typeface="Times New Roman"/>
                <a:ea typeface="Times New Roman"/>
              </a:rPr>
              <a:t>فقاعة التسوية يرمز لها بشكل خمس دوائر متداخلة ومتحدة المركز يستفاد منها لمعرفة ميل الطائرة اثناء التصوير الجوي </a:t>
            </a:r>
            <a:endParaRPr lang="en-US" sz="2400" dirty="0">
              <a:latin typeface="Times New Roman"/>
              <a:ea typeface="Times New Roman"/>
            </a:endParaRPr>
          </a:p>
          <a:p>
            <a:pPr marL="398463" indent="-398463" algn="just" rtl="1">
              <a:lnSpc>
                <a:spcPct val="200000"/>
              </a:lnSpc>
              <a:spcBef>
                <a:spcPts val="0"/>
              </a:spcBef>
              <a:buNone/>
            </a:pPr>
            <a:r>
              <a:rPr lang="ar-IQ" dirty="0">
                <a:latin typeface="Times New Roman"/>
                <a:ea typeface="Times New Roman"/>
              </a:rPr>
              <a:t>8ـ </a:t>
            </a:r>
            <a:r>
              <a:rPr lang="ar-EG" dirty="0">
                <a:latin typeface="Times New Roman"/>
                <a:ea typeface="Times New Roman"/>
              </a:rPr>
              <a:t>	</a:t>
            </a:r>
            <a:r>
              <a:rPr lang="ar-IQ" dirty="0">
                <a:latin typeface="Times New Roman"/>
                <a:ea typeface="Times New Roman"/>
              </a:rPr>
              <a:t>تاريخ التصوير يسجل تاريخ التصوير على الصورة الاولى من خط الطيران .</a:t>
            </a:r>
            <a:endParaRPr lang="en-US" sz="2400" dirty="0">
              <a:latin typeface="Times New Roman"/>
              <a:ea typeface="Times New Roman"/>
            </a:endParaRPr>
          </a:p>
        </p:txBody>
      </p:sp>
    </p:spTree>
    <p:extLst>
      <p:ext uri="{BB962C8B-B14F-4D97-AF65-F5344CB8AC3E}">
        <p14:creationId xmlns:p14="http://schemas.microsoft.com/office/powerpoint/2010/main" val="76391446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i\Desktop\New folder (4)\942-662.TIF">
            <a:extLst>
              <a:ext uri="{FF2B5EF4-FFF2-40B4-BE49-F238E27FC236}">
                <a16:creationId xmlns:a16="http://schemas.microsoft.com/office/drawing/2014/main" id="{587A8F9A-8D34-42E5-87BE-15FDA3CA7F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9552" y="188640"/>
            <a:ext cx="7848872"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62599"/>
      </p:ext>
    </p:extLst>
  </p:cSld>
  <p:clrMapOvr>
    <a:masterClrMapping/>
  </p:clrMapOvr>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TM04033925[[fn=قطرة]]</Template>
  <TotalTime>252</TotalTime>
  <Words>1280</Words>
  <Application>Microsoft Office PowerPoint</Application>
  <PresentationFormat>عرض على الشاشة (4:3)</PresentationFormat>
  <Paragraphs>40</Paragraphs>
  <Slides>17</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17</vt:i4>
      </vt:variant>
    </vt:vector>
  </HeadingPairs>
  <TitlesOfParts>
    <vt:vector size="24" baseType="lpstr">
      <vt:lpstr>Arial</vt:lpstr>
      <vt:lpstr>Calibri</vt:lpstr>
      <vt:lpstr>Symbol</vt:lpstr>
      <vt:lpstr>Times New Roman</vt:lpstr>
      <vt:lpstr>Tw Cen MT</vt:lpstr>
      <vt:lpstr>Verdana</vt:lpstr>
      <vt:lpstr>قطرة</vt:lpstr>
      <vt:lpstr>الصور الجوية </vt:lpstr>
      <vt:lpstr>فروع التصوير الجوي</vt:lpstr>
      <vt:lpstr>عرض تقديمي في PowerPoint</vt:lpstr>
      <vt:lpstr>أنواع الصور الجوية</vt:lpstr>
      <vt:lpstr>عرض تقديمي في PowerPoint</vt:lpstr>
      <vt:lpstr>عرض تقديمي في PowerPoint</vt:lpstr>
      <vt:lpstr>العلامات الظاهرة على الصور الجوية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مبادئ  الخرائط والاستشعار عن بعد  للفرقة الأولى BU_FART_GEOG3</dc:title>
  <dc:creator>Aly</dc:creator>
  <cp:lastModifiedBy>Draly Maerghany w</cp:lastModifiedBy>
  <cp:revision>59</cp:revision>
  <dcterms:created xsi:type="dcterms:W3CDTF">2010-10-20T14:50:03Z</dcterms:created>
  <dcterms:modified xsi:type="dcterms:W3CDTF">2020-11-20T17:03:13Z</dcterms:modified>
</cp:coreProperties>
</file>