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0"/>
  </p:notesMasterIdLst>
  <p:sldIdLst>
    <p:sldId id="257" r:id="rId2"/>
    <p:sldId id="308" r:id="rId3"/>
    <p:sldId id="309" r:id="rId4"/>
    <p:sldId id="310" r:id="rId5"/>
    <p:sldId id="311" r:id="rId6"/>
    <p:sldId id="312" r:id="rId7"/>
    <p:sldId id="313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1" d="100"/>
          <a:sy n="51" d="100"/>
        </p:scale>
        <p:origin x="138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70FF8D-7B5F-47DC-8A62-58BDF48C8805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10CE7A-0693-4604-84AE-D81EB49DAF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1363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0CE7A-0693-4604-84AE-D81EB49DAF1E}" type="slidenum">
              <a:rPr lang="ar-EG" smtClean="0"/>
              <a:t>1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733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423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3932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320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31701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76698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4380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830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014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396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188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103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287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911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115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532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870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2ABC-2623-4B66-B49C-7AB473A026F8}" type="datetimeFigureOut">
              <a:rPr lang="ar-EG" smtClean="0"/>
              <a:t>15/03/1442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95006-5792-46CB-8C8C-99CE8B26A0D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757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1424168"/>
            <a:ext cx="8229600" cy="3805032"/>
          </a:xfrm>
        </p:spPr>
        <p:txBody>
          <a:bodyPr>
            <a:noAutofit/>
          </a:bodyPr>
          <a:lstStyle/>
          <a:p>
            <a:pPr algn="ctr"/>
            <a:r>
              <a:rPr lang="ar-SA" sz="6000" b="1" dirty="0"/>
              <a:t>الاستشعار</a:t>
            </a:r>
            <a:r>
              <a:rPr lang="ar-SA" sz="8000" b="1" dirty="0"/>
              <a:t> عن بعد</a:t>
            </a:r>
            <a:br>
              <a:rPr lang="ar-EG" sz="8000" b="1" dirty="0"/>
            </a:br>
            <a:br>
              <a:rPr lang="en-US" sz="8800" b="1" dirty="0"/>
            </a:br>
            <a:r>
              <a:rPr lang="ar-EG" sz="6000" b="1" dirty="0" err="1"/>
              <a:t>أ.د</a:t>
            </a:r>
            <a:r>
              <a:rPr lang="ar-EG" sz="6000" b="1" dirty="0"/>
              <a:t>./ على مصطفى</a:t>
            </a:r>
            <a:r>
              <a:rPr lang="ar-EG" sz="8800" b="1" dirty="0"/>
              <a:t> </a:t>
            </a:r>
            <a:r>
              <a:rPr lang="ar-EG" sz="6000" b="1" dirty="0"/>
              <a:t>كامل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7250" y="620688"/>
            <a:ext cx="7429499" cy="1478570"/>
          </a:xfrm>
        </p:spPr>
        <p:txBody>
          <a:bodyPr>
            <a:noAutofit/>
          </a:bodyPr>
          <a:lstStyle/>
          <a:p>
            <a:pPr algn="r"/>
            <a:r>
              <a:rPr lang="ar-SA" sz="5400" b="1" dirty="0"/>
              <a:t>الميزات </a:t>
            </a:r>
            <a:r>
              <a:rPr lang="ar-SA" sz="4400" b="1" dirty="0"/>
              <a:t>العامة</a:t>
            </a:r>
            <a:r>
              <a:rPr lang="ar-SA" sz="5400" b="1" dirty="0"/>
              <a:t> للمعطيات الفضائية</a:t>
            </a:r>
            <a:endParaRPr lang="ar-EG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/>
          <a:lstStyle/>
          <a:p>
            <a:pPr algn="r">
              <a:lnSpc>
                <a:spcPct val="120000"/>
              </a:lnSpc>
            </a:pPr>
            <a:r>
              <a:rPr lang="ar-SA" b="1" dirty="0">
                <a:solidFill>
                  <a:srgbClr val="C00000"/>
                </a:solidFill>
              </a:rPr>
              <a:t>الشموليـــة</a:t>
            </a:r>
            <a:r>
              <a:rPr lang="ar-SA" dirty="0"/>
              <a:t>:</a:t>
            </a:r>
            <a:r>
              <a:rPr lang="ar-EG" dirty="0"/>
              <a:t> </a:t>
            </a:r>
            <a:r>
              <a:rPr lang="ar-SA" dirty="0"/>
              <a:t>الشمولية ميزة المعطيات الفضائية المسجلة بواسطة مستشعرات مختلفة وهي مساعدة جدا في الاستخدامات الزراعية خاصة في تقدير وحساب المساحة </a:t>
            </a:r>
            <a:r>
              <a:rPr lang="ar-SA" dirty="0" err="1"/>
              <a:t>المحصولية</a:t>
            </a:r>
            <a:r>
              <a:rPr lang="ar-SA" dirty="0"/>
              <a:t> وذلك لأن المستشعرات السائلية </a:t>
            </a:r>
            <a:r>
              <a:rPr lang="ar-SA" dirty="0" err="1"/>
              <a:t>تغ</a:t>
            </a:r>
            <a:r>
              <a:rPr lang="ar-EG" dirty="0"/>
              <a:t>ط</a:t>
            </a:r>
            <a:r>
              <a:rPr lang="ar-SA" dirty="0"/>
              <a:t>ي مساحات واسعة في وقت واحد</a:t>
            </a:r>
            <a:r>
              <a:rPr lang="en-US" dirty="0"/>
              <a:t> .</a:t>
            </a:r>
            <a:endParaRPr lang="ar-EG" dirty="0"/>
          </a:p>
          <a:p>
            <a:pPr algn="r">
              <a:lnSpc>
                <a:spcPct val="120000"/>
              </a:lnSpc>
            </a:pPr>
            <a:r>
              <a:rPr lang="ar-SA" b="1" dirty="0">
                <a:solidFill>
                  <a:srgbClr val="C00000"/>
                </a:solidFill>
              </a:rPr>
              <a:t>القدرة على التمييز الطبقـي </a:t>
            </a:r>
            <a:r>
              <a:rPr lang="ar-SA" dirty="0"/>
              <a:t>: وهي القدرة على تسجيل الإشعاعات المنعكسة من مكونات البيئة في مجالات طبقية متعددة أهمها الأشعة الحمراء والأشعة تحت الحمراء</a:t>
            </a:r>
            <a:r>
              <a:rPr lang="ar-EG" dirty="0"/>
              <a:t> </a:t>
            </a:r>
            <a:r>
              <a:rPr lang="ar-SA" dirty="0"/>
              <a:t>والأشعة الحرارية وهذه القدرة تجعل تمييز مكونات البيئة والنبات ممكنا، مثل تمييز المحاصيل الحقلية وذلك نتيجة لاختلاف الاستجابة الطيفية لمكونات المحاصيل الحقلية</a:t>
            </a:r>
            <a:r>
              <a:rPr lang="en-US" dirty="0"/>
              <a:t>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7660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r">
              <a:lnSpc>
                <a:spcPct val="140000"/>
              </a:lnSpc>
            </a:pPr>
            <a:r>
              <a:rPr lang="ar-SA" b="1" dirty="0">
                <a:solidFill>
                  <a:srgbClr val="C00000"/>
                </a:solidFill>
              </a:rPr>
              <a:t>القدرة على التمييز الزمني </a:t>
            </a:r>
            <a:r>
              <a:rPr lang="ar-SA" dirty="0"/>
              <a:t>: تتميز المعطيات الفضائية بإمكانية الحصول عليها في أي وقت محدد وبطريقة مكررة على مدار العام وهذه التكرارية تختلف من قمر صناعي الى آخر ، وكمثال يمكن الحصول على صور </a:t>
            </a:r>
            <a:r>
              <a:rPr lang="ar-SA" dirty="0" err="1"/>
              <a:t>للأندسات</a:t>
            </a:r>
            <a:r>
              <a:rPr lang="ar-SA" dirty="0"/>
              <a:t> كل 16 يوم وعلى صور سبوت كل 26 يوم ، والقمر الصناعي </a:t>
            </a:r>
            <a:r>
              <a:rPr lang="ar-SA" dirty="0" err="1"/>
              <a:t>إبرس</a:t>
            </a:r>
            <a:r>
              <a:rPr lang="ar-SA" dirty="0"/>
              <a:t> كل 22 يوم ، وعلى صور </a:t>
            </a:r>
            <a:r>
              <a:rPr lang="ar-SA" dirty="0" err="1"/>
              <a:t>نوا</a:t>
            </a:r>
            <a:r>
              <a:rPr lang="ar-SA" dirty="0"/>
              <a:t> كل 1يوم</a:t>
            </a:r>
            <a:r>
              <a:rPr lang="en-US" dirty="0"/>
              <a:t> .</a:t>
            </a:r>
          </a:p>
          <a:p>
            <a:pPr algn="r">
              <a:lnSpc>
                <a:spcPct val="140000"/>
              </a:lnSpc>
            </a:pPr>
            <a:r>
              <a:rPr lang="ar-SA" b="1" dirty="0">
                <a:solidFill>
                  <a:srgbClr val="C00000"/>
                </a:solidFill>
              </a:rPr>
              <a:t>القدرة على التمييز</a:t>
            </a:r>
            <a:r>
              <a:rPr lang="ar-EG" b="1" dirty="0">
                <a:solidFill>
                  <a:srgbClr val="C00000"/>
                </a:solidFill>
              </a:rPr>
              <a:t> </a:t>
            </a:r>
            <a:r>
              <a:rPr lang="ar-SA" b="1" dirty="0">
                <a:solidFill>
                  <a:srgbClr val="C00000"/>
                </a:solidFill>
              </a:rPr>
              <a:t>المكانـي </a:t>
            </a:r>
            <a:r>
              <a:rPr lang="ar-SA" dirty="0"/>
              <a:t>: يقصد به أصغر بعد يمكن للمستشعر تمييزه ، أي أصغر مساحة على سطح الكرة الأرضية يمكن تمييزها ، وتختلف قدرة التمييز المكاني من مستشعر لآخر فهي بالنسبة للماسح متعدد الأطياف 80 متر مربع</a:t>
            </a:r>
            <a:r>
              <a:rPr lang="en-US" dirty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1905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5400" b="1" dirty="0"/>
              <a:t>أهمية علم الاستشعار عن بعد</a:t>
            </a:r>
            <a:endParaRPr lang="ar-EG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200000"/>
              </a:lnSpc>
            </a:pPr>
            <a:r>
              <a:rPr lang="ar-SA" dirty="0"/>
              <a:t>تظهر اهمية الاستشعار عن بعد بجميع انواعه ، الصور الجوية ومناظر الاقمار الصناعية الرادار وغيرها ، على أنها تساعد في عملية المراقبة المستمرة </a:t>
            </a:r>
            <a:r>
              <a:rPr lang="ar-SA" dirty="0" err="1"/>
              <a:t>للارض</a:t>
            </a:r>
            <a:r>
              <a:rPr lang="ar-SA" dirty="0"/>
              <a:t> ومواردها، وتقدم معلومات غزيرة عن الارض</a:t>
            </a:r>
            <a:r>
              <a:rPr lang="en-US" dirty="0"/>
              <a:t>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1318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ar-SA" sz="5400" b="1" dirty="0"/>
              <a:t>امثلة عن اهمية الاستشعار عن بعد</a:t>
            </a:r>
            <a:r>
              <a:rPr lang="en-US" sz="5400" b="1" dirty="0"/>
              <a:t> :</a:t>
            </a:r>
            <a:endParaRPr lang="ar-EG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ar-SA" dirty="0"/>
              <a:t>دراسة الموارد الطبيعية</a:t>
            </a:r>
            <a:r>
              <a:rPr lang="en-US" dirty="0"/>
              <a:t> .</a:t>
            </a:r>
            <a:endParaRPr lang="ar-EG" dirty="0"/>
          </a:p>
          <a:p>
            <a:pPr algn="r"/>
            <a:r>
              <a:rPr lang="ar-SA" dirty="0"/>
              <a:t>انتاج الخرائط</a:t>
            </a:r>
            <a:r>
              <a:rPr lang="en-US" dirty="0"/>
              <a:t> .</a:t>
            </a:r>
            <a:endParaRPr lang="ar-EG" dirty="0"/>
          </a:p>
          <a:p>
            <a:pPr algn="r"/>
            <a:r>
              <a:rPr lang="ar-SA" dirty="0"/>
              <a:t>مراقبة التوزيع المكاني للظاهرات الارضية في اطار واسع</a:t>
            </a:r>
            <a:r>
              <a:rPr lang="en-US" dirty="0"/>
              <a:t> .</a:t>
            </a:r>
            <a:endParaRPr lang="ar-EG" dirty="0"/>
          </a:p>
          <a:p>
            <a:pPr algn="r"/>
            <a:r>
              <a:rPr lang="ar-SA" dirty="0"/>
              <a:t>دراسة الظاهرات المتغيرة مثل الفيضانات وحركة المرور</a:t>
            </a:r>
            <a:r>
              <a:rPr lang="en-US" dirty="0"/>
              <a:t> .</a:t>
            </a:r>
            <a:endParaRPr lang="ar-EG" dirty="0"/>
          </a:p>
          <a:p>
            <a:pPr algn="r"/>
            <a:r>
              <a:rPr lang="ar-SA" dirty="0"/>
              <a:t>التسجيل الدائم للظاهرات بحيث يمكن دراستها في أي وقت فيما بعد</a:t>
            </a:r>
            <a:r>
              <a:rPr lang="en-US" dirty="0"/>
              <a:t>.</a:t>
            </a:r>
            <a:endParaRPr lang="ar-EG" dirty="0"/>
          </a:p>
          <a:p>
            <a:pPr algn="r"/>
            <a:r>
              <a:rPr lang="ar-SA" dirty="0"/>
              <a:t>تسجيل بيانات لا تستطيع العين المجردة ان تراها فلاعين البشرية حساسة </a:t>
            </a:r>
            <a:r>
              <a:rPr lang="ar-SA" dirty="0" err="1"/>
              <a:t>للاشعة</a:t>
            </a:r>
            <a:r>
              <a:rPr lang="ar-SA" dirty="0"/>
              <a:t> المرئية</a:t>
            </a:r>
            <a:r>
              <a:rPr lang="en-US" dirty="0"/>
              <a:t>.</a:t>
            </a:r>
            <a:endParaRPr lang="ar-EG" dirty="0"/>
          </a:p>
          <a:p>
            <a:pPr algn="r"/>
            <a:r>
              <a:rPr lang="ar-SA" dirty="0"/>
              <a:t>اجراء قياسات سريعة ودقيقة الى حد كبير للمسافات المساحات والارتفاعات</a:t>
            </a:r>
            <a:r>
              <a:rPr lang="en-US" dirty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1835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ar-SA" sz="5400" b="1" dirty="0"/>
              <a:t>مكونات نظام الاستشعار عن بعد</a:t>
            </a:r>
            <a:endParaRPr lang="ar-EG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r-SA" dirty="0"/>
              <a:t>يتكون نظام الاستشعار عن بعد الذي يستخدم الإشعاعات الكهرومغناطيسية من العناصر التالية</a:t>
            </a:r>
            <a:r>
              <a:rPr lang="en-US" dirty="0"/>
              <a:t> :</a:t>
            </a:r>
            <a:endParaRPr lang="ar-EG" dirty="0"/>
          </a:p>
          <a:p>
            <a:pPr algn="r">
              <a:lnSpc>
                <a:spcPct val="120000"/>
              </a:lnSpc>
            </a:pPr>
            <a:r>
              <a:rPr lang="ar-SA" b="1" dirty="0">
                <a:solidFill>
                  <a:srgbClr val="C00000"/>
                </a:solidFill>
              </a:rPr>
              <a:t>المصـــــدر</a:t>
            </a:r>
            <a:r>
              <a:rPr lang="ar-SA" dirty="0">
                <a:solidFill>
                  <a:srgbClr val="C00000"/>
                </a:solidFill>
              </a:rPr>
              <a:t> </a:t>
            </a:r>
            <a:r>
              <a:rPr lang="ar-SA" dirty="0"/>
              <a:t>: قد يكون مصدر الاشعاع الكهرومغناطيسي هو ضوء الشمس نفسه أو الحرارة</a:t>
            </a:r>
            <a:r>
              <a:rPr lang="en-US" dirty="0"/>
              <a:t>.</a:t>
            </a:r>
            <a:endParaRPr lang="ar-EG" dirty="0"/>
          </a:p>
          <a:p>
            <a:pPr algn="r">
              <a:lnSpc>
                <a:spcPct val="120000"/>
              </a:lnSpc>
            </a:pPr>
            <a:r>
              <a:rPr lang="ar-SA" b="1" dirty="0">
                <a:solidFill>
                  <a:srgbClr val="C00000"/>
                </a:solidFill>
              </a:rPr>
              <a:t>التفاعل مع ظاهرات سطح الارض</a:t>
            </a:r>
            <a:r>
              <a:rPr lang="ar-SA" dirty="0"/>
              <a:t>: تعتمد على كمية الاشعاعات المنعكسة او المنقولة</a:t>
            </a:r>
            <a:r>
              <a:rPr lang="en-US" dirty="0"/>
              <a:t>.</a:t>
            </a:r>
            <a:endParaRPr lang="ar-EG" dirty="0"/>
          </a:p>
          <a:p>
            <a:pPr algn="r">
              <a:lnSpc>
                <a:spcPct val="120000"/>
              </a:lnSpc>
            </a:pPr>
            <a:r>
              <a:rPr lang="ar-SA" b="1" dirty="0">
                <a:solidFill>
                  <a:srgbClr val="C00000"/>
                </a:solidFill>
              </a:rPr>
              <a:t>التفاعل مع الغلاف الجوي </a:t>
            </a:r>
            <a:r>
              <a:rPr lang="ar-SA" dirty="0"/>
              <a:t>: حيث تتأثر الطاقة المارة في الغلاف الجوي</a:t>
            </a:r>
            <a:r>
              <a:rPr lang="en-US" dirty="0"/>
              <a:t> .</a:t>
            </a:r>
            <a:endParaRPr lang="ar-EG" dirty="0"/>
          </a:p>
          <a:p>
            <a:pPr marL="457200" indent="-457200" algn="r">
              <a:lnSpc>
                <a:spcPct val="120000"/>
              </a:lnSpc>
              <a:buFont typeface="+mj-lt"/>
              <a:buAutoNum type="arabicParenR"/>
            </a:pPr>
            <a:r>
              <a:rPr lang="ar-SA" b="1" dirty="0">
                <a:solidFill>
                  <a:srgbClr val="C00000"/>
                </a:solidFill>
              </a:rPr>
              <a:t>اجهزة الاستشعار</a:t>
            </a:r>
            <a:r>
              <a:rPr lang="ar-SA" dirty="0"/>
              <a:t>: تسجيل الاشعاعات بعد تفاعلها عم سطح الارض والغلاف الجوي</a:t>
            </a:r>
            <a:r>
              <a:rPr lang="en-US" dirty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4661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ar-SA" sz="5400" b="1" dirty="0"/>
              <a:t>منصات نظام الاستشعار عن بعد</a:t>
            </a:r>
            <a:endParaRPr lang="ar-EG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200000"/>
              </a:lnSpc>
            </a:pPr>
            <a:r>
              <a:rPr lang="ar-SA" dirty="0"/>
              <a:t>طائرات الاستشعار عن بعد</a:t>
            </a:r>
            <a:r>
              <a:rPr lang="en-US" dirty="0"/>
              <a:t>.</a:t>
            </a:r>
            <a:endParaRPr lang="ar-EG" dirty="0"/>
          </a:p>
          <a:p>
            <a:pPr algn="r">
              <a:lnSpc>
                <a:spcPct val="200000"/>
              </a:lnSpc>
            </a:pPr>
            <a:r>
              <a:rPr lang="ar-SA" dirty="0"/>
              <a:t>الاستشعار عن بعد في الفضاء</a:t>
            </a:r>
            <a:r>
              <a:rPr lang="en-US" dirty="0"/>
              <a:t>.</a:t>
            </a:r>
            <a:endParaRPr lang="ar-EG" dirty="0"/>
          </a:p>
          <a:p>
            <a:pPr algn="r">
              <a:lnSpc>
                <a:spcPct val="200000"/>
              </a:lnSpc>
            </a:pPr>
            <a:r>
              <a:rPr lang="ar-SA" dirty="0"/>
              <a:t>الاستشعار عن بعد من محطات فضائية بشرية</a:t>
            </a:r>
            <a:r>
              <a:rPr lang="en-US" dirty="0"/>
              <a:t>.</a:t>
            </a:r>
            <a:endParaRPr lang="ar-EG" dirty="0"/>
          </a:p>
          <a:p>
            <a:pPr algn="r">
              <a:lnSpc>
                <a:spcPct val="200000"/>
              </a:lnSpc>
            </a:pPr>
            <a:r>
              <a:rPr lang="ar-SA" dirty="0"/>
              <a:t>الاقمار الصناعية الخاصة بدراسة الموارد الارضية والمناخ</a:t>
            </a:r>
            <a:r>
              <a:rPr lang="en-US" dirty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209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2088"/>
            <a:ext cx="8229600" cy="561325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ar-SA" dirty="0"/>
              <a:t>تفسير وتحليل صور المناظر الاستشعار عن بعد واخذ المقاسات منها :</a:t>
            </a:r>
            <a:r>
              <a:rPr lang="en-US" dirty="0"/>
              <a:t> </a:t>
            </a:r>
            <a:r>
              <a:rPr lang="ar-SA" dirty="0"/>
              <a:t>والتي تعتمد على المعلومات التي يختزنها الدارس وهذا المعلومات تكون على ثلاث مستويات</a:t>
            </a:r>
            <a:r>
              <a:rPr lang="en-US" dirty="0"/>
              <a:t> :</a:t>
            </a:r>
            <a:endParaRPr lang="ar-EG" dirty="0"/>
          </a:p>
          <a:p>
            <a:pPr algn="r">
              <a:lnSpc>
                <a:spcPct val="150000"/>
              </a:lnSpc>
            </a:pPr>
            <a:r>
              <a:rPr lang="ar-SA" b="1" dirty="0">
                <a:solidFill>
                  <a:srgbClr val="C00000"/>
                </a:solidFill>
              </a:rPr>
              <a:t>المستوى العـام </a:t>
            </a:r>
            <a:r>
              <a:rPr lang="ar-SA" dirty="0"/>
              <a:t>:</a:t>
            </a:r>
            <a:r>
              <a:rPr lang="ar-EG" dirty="0"/>
              <a:t> </a:t>
            </a:r>
            <a:r>
              <a:rPr lang="ar-SA" dirty="0"/>
              <a:t>معرفة بالخصائص العامة عن الظاهرة والعمليات التي تشكلها</a:t>
            </a:r>
            <a:r>
              <a:rPr lang="en-US" dirty="0"/>
              <a:t>.</a:t>
            </a:r>
            <a:endParaRPr lang="ar-EG" dirty="0"/>
          </a:p>
          <a:p>
            <a:pPr algn="r">
              <a:lnSpc>
                <a:spcPct val="150000"/>
              </a:lnSpc>
            </a:pPr>
            <a:r>
              <a:rPr lang="ar-SA" b="1" dirty="0">
                <a:solidFill>
                  <a:srgbClr val="C00000"/>
                </a:solidFill>
              </a:rPr>
              <a:t>المستوى المحلي </a:t>
            </a:r>
            <a:r>
              <a:rPr lang="ar-SA" dirty="0"/>
              <a:t>: معرفة الخصائص الظاهرة في بيئة محلية</a:t>
            </a:r>
            <a:r>
              <a:rPr lang="en-US" dirty="0"/>
              <a:t>.</a:t>
            </a:r>
            <a:endParaRPr lang="ar-EG" dirty="0"/>
          </a:p>
          <a:p>
            <a:pPr algn="r">
              <a:lnSpc>
                <a:spcPct val="150000"/>
              </a:lnSpc>
            </a:pPr>
            <a:r>
              <a:rPr lang="ar-SA"/>
              <a:t>تشكيلها</a:t>
            </a:r>
            <a:r>
              <a:rPr lang="en-US" dirty="0"/>
              <a:t>.</a:t>
            </a:r>
            <a:r>
              <a:rPr lang="ar-SA" b="1" dirty="0">
                <a:solidFill>
                  <a:srgbClr val="C00000"/>
                </a:solidFill>
              </a:rPr>
              <a:t> المستوى التفصيلي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ar-SA" dirty="0"/>
              <a:t>: معرفة الدقيقة لخصائص الظاهرة التي يدرسها وعمليات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573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دارة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دا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ارة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دارة</Template>
  <TotalTime>270</TotalTime>
  <Words>465</Words>
  <Application>Microsoft Office PowerPoint</Application>
  <PresentationFormat>عرض على الشاشة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دارة</vt:lpstr>
      <vt:lpstr>الاستشعار عن بعد  أ.د./ على مصطفى كامل</vt:lpstr>
      <vt:lpstr>الميزات العامة للمعطيات الفضائية</vt:lpstr>
      <vt:lpstr>عرض تقديمي في PowerPoint</vt:lpstr>
      <vt:lpstr>أهمية علم الاستشعار عن بعد</vt:lpstr>
      <vt:lpstr>امثلة عن اهمية الاستشعار عن بعد :</vt:lpstr>
      <vt:lpstr>مكونات نظام الاستشعار عن بعد</vt:lpstr>
      <vt:lpstr>منصات نظام الاستشعار عن بعد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 الخرائط والاستشعار عن بعد  للفرقة الأولى BU_FART_GEOG3</dc:title>
  <dc:creator>Aly</dc:creator>
  <cp:lastModifiedBy>Draly Maerghany w</cp:lastModifiedBy>
  <cp:revision>81</cp:revision>
  <dcterms:created xsi:type="dcterms:W3CDTF">2010-10-20T14:50:03Z</dcterms:created>
  <dcterms:modified xsi:type="dcterms:W3CDTF">2020-10-31T07:58:17Z</dcterms:modified>
</cp:coreProperties>
</file>