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9"/>
  </p:notesMasterIdLst>
  <p:sldIdLst>
    <p:sldId id="257" r:id="rId2"/>
    <p:sldId id="264" r:id="rId3"/>
    <p:sldId id="303" r:id="rId4"/>
    <p:sldId id="304" r:id="rId5"/>
    <p:sldId id="305" r:id="rId6"/>
    <p:sldId id="306" r:id="rId7"/>
    <p:sldId id="30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38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70FF8D-7B5F-47DC-8A62-58BDF48C8805}" type="datetimeFigureOut">
              <a:rPr lang="ar-EG" smtClean="0"/>
              <a:t>15/03/1442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10CE7A-0693-4604-84AE-D81EB49DAF1E}" type="slidenum">
              <a:rPr lang="ar-EG" smtClean="0"/>
              <a:t>‹#›</a:t>
            </a:fld>
            <a:endParaRPr lang="ar-EG"/>
          </a:p>
        </p:txBody>
      </p:sp>
    </p:spTree>
    <p:extLst>
      <p:ext uri="{BB962C8B-B14F-4D97-AF65-F5344CB8AC3E}">
        <p14:creationId xmlns:p14="http://schemas.microsoft.com/office/powerpoint/2010/main" val="17136387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5710CE7A-0693-4604-84AE-D81EB49DAF1E}" type="slidenum">
              <a:rPr lang="ar-EG" smtClean="0"/>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a:xfrm>
            <a:off x="1900237" y="5410202"/>
            <a:ext cx="3843665" cy="365125"/>
          </a:xfrm>
        </p:spPr>
        <p:txBody>
          <a:bodyPr/>
          <a:lstStyle/>
          <a:p>
            <a:endParaRPr lang="ar-EG"/>
          </a:p>
        </p:txBody>
      </p:sp>
      <p:sp>
        <p:nvSpPr>
          <p:cNvPr id="6" name="Slide Number Placeholder 5"/>
          <p:cNvSpPr>
            <a:spLocks noGrp="1"/>
          </p:cNvSpPr>
          <p:nvPr>
            <p:ph type="sldNum" sz="quarter" idx="12"/>
          </p:nvPr>
        </p:nvSpPr>
        <p:spPr>
          <a:xfrm>
            <a:off x="7915603" y="5410200"/>
            <a:ext cx="578317" cy="365125"/>
          </a:xfrm>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1081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776703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97029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38225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632794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15/03/1442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409715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15/03/1442</a:t>
            </a:fld>
            <a:endParaRPr lang="ar-EG"/>
          </a:p>
        </p:txBody>
      </p:sp>
      <p:sp>
        <p:nvSpPr>
          <p:cNvPr id="4" name="Footer Placeholder 3"/>
          <p:cNvSpPr>
            <a:spLocks noGrp="1"/>
          </p:cNvSpPr>
          <p:nvPr>
            <p:ph type="ftr" sz="quarter" idx="11"/>
          </p:nvPr>
        </p:nvSpPr>
        <p:spPr/>
        <p:txBody>
          <a:bodyPr/>
          <a:lstStyle>
            <a:lvl1pPr>
              <a:defRPr cap="all" baseline="0"/>
            </a:lvl1p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500004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918036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76927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ar-SA"/>
              <a:t>انقر لتحرير نمط عنوان الشكل الرئيسي</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65502ABC-2623-4B66-B49C-7AB473A026F8}" type="datetimeFigureOut">
              <a:rPr lang="ar-EG" smtClean="0"/>
              <a:t>15/03/1442</a:t>
            </a:fld>
            <a:endParaRPr lang="ar-EG"/>
          </a:p>
        </p:txBody>
      </p:sp>
      <p:sp>
        <p:nvSpPr>
          <p:cNvPr id="50" name="Footer Placeholder 4"/>
          <p:cNvSpPr>
            <a:spLocks noGrp="1"/>
          </p:cNvSpPr>
          <p:nvPr>
            <p:ph type="ftr" sz="quarter" idx="11"/>
          </p:nvPr>
        </p:nvSpPr>
        <p:spPr>
          <a:xfrm>
            <a:off x="856059" y="5883276"/>
            <a:ext cx="4679482" cy="365125"/>
          </a:xfrm>
        </p:spPr>
        <p:txBody>
          <a:bodyPr/>
          <a:lstStyle/>
          <a:p>
            <a:endParaRPr lang="ar-EG"/>
          </a:p>
        </p:txBody>
      </p:sp>
      <p:sp>
        <p:nvSpPr>
          <p:cNvPr id="51" name="Slide Number Placeholder 5"/>
          <p:cNvSpPr>
            <a:spLocks noGrp="1"/>
          </p:cNvSpPr>
          <p:nvPr>
            <p:ph type="sldNum" sz="quarter" idx="12"/>
          </p:nvPr>
        </p:nvSpPr>
        <p:spPr>
          <a:xfrm>
            <a:off x="7707241" y="5883275"/>
            <a:ext cx="578317" cy="365125"/>
          </a:xfrm>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64589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69652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57986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56058" y="3073398"/>
            <a:ext cx="3658793"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629150" y="3073398"/>
            <a:ext cx="3656408"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65502ABC-2623-4B66-B49C-7AB473A026F8}" type="datetimeFigureOut">
              <a:rPr lang="ar-EG" smtClean="0"/>
              <a:t>15/03/1442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82742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65502ABC-2623-4B66-B49C-7AB473A026F8}" type="datetimeFigureOut">
              <a:rPr lang="ar-EG" smtClean="0"/>
              <a:t>15/03/1442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25245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2ABC-2623-4B66-B49C-7AB473A026F8}" type="datetimeFigureOut">
              <a:rPr lang="ar-EG" smtClean="0"/>
              <a:t>15/03/1442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97208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17374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14380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5502ABC-2623-4B66-B49C-7AB473A026F8}" type="datetimeFigureOut">
              <a:rPr lang="ar-EG" smtClean="0"/>
              <a:t>15/03/1442</a:t>
            </a:fld>
            <a:endParaRPr lang="ar-EG"/>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C95006-5792-46CB-8C8C-99CE8B26A0D4}" type="slidenum">
              <a:rPr lang="ar-EG" smtClean="0"/>
              <a:t>‹#›</a:t>
            </a:fld>
            <a:endParaRPr lang="ar-EG"/>
          </a:p>
        </p:txBody>
      </p:sp>
    </p:spTree>
    <p:extLst>
      <p:ext uri="{BB962C8B-B14F-4D97-AF65-F5344CB8AC3E}">
        <p14:creationId xmlns:p14="http://schemas.microsoft.com/office/powerpoint/2010/main" val="230405792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1124744"/>
            <a:ext cx="8229600" cy="4320480"/>
          </a:xfrm>
        </p:spPr>
        <p:txBody>
          <a:bodyPr>
            <a:noAutofit/>
          </a:bodyPr>
          <a:lstStyle/>
          <a:p>
            <a:pPr algn="ctr"/>
            <a:r>
              <a:rPr lang="ar-SA" sz="8000" b="1" dirty="0"/>
              <a:t>الاستشعار عن بعد</a:t>
            </a:r>
            <a:br>
              <a:rPr lang="ar-EG" sz="8000" b="1" dirty="0"/>
            </a:br>
            <a:br>
              <a:rPr lang="en-US" sz="8000" b="1" dirty="0"/>
            </a:br>
            <a:r>
              <a:rPr lang="ar-EG" sz="8000" b="1" dirty="0" err="1"/>
              <a:t>أ.د</a:t>
            </a:r>
            <a:r>
              <a:rPr lang="ar-EG" sz="8000" b="1" dirty="0"/>
              <a:t>./ على مصطفى كامل</a:t>
            </a:r>
          </a:p>
        </p:txBody>
      </p:sp>
    </p:spTree>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A" sz="5400" b="1" dirty="0"/>
              <a:t>الاستشعار عن بعد </a:t>
            </a:r>
            <a:endParaRPr lang="ar-EG" b="1" dirty="0"/>
          </a:p>
        </p:txBody>
      </p:sp>
      <p:sp>
        <p:nvSpPr>
          <p:cNvPr id="3" name="عنصر نائب للمحتوى 2"/>
          <p:cNvSpPr>
            <a:spLocks noGrp="1"/>
          </p:cNvSpPr>
          <p:nvPr>
            <p:ph idx="1"/>
          </p:nvPr>
        </p:nvSpPr>
        <p:spPr/>
        <p:txBody>
          <a:bodyPr>
            <a:normAutofit/>
          </a:bodyPr>
          <a:lstStyle/>
          <a:p>
            <a:pPr marL="273050" indent="-273050" algn="r">
              <a:lnSpc>
                <a:spcPct val="150000"/>
              </a:lnSpc>
              <a:spcBef>
                <a:spcPts val="0"/>
              </a:spcBef>
            </a:pPr>
            <a:r>
              <a:rPr lang="ar-SA" dirty="0"/>
              <a:t>هو عملية الحصول على المعلومات لبعض خصائص الظاهرات في جهاز تسجيل لا يحتك مباشرة بالظاهرة التي ندرسها ،وهو عملية جمع البيانات في الموجات ما بين فوق البنفسجية الى نطاق الراديو</a:t>
            </a:r>
            <a:r>
              <a:rPr lang="ar-EG" dirty="0"/>
              <a:t>.</a:t>
            </a:r>
            <a:endParaRPr lang="en-US" sz="2400" dirty="0">
              <a:latin typeface="Times New Roman"/>
              <a:ea typeface="Times New Roman"/>
            </a:endParaRPr>
          </a:p>
        </p:txBody>
      </p:sp>
    </p:spTree>
    <p:extLst>
      <p:ext uri="{BB962C8B-B14F-4D97-AF65-F5344CB8AC3E}">
        <p14:creationId xmlns:p14="http://schemas.microsoft.com/office/powerpoint/2010/main" val="1249201489"/>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15880"/>
          </a:xfrm>
        </p:spPr>
        <p:txBody>
          <a:bodyPr>
            <a:normAutofit fontScale="92500" lnSpcReduction="20000"/>
          </a:bodyPr>
          <a:lstStyle/>
          <a:p>
            <a:pPr algn="just" rtl="1"/>
            <a:r>
              <a:rPr lang="ar-SA" dirty="0"/>
              <a:t>من أول ظهور له في بداية الستينات من هذا القرن ( استخدم مصطلح الاستشعار عن بعد لأول مرة سنة 1960م ) على أنه علم وفن الحصول على المعلومات عن جسم </a:t>
            </a:r>
            <a:r>
              <a:rPr lang="ar-SA" dirty="0" err="1"/>
              <a:t>أومساحة</a:t>
            </a:r>
            <a:r>
              <a:rPr lang="ar-SA" dirty="0"/>
              <a:t> وظاهرة مطلوب دراستها أو مراقبتها ، وهذه التقنية تعتمد بالأساس على معلومات وبيانات وصور فضائية معالجة ، حيث ترسل التوابع الصناعية أو المعامل الفضائية أو الطائرات هذه الصور والبيانات الى المحطات الأرضية ،التي تستقبل بدورها هذه المعلومات على أفلام وشرائط ممغنطة ثم تتم المعالجة لهذه البيانات من خلال معالج البيانات أو من خلال معالج أفلام ، وهذا يعتمد في الأساس على نوع المركبة الفضائية وعلى المستقبلات الموجودة عليها</a:t>
            </a:r>
            <a:r>
              <a:rPr lang="en-US" dirty="0"/>
              <a:t> .</a:t>
            </a:r>
            <a:br>
              <a:rPr lang="en-US" dirty="0"/>
            </a:br>
            <a:r>
              <a:rPr lang="ar-SA" dirty="0"/>
              <a:t>ثم يأتي بعد ذلك الدور المهم في تحليل وتقييم البيانات ويتم تفسيرها بواسطة المستخدمين ، ونتائج هذه المعالجة تشمل التطبيقات المختلفة للزراعة والغابات وعلوم الأرض والفضاء وغيرها من العلوم</a:t>
            </a:r>
            <a:r>
              <a:rPr lang="en-US" dirty="0"/>
              <a:t> .</a:t>
            </a:r>
          </a:p>
          <a:p>
            <a:pPr algn="just"/>
            <a:r>
              <a:rPr lang="ar-SA" sz="3000" b="1" dirty="0"/>
              <a:t>الأقمار الصناعية الدوارة : </a:t>
            </a:r>
            <a:r>
              <a:rPr lang="ar-SA" dirty="0"/>
              <a:t>هي أقمار صناعية قريبة من سطح الأرض وعلى ارتفاع 850 كم تقريبا وتدور موازية لخطوط الطول تقريباً أو تميل بزاوية على خطوط الطول</a:t>
            </a:r>
            <a:r>
              <a:rPr lang="en-US" dirty="0"/>
              <a:t> .</a:t>
            </a:r>
            <a:endParaRPr lang="ar-EG" dirty="0"/>
          </a:p>
        </p:txBody>
      </p:sp>
    </p:spTree>
    <p:extLst>
      <p:ext uri="{BB962C8B-B14F-4D97-AF65-F5344CB8AC3E}">
        <p14:creationId xmlns:p14="http://schemas.microsoft.com/office/powerpoint/2010/main" val="27325083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5400" b="1" dirty="0"/>
              <a:t>تصنيف الاستشعار عن بعد</a:t>
            </a:r>
            <a:endParaRPr lang="ar-EG" sz="5400" b="1" dirty="0"/>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EG" sz="3200" b="1" dirty="0">
                <a:solidFill>
                  <a:srgbClr val="C00000"/>
                </a:solidFill>
              </a:rPr>
              <a:t>1- </a:t>
            </a:r>
            <a:r>
              <a:rPr lang="ar-SA" sz="3200" b="1" dirty="0">
                <a:solidFill>
                  <a:srgbClr val="C00000"/>
                </a:solidFill>
              </a:rPr>
              <a:t>أنواع الاستشعار عن بعد بحسب مصدر الطاقة</a:t>
            </a:r>
            <a:r>
              <a:rPr lang="en-US" sz="3200" b="1" dirty="0">
                <a:solidFill>
                  <a:srgbClr val="C00000"/>
                </a:solidFill>
              </a:rPr>
              <a:t> :</a:t>
            </a:r>
            <a:endParaRPr lang="ar-EG" sz="3200" b="1" dirty="0">
              <a:solidFill>
                <a:srgbClr val="C00000"/>
              </a:solidFill>
            </a:endParaRPr>
          </a:p>
          <a:p>
            <a:pPr algn="r">
              <a:lnSpc>
                <a:spcPct val="120000"/>
              </a:lnSpc>
            </a:pPr>
            <a:r>
              <a:rPr lang="ar-SA" dirty="0"/>
              <a:t>تحتاج صور الأقمار الاصطناعية مثل بقية الصور إلى موجات تنعكس عن الجسم المراد تصويره، لكي تلتقط على اللوح الحساس ، وبالتالي هناك نوعان من الصور</a:t>
            </a:r>
            <a:r>
              <a:rPr lang="en-US" dirty="0"/>
              <a:t>:</a:t>
            </a:r>
            <a:endParaRPr lang="ar-EG" dirty="0"/>
          </a:p>
          <a:p>
            <a:pPr algn="r">
              <a:lnSpc>
                <a:spcPct val="120000"/>
              </a:lnSpc>
            </a:pPr>
            <a:r>
              <a:rPr lang="ar-SA" b="1" dirty="0">
                <a:solidFill>
                  <a:srgbClr val="C00000"/>
                </a:solidFill>
              </a:rPr>
              <a:t>صور نشطة </a:t>
            </a:r>
            <a:r>
              <a:rPr lang="ar-SA" b="1" dirty="0"/>
              <a:t>: </a:t>
            </a:r>
            <a:r>
              <a:rPr lang="ar-SA" dirty="0"/>
              <a:t>وهي التي يُعتمد فيها على مصدر طاقة، مثبت على القمر نفسه، مثل أقمار الرادار</a:t>
            </a:r>
            <a:r>
              <a:rPr lang="en-US" dirty="0"/>
              <a:t>.</a:t>
            </a:r>
            <a:endParaRPr lang="ar-EG" dirty="0"/>
          </a:p>
          <a:p>
            <a:pPr algn="r">
              <a:lnSpc>
                <a:spcPct val="120000"/>
              </a:lnSpc>
            </a:pPr>
            <a:r>
              <a:rPr lang="ar-SA" b="1" dirty="0">
                <a:solidFill>
                  <a:srgbClr val="C00000"/>
                </a:solidFill>
              </a:rPr>
              <a:t>صور غير نشطة </a:t>
            </a:r>
            <a:r>
              <a:rPr lang="ar-SA" b="1" dirty="0"/>
              <a:t>:</a:t>
            </a:r>
            <a:r>
              <a:rPr lang="ar-SA" dirty="0"/>
              <a:t> و هي التي تعتمد على مصادر الطاقة الطبيعية، مثل أشعة الشمس أو على الإشعاع الطبيعي للهدف نفسه</a:t>
            </a:r>
            <a:r>
              <a:rPr lang="en-US" dirty="0"/>
              <a:t>.</a:t>
            </a:r>
            <a:endParaRPr lang="ar-EG" dirty="0"/>
          </a:p>
        </p:txBody>
      </p:sp>
    </p:spTree>
    <p:extLst>
      <p:ext uri="{BB962C8B-B14F-4D97-AF65-F5344CB8AC3E}">
        <p14:creationId xmlns:p14="http://schemas.microsoft.com/office/powerpoint/2010/main" val="200692368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15880"/>
          </a:xfrm>
        </p:spPr>
        <p:txBody>
          <a:bodyPr>
            <a:normAutofit/>
          </a:bodyPr>
          <a:lstStyle/>
          <a:p>
            <a:pPr marL="0" indent="0" algn="just" rtl="1">
              <a:lnSpc>
                <a:spcPct val="120000"/>
              </a:lnSpc>
              <a:buNone/>
            </a:pPr>
            <a:r>
              <a:rPr lang="ar-EG" sz="2800" b="1" dirty="0">
                <a:solidFill>
                  <a:srgbClr val="C00000"/>
                </a:solidFill>
              </a:rPr>
              <a:t>2- </a:t>
            </a:r>
            <a:r>
              <a:rPr lang="ar-SA" sz="2800" b="1" dirty="0">
                <a:solidFill>
                  <a:srgbClr val="C00000"/>
                </a:solidFill>
              </a:rPr>
              <a:t>أنواع الاستشعار عن بعد بحسب الطول الموجي</a:t>
            </a:r>
            <a:r>
              <a:rPr lang="en-US" sz="2800" b="1" dirty="0">
                <a:solidFill>
                  <a:srgbClr val="C00000"/>
                </a:solidFill>
              </a:rPr>
              <a:t> :</a:t>
            </a:r>
            <a:endParaRPr lang="ar-EG" sz="2800" b="1" dirty="0">
              <a:solidFill>
                <a:srgbClr val="C00000"/>
              </a:solidFill>
            </a:endParaRPr>
          </a:p>
          <a:p>
            <a:pPr algn="r">
              <a:lnSpc>
                <a:spcPct val="120000"/>
              </a:lnSpc>
            </a:pPr>
            <a:r>
              <a:rPr lang="ar-SA" dirty="0"/>
              <a:t>نحن نستخدم أشعة كهرومغناطيسية للتصوير، ولذلك فإن طولها الموجي سيكون عاملاً مؤثراً في تصنيف الصورة و طبيعة المعلومات المستخلصة منها، ومن هنا تقسم الصور طبقاً للطول الموجي إلى ثلاثة أقسام</a:t>
            </a:r>
            <a:r>
              <a:rPr lang="en-US" dirty="0"/>
              <a:t>:</a:t>
            </a:r>
            <a:endParaRPr lang="ar-EG" dirty="0"/>
          </a:p>
          <a:p>
            <a:pPr marL="365760" lvl="1" indent="0" algn="r">
              <a:lnSpc>
                <a:spcPct val="120000"/>
              </a:lnSpc>
              <a:buNone/>
            </a:pPr>
            <a:r>
              <a:rPr lang="en-US" dirty="0"/>
              <a:t>-</a:t>
            </a:r>
            <a:r>
              <a:rPr lang="ar-EG" dirty="0"/>
              <a:t> </a:t>
            </a:r>
            <a:r>
              <a:rPr lang="ar-SA" dirty="0"/>
              <a:t>صور مرئية : تتراوح موجاتها بين حدود موجات الضوء، وتتضمن أيضاً الأشعة تحت الحمراء الانعكاسية</a:t>
            </a:r>
            <a:r>
              <a:rPr lang="en-US" dirty="0"/>
              <a:t>.</a:t>
            </a:r>
            <a:endParaRPr lang="ar-EG" dirty="0"/>
          </a:p>
          <a:p>
            <a:pPr marL="365760" lvl="1" indent="0" algn="r">
              <a:lnSpc>
                <a:spcPct val="120000"/>
              </a:lnSpc>
              <a:buNone/>
            </a:pPr>
            <a:r>
              <a:rPr lang="ar-EG" dirty="0"/>
              <a:t>- </a:t>
            </a:r>
            <a:r>
              <a:rPr lang="ar-SA" dirty="0"/>
              <a:t>صور تحت حمراء حرارية</a:t>
            </a:r>
            <a:r>
              <a:rPr lang="en-US" dirty="0"/>
              <a:t>.</a:t>
            </a:r>
            <a:endParaRPr lang="ar-EG" dirty="0"/>
          </a:p>
          <a:p>
            <a:pPr marL="365760" lvl="1" indent="0" algn="r">
              <a:lnSpc>
                <a:spcPct val="120000"/>
              </a:lnSpc>
              <a:buNone/>
            </a:pPr>
            <a:r>
              <a:rPr lang="ar-EG" dirty="0"/>
              <a:t>- </a:t>
            </a:r>
            <a:r>
              <a:rPr lang="ar-SA" dirty="0"/>
              <a:t>صور ذات موجات </a:t>
            </a:r>
            <a:r>
              <a:rPr lang="ar-SA" dirty="0" err="1"/>
              <a:t>ميكرووية</a:t>
            </a:r>
            <a:r>
              <a:rPr lang="en-US" dirty="0"/>
              <a:t> .</a:t>
            </a:r>
            <a:endParaRPr lang="ar-EG" dirty="0"/>
          </a:p>
          <a:p>
            <a:pPr algn="r">
              <a:lnSpc>
                <a:spcPct val="120000"/>
              </a:lnSpc>
            </a:pPr>
            <a:r>
              <a:rPr lang="ar-SA" dirty="0"/>
              <a:t>تكون الصور كلها مرئية لنا بالطبع، ولكن المقصود أنها التقطت بموجات ضوء مرئي أو موجات حرارية أو غيرها</a:t>
            </a:r>
            <a:r>
              <a:rPr lang="en-US" dirty="0"/>
              <a:t>.</a:t>
            </a:r>
            <a:endParaRPr lang="ar-EG" dirty="0"/>
          </a:p>
        </p:txBody>
      </p:sp>
    </p:spTree>
    <p:extLst>
      <p:ext uri="{BB962C8B-B14F-4D97-AF65-F5344CB8AC3E}">
        <p14:creationId xmlns:p14="http://schemas.microsoft.com/office/powerpoint/2010/main" val="36447815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5400" b="1" dirty="0"/>
              <a:t>وسائل الاستشعار عن بعد</a:t>
            </a:r>
            <a:endParaRPr lang="ar-EG" sz="5400" b="1" dirty="0"/>
          </a:p>
        </p:txBody>
      </p:sp>
      <p:sp>
        <p:nvSpPr>
          <p:cNvPr id="3" name="عنصر نائب للمحتوى 2"/>
          <p:cNvSpPr>
            <a:spLocks noGrp="1"/>
          </p:cNvSpPr>
          <p:nvPr>
            <p:ph idx="1"/>
          </p:nvPr>
        </p:nvSpPr>
        <p:spPr/>
        <p:txBody>
          <a:bodyPr>
            <a:normAutofit fontScale="92500"/>
          </a:bodyPr>
          <a:lstStyle/>
          <a:p>
            <a:pPr marL="0" indent="0" algn="r">
              <a:lnSpc>
                <a:spcPct val="150000"/>
              </a:lnSpc>
              <a:buNone/>
            </a:pPr>
            <a:r>
              <a:rPr lang="ar-SA" sz="3200" b="1" dirty="0">
                <a:solidFill>
                  <a:srgbClr val="C00000"/>
                </a:solidFill>
              </a:rPr>
              <a:t>وسائل فوتوغرافية</a:t>
            </a:r>
            <a:endParaRPr lang="ar-EG" sz="3200" b="1" dirty="0">
              <a:solidFill>
                <a:srgbClr val="C00000"/>
              </a:solidFill>
            </a:endParaRPr>
          </a:p>
          <a:p>
            <a:pPr algn="r">
              <a:lnSpc>
                <a:spcPct val="150000"/>
              </a:lnSpc>
            </a:pPr>
            <a:r>
              <a:rPr lang="ar-SA" dirty="0"/>
              <a:t>يتركز</a:t>
            </a:r>
            <a:r>
              <a:rPr lang="ar-EG" dirty="0"/>
              <a:t> </a:t>
            </a:r>
            <a:r>
              <a:rPr lang="ar-SA" dirty="0"/>
              <a:t>استخدامها على الاستشعار في الجزء المرئي من الطيف الكهرومغناطيسي والجزء القريب من الأشعة تحت الحمراء باستخدام الأفلام العادية أو الملونة ، وهذه الوسائل تستخدم في إنتاج الخرائط الطبوغرافية وتحديد التكوينات الجيولوجية ومراقبة حركة الكثبان الرملية ، بالإضافة الى تحديد مناطق التعرية للتربة وتحديد أماكن تواجد المياه الجوفية</a:t>
            </a:r>
            <a:r>
              <a:rPr lang="en-US" dirty="0"/>
              <a:t> .</a:t>
            </a:r>
            <a:endParaRPr lang="ar-EG" dirty="0"/>
          </a:p>
        </p:txBody>
      </p:sp>
    </p:spTree>
    <p:extLst>
      <p:ext uri="{BB962C8B-B14F-4D97-AF65-F5344CB8AC3E}">
        <p14:creationId xmlns:p14="http://schemas.microsoft.com/office/powerpoint/2010/main" val="78779952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40080"/>
            <a:ext cx="8229600" cy="5541248"/>
          </a:xfrm>
        </p:spPr>
        <p:txBody>
          <a:bodyPr>
            <a:normAutofit/>
          </a:bodyPr>
          <a:lstStyle/>
          <a:p>
            <a:pPr marL="0" indent="0" algn="r">
              <a:lnSpc>
                <a:spcPct val="150000"/>
              </a:lnSpc>
              <a:buNone/>
            </a:pPr>
            <a:r>
              <a:rPr lang="ar-SA" sz="3200" b="1" dirty="0">
                <a:solidFill>
                  <a:srgbClr val="C00000"/>
                </a:solidFill>
              </a:rPr>
              <a:t>وسائل غير فوتوغرافية</a:t>
            </a:r>
            <a:endParaRPr lang="ar-EG" sz="3200" b="1" dirty="0">
              <a:solidFill>
                <a:srgbClr val="C00000"/>
              </a:solidFill>
            </a:endParaRPr>
          </a:p>
          <a:p>
            <a:pPr algn="r">
              <a:lnSpc>
                <a:spcPct val="150000"/>
              </a:lnSpc>
            </a:pPr>
            <a:r>
              <a:rPr lang="ar-SA" b="1" dirty="0">
                <a:solidFill>
                  <a:srgbClr val="C00000"/>
                </a:solidFill>
              </a:rPr>
              <a:t>وسائل جوية </a:t>
            </a:r>
            <a:r>
              <a:rPr lang="ar-SA" dirty="0"/>
              <a:t>: هذه الوسائل تكون مجدية في دراسة تلوث المياه وإعداد التكوينات الجيولوجية واستكشاف ما تحت القشرة الأرضية</a:t>
            </a:r>
            <a:r>
              <a:rPr lang="en-US" dirty="0"/>
              <a:t> .</a:t>
            </a:r>
            <a:br>
              <a:rPr lang="en-US" dirty="0"/>
            </a:br>
            <a:r>
              <a:rPr lang="ar-SA" dirty="0"/>
              <a:t>ويعتبر الرادار والراديو متر واللاقط متعدد الأطياف من أهم الأدوات المستخدمة في هذا النوع</a:t>
            </a:r>
            <a:r>
              <a:rPr lang="en-US" dirty="0"/>
              <a:t>.</a:t>
            </a:r>
            <a:endParaRPr lang="ar-EG" dirty="0"/>
          </a:p>
          <a:p>
            <a:pPr algn="r">
              <a:lnSpc>
                <a:spcPct val="150000"/>
              </a:lnSpc>
            </a:pPr>
            <a:r>
              <a:rPr lang="ar-SA" b="1" dirty="0">
                <a:solidFill>
                  <a:srgbClr val="C00000"/>
                </a:solidFill>
              </a:rPr>
              <a:t>وسائل فضائية </a:t>
            </a:r>
            <a:r>
              <a:rPr lang="ar-SA" dirty="0"/>
              <a:t>: وتستخدم هذه الوسائل في تحديد موارد سطح الأرض والأقمار الصناعية أهم أدواتها</a:t>
            </a:r>
            <a:r>
              <a:rPr lang="en-US" dirty="0"/>
              <a:t> .</a:t>
            </a:r>
            <a:endParaRPr lang="ar-EG" dirty="0"/>
          </a:p>
          <a:p>
            <a:pPr algn="r">
              <a:lnSpc>
                <a:spcPct val="150000"/>
              </a:lnSpc>
            </a:pPr>
            <a:r>
              <a:rPr lang="ar-SA" dirty="0"/>
              <a:t>واعتمدت تقنية الاستشعار عن بعد في أول الأمر على الصور الجوية ثم الصور الفضائية ثم صور الأقمار الصناعية</a:t>
            </a:r>
            <a:r>
              <a:rPr lang="en-US" dirty="0"/>
              <a:t>.</a:t>
            </a:r>
            <a:endParaRPr lang="ar-EG" dirty="0"/>
          </a:p>
        </p:txBody>
      </p:sp>
    </p:spTree>
    <p:extLst>
      <p:ext uri="{BB962C8B-B14F-4D97-AF65-F5344CB8AC3E}">
        <p14:creationId xmlns:p14="http://schemas.microsoft.com/office/powerpoint/2010/main" val="3865926989"/>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دارة">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دا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دارة</Template>
  <TotalTime>274</TotalTime>
  <Words>512</Words>
  <Application>Microsoft Office PowerPoint</Application>
  <PresentationFormat>عرض على الشاشة (4:3)</PresentationFormat>
  <Paragraphs>24</Paragraphs>
  <Slides>7</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Times New Roman</vt:lpstr>
      <vt:lpstr>Tw Cen MT</vt:lpstr>
      <vt:lpstr>دارة</vt:lpstr>
      <vt:lpstr>الاستشعار عن بعد  أ.د./ على مصطفى كامل</vt:lpstr>
      <vt:lpstr>الاستشعار عن بعد </vt:lpstr>
      <vt:lpstr>عرض تقديمي في PowerPoint</vt:lpstr>
      <vt:lpstr>تصنيف الاستشعار عن بعد</vt:lpstr>
      <vt:lpstr>عرض تقديمي في PowerPoint</vt:lpstr>
      <vt:lpstr>وسائل الاستشعار عن بعد</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الخرائط والاستشعار عن بعد  للفرقة الأولى BU_FART_GEOG3</dc:title>
  <dc:creator>Aly</dc:creator>
  <cp:lastModifiedBy>Draly Maerghany w</cp:lastModifiedBy>
  <cp:revision>86</cp:revision>
  <dcterms:created xsi:type="dcterms:W3CDTF">2010-10-20T14:50:03Z</dcterms:created>
  <dcterms:modified xsi:type="dcterms:W3CDTF">2020-10-31T07:45:09Z</dcterms:modified>
</cp:coreProperties>
</file>