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6" r:id="rId14"/>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1919"/>
    <a:srgbClr val="E3E1E1"/>
    <a:srgbClr val="FAA482"/>
    <a:srgbClr val="F09A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000" autoAdjust="0"/>
    <p:restoredTop sz="94660"/>
  </p:normalViewPr>
  <p:slideViewPr>
    <p:cSldViewPr snapToGrid="0">
      <p:cViewPr>
        <p:scale>
          <a:sx n="50" d="100"/>
          <a:sy n="50" d="100"/>
        </p:scale>
        <p:origin x="-1296" y="-60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E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23788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4985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33098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8569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E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A0E5FF-B424-4DFE-8581-6630AAA49E99}"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125176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EFA0E5FF-B424-4DFE-8581-6630AAA49E99}"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36740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E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EFA0E5FF-B424-4DFE-8581-6630AAA49E99}" type="datetimeFigureOut">
              <a:rPr lang="ar-EG" smtClean="0"/>
              <a:t>04/08/1441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443825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EFA0E5FF-B424-4DFE-8581-6630AAA49E99}" type="datetimeFigureOut">
              <a:rPr lang="ar-EG" smtClean="0"/>
              <a:t>04/08/1441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142973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A0E5FF-B424-4DFE-8581-6630AAA49E99}" type="datetimeFigureOut">
              <a:rPr lang="ar-EG" smtClean="0"/>
              <a:t>04/08/1441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446788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1461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696633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A0E5FF-B424-4DFE-8581-6630AAA49E99}" type="datetimeFigureOut">
              <a:rPr lang="ar-EG" smtClean="0"/>
              <a:t>04/08/1441</a:t>
            </a:fld>
            <a:endParaRPr lang="ar-E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9885911-A0CF-462C-9C41-B99BB0F8794F}" type="slidenum">
              <a:rPr lang="ar-EG" smtClean="0"/>
              <a:t>‹#›</a:t>
            </a:fld>
            <a:endParaRPr lang="ar-EG"/>
          </a:p>
        </p:txBody>
      </p:sp>
    </p:spTree>
    <p:extLst>
      <p:ext uri="{BB962C8B-B14F-4D97-AF65-F5344CB8AC3E}">
        <p14:creationId xmlns:p14="http://schemas.microsoft.com/office/powerpoint/2010/main" val="2985828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87" y="11112"/>
            <a:ext cx="12218987" cy="6827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a:spLocks noGrp="1"/>
          </p:cNvSpPr>
          <p:nvPr>
            <p:ph type="ctrTitle"/>
          </p:nvPr>
        </p:nvSpPr>
        <p:spPr>
          <a:xfrm>
            <a:off x="0" y="2724149"/>
            <a:ext cx="12192000" cy="3086101"/>
          </a:xfrm>
          <a:solidFill>
            <a:srgbClr val="E3E1E1"/>
          </a:solidFill>
        </p:spPr>
        <p:txBody>
          <a:bodyPr anchor="ctr">
            <a:normAutofit/>
          </a:bodyPr>
          <a:lstStyle/>
          <a:p>
            <a:pPr>
              <a:lnSpc>
                <a:spcPct val="100000"/>
              </a:lnSpc>
            </a:pPr>
            <a:r>
              <a:rPr lang="ar-EG" sz="5300" b="1" dirty="0" smtClean="0">
                <a:solidFill>
                  <a:srgbClr val="FF0000"/>
                </a:solidFill>
              </a:rPr>
              <a:t>إسم المقرر</a:t>
            </a:r>
            <a:r>
              <a:rPr lang="ar-SA" sz="4400" b="1" dirty="0"/>
              <a:t> جغرافية التعدين والصناعة</a:t>
            </a:r>
            <a:r>
              <a:rPr lang="ar-EG" sz="4400" b="1" dirty="0" smtClean="0"/>
              <a:t/>
            </a:r>
            <a:br>
              <a:rPr lang="ar-EG" sz="4400" b="1" dirty="0" smtClean="0"/>
            </a:br>
            <a:r>
              <a:rPr lang="ar-EG" sz="4400" b="1" dirty="0" smtClean="0"/>
              <a:t>أستاذ المادة : </a:t>
            </a:r>
            <a:r>
              <a:rPr lang="ar-EG" sz="4000" b="1" dirty="0" smtClean="0"/>
              <a:t>أ.د/ مسعد السيد أحمد بحيرى</a:t>
            </a:r>
            <a:endParaRPr lang="ar-EG" sz="4000" b="1" dirty="0"/>
          </a:p>
        </p:txBody>
      </p:sp>
    </p:spTree>
    <p:extLst>
      <p:ext uri="{BB962C8B-B14F-4D97-AF65-F5344CB8AC3E}">
        <p14:creationId xmlns:p14="http://schemas.microsoft.com/office/powerpoint/2010/main" val="3593228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triped Right Arrow 4"/>
          <p:cNvSpPr/>
          <p:nvPr/>
        </p:nvSpPr>
        <p:spPr>
          <a:xfrm>
            <a:off x="285750" y="0"/>
            <a:ext cx="8743950" cy="2009775"/>
          </a:xfrm>
          <a:prstGeom prst="stripedRightArrow">
            <a:avLst/>
          </a:prstGeom>
          <a:solidFill>
            <a:schemeClr val="accent2">
              <a:lumMod val="40000"/>
              <a:lumOff val="60000"/>
            </a:schemeClr>
          </a:solidFill>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ar-SA" sz="4000" b="1" i="1" dirty="0">
                <a:solidFill>
                  <a:srgbClr val="FF0000"/>
                </a:solidFill>
              </a:rPr>
              <a:t>[2] المناطق الصناعية بالمدن الجديدة:- </a:t>
            </a:r>
          </a:p>
        </p:txBody>
      </p:sp>
      <p:sp>
        <p:nvSpPr>
          <p:cNvPr id="7" name="Double Bracket 6"/>
          <p:cNvSpPr/>
          <p:nvPr/>
        </p:nvSpPr>
        <p:spPr>
          <a:xfrm>
            <a:off x="285750" y="1600201"/>
            <a:ext cx="11601450" cy="5010150"/>
          </a:xfrm>
          <a:prstGeom prst="bracketPair">
            <a:avLst/>
          </a:prstGeom>
          <a:solidFill>
            <a:schemeClr val="accent3">
              <a:lumMod val="20000"/>
              <a:lumOff val="80000"/>
            </a:schemeClr>
          </a:solidFill>
          <a:ln>
            <a:solidFill>
              <a:srgbClr val="FF1919"/>
            </a:solidFill>
          </a:ln>
        </p:spPr>
        <p:style>
          <a:lnRef idx="1">
            <a:schemeClr val="accent1"/>
          </a:lnRef>
          <a:fillRef idx="0">
            <a:schemeClr val="accent1"/>
          </a:fillRef>
          <a:effectRef idx="0">
            <a:schemeClr val="accent1"/>
          </a:effectRef>
          <a:fontRef idx="minor">
            <a:schemeClr val="tx1"/>
          </a:fontRef>
        </p:style>
        <p:txBody>
          <a:bodyPr rtlCol="1" anchor="ctr"/>
          <a:lstStyle/>
          <a:p>
            <a:pPr algn="ctr"/>
            <a:r>
              <a:rPr lang="ar-SA" sz="2800" b="1" dirty="0">
                <a:solidFill>
                  <a:schemeClr val="accent2">
                    <a:lumMod val="50000"/>
                  </a:schemeClr>
                </a:solidFill>
              </a:rPr>
              <a:t>تهدف فكرة المدن الجديدة إلى </a:t>
            </a:r>
            <a:r>
              <a:rPr lang="ar-SA" sz="2800" b="1" dirty="0" smtClean="0">
                <a:solidFill>
                  <a:schemeClr val="accent2">
                    <a:lumMod val="50000"/>
                  </a:schemeClr>
                </a:solidFill>
              </a:rPr>
              <a:t>:-</a:t>
            </a:r>
          </a:p>
          <a:p>
            <a:pPr algn="ctr"/>
            <a:endParaRPr lang="ar-SA" sz="2800" b="1" dirty="0"/>
          </a:p>
          <a:p>
            <a:pPr algn="ctr"/>
            <a:endParaRPr lang="ar-SA" sz="2800" b="1" dirty="0" smtClean="0"/>
          </a:p>
          <a:p>
            <a:pPr algn="ctr"/>
            <a:endParaRPr lang="ar-SA" sz="2800" b="1" dirty="0"/>
          </a:p>
          <a:p>
            <a:pPr algn="ctr"/>
            <a:endParaRPr lang="ar-SA" sz="2800" b="1" dirty="0" smtClean="0">
              <a:solidFill>
                <a:schemeClr val="accent2">
                  <a:lumMod val="50000"/>
                </a:schemeClr>
              </a:solidFill>
            </a:endParaRPr>
          </a:p>
          <a:p>
            <a:pPr algn="ctr"/>
            <a:r>
              <a:rPr lang="ar-SA" sz="2800" b="1" dirty="0" smtClean="0">
                <a:solidFill>
                  <a:schemeClr val="accent2">
                    <a:lumMod val="50000"/>
                  </a:schemeClr>
                </a:solidFill>
              </a:rPr>
              <a:t>أي </a:t>
            </a:r>
            <a:r>
              <a:rPr lang="ar-SA" sz="2800" b="1" dirty="0">
                <a:solidFill>
                  <a:schemeClr val="accent2">
                    <a:lumMod val="50000"/>
                  </a:schemeClr>
                </a:solidFill>
              </a:rPr>
              <a:t>أن المشكلات التي لجأت الدولة إلى التصنيع من أجلها كانت في حد ذاتها من مقومات الصناعة. ويرتبط التوطن الصناعي في المدن الجديدة</a:t>
            </a:r>
            <a:r>
              <a:rPr lang="ar-SA" sz="2800" b="1" dirty="0" smtClean="0">
                <a:solidFill>
                  <a:schemeClr val="accent2">
                    <a:lumMod val="50000"/>
                  </a:schemeClr>
                </a:solidFill>
              </a:rPr>
              <a:t>:- </a:t>
            </a:r>
          </a:p>
          <a:p>
            <a:pPr algn="ctr"/>
            <a:endParaRPr lang="ar-SA" sz="2800" b="1" dirty="0">
              <a:solidFill>
                <a:schemeClr val="accent2">
                  <a:lumMod val="50000"/>
                </a:schemeClr>
              </a:solidFill>
            </a:endParaRPr>
          </a:p>
          <a:p>
            <a:pPr algn="ctr"/>
            <a:endParaRPr lang="ar-SA" sz="2800" b="1" dirty="0" smtClean="0"/>
          </a:p>
          <a:p>
            <a:pPr algn="ctr"/>
            <a:endParaRPr lang="ar-SA" sz="2800" b="1" dirty="0"/>
          </a:p>
          <a:p>
            <a:pPr algn="ctr"/>
            <a:endParaRPr lang="ar-SA" sz="2800" b="1" dirty="0"/>
          </a:p>
        </p:txBody>
      </p:sp>
      <p:sp>
        <p:nvSpPr>
          <p:cNvPr id="8" name="Flowchart: Stored Data 7"/>
          <p:cNvSpPr/>
          <p:nvPr/>
        </p:nvSpPr>
        <p:spPr>
          <a:xfrm>
            <a:off x="1200150" y="2247900"/>
            <a:ext cx="9258300" cy="1581150"/>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chemeClr val="tx1">
                    <a:lumMod val="95000"/>
                    <a:lumOff val="5000"/>
                  </a:schemeClr>
                </a:solidFill>
              </a:rPr>
              <a:t>- حل </a:t>
            </a:r>
            <a:r>
              <a:rPr lang="ar-SA" sz="2400" b="1" dirty="0">
                <a:solidFill>
                  <a:schemeClr val="tx1">
                    <a:lumMod val="95000"/>
                    <a:lumOff val="5000"/>
                  </a:schemeClr>
                </a:solidFill>
              </a:rPr>
              <a:t>للمشكلة السكانية من ناحية،</a:t>
            </a:r>
          </a:p>
          <a:p>
            <a:pPr algn="ctr"/>
            <a:r>
              <a:rPr lang="ar-SA" sz="2400" b="1" dirty="0" smtClean="0">
                <a:solidFill>
                  <a:schemeClr val="tx1">
                    <a:lumMod val="95000"/>
                    <a:lumOff val="5000"/>
                  </a:schemeClr>
                </a:solidFill>
              </a:rPr>
              <a:t>- وجذب </a:t>
            </a:r>
            <a:r>
              <a:rPr lang="ar-SA" sz="2400" b="1" dirty="0">
                <a:solidFill>
                  <a:schemeClr val="tx1">
                    <a:lumMod val="95000"/>
                    <a:lumOff val="5000"/>
                  </a:schemeClr>
                </a:solidFill>
              </a:rPr>
              <a:t>الصناعات التي تريد التوطن في مناطق غير تقليدية من ناحية أخرى</a:t>
            </a:r>
          </a:p>
        </p:txBody>
      </p:sp>
      <p:sp>
        <p:nvSpPr>
          <p:cNvPr id="9" name="Flowchart: Stored Data 8"/>
          <p:cNvSpPr/>
          <p:nvPr/>
        </p:nvSpPr>
        <p:spPr>
          <a:xfrm>
            <a:off x="1200150" y="4953000"/>
            <a:ext cx="9258300" cy="1657351"/>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chemeClr val="tx1">
                    <a:lumMod val="95000"/>
                    <a:lumOff val="5000"/>
                  </a:schemeClr>
                </a:solidFill>
              </a:rPr>
              <a:t>- بسياسة </a:t>
            </a:r>
            <a:r>
              <a:rPr lang="ar-SA" sz="2400" b="1" dirty="0">
                <a:solidFill>
                  <a:schemeClr val="tx1">
                    <a:lumMod val="95000"/>
                    <a:lumOff val="5000"/>
                  </a:schemeClr>
                </a:solidFill>
              </a:rPr>
              <a:t>الدولة الرامية لبعثرة الصناعة جغرافيا </a:t>
            </a:r>
          </a:p>
          <a:p>
            <a:pPr algn="ctr"/>
            <a:r>
              <a:rPr lang="ar-SA" sz="2400" b="1" dirty="0" smtClean="0">
                <a:solidFill>
                  <a:schemeClr val="tx1">
                    <a:lumMod val="95000"/>
                    <a:lumOff val="5000"/>
                  </a:schemeClr>
                </a:solidFill>
              </a:rPr>
              <a:t>- إبعادها </a:t>
            </a:r>
            <a:r>
              <a:rPr lang="ar-SA" sz="2400" b="1" dirty="0">
                <a:solidFill>
                  <a:schemeClr val="tx1">
                    <a:lumMod val="95000"/>
                    <a:lumOff val="5000"/>
                  </a:schemeClr>
                </a:solidFill>
              </a:rPr>
              <a:t>عن التوطن في المناطق الصناعية القديمة.</a:t>
            </a:r>
          </a:p>
        </p:txBody>
      </p:sp>
    </p:spTree>
    <p:extLst>
      <p:ext uri="{BB962C8B-B14F-4D97-AF65-F5344CB8AC3E}">
        <p14:creationId xmlns:p14="http://schemas.microsoft.com/office/powerpoint/2010/main" val="203192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Callout 3 (No Border) 3"/>
          <p:cNvSpPr/>
          <p:nvPr/>
        </p:nvSpPr>
        <p:spPr>
          <a:xfrm>
            <a:off x="2190750" y="533400"/>
            <a:ext cx="9315450" cy="5486400"/>
          </a:xfrm>
          <a:prstGeom prst="callout3">
            <a:avLst/>
          </a:prstGeom>
          <a:solidFill>
            <a:schemeClr val="accent2">
              <a:lumMod val="20000"/>
              <a:lumOff val="80000"/>
            </a:schemeClr>
          </a:solidFill>
          <a:ln w="57150">
            <a:solidFill>
              <a:schemeClr val="accent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solidFill>
                  <a:schemeClr val="accent2">
                    <a:lumMod val="75000"/>
                  </a:schemeClr>
                </a:solidFill>
              </a:rPr>
              <a:t>وقد بلغ عدد المدن الصناعية الجديدة التي تم إنشاؤها حتى  عام 2006 م نحو20 مدينة جديدة .، فضلا عن أربع مدن تحت الإنشاء وهي موزعة على النحو التالي  :- </a:t>
            </a:r>
            <a:endParaRPr lang="ar-SA" sz="2800" b="1" dirty="0" smtClean="0">
              <a:solidFill>
                <a:schemeClr val="accent2">
                  <a:lumMod val="75000"/>
                </a:schemeClr>
              </a:solidFill>
            </a:endParaRPr>
          </a:p>
          <a:p>
            <a:pPr algn="ctr"/>
            <a:endParaRPr lang="ar-SA" sz="2800" b="1" dirty="0">
              <a:solidFill>
                <a:schemeClr val="tx1">
                  <a:lumMod val="95000"/>
                  <a:lumOff val="5000"/>
                </a:schemeClr>
              </a:solidFill>
            </a:endParaRPr>
          </a:p>
          <a:p>
            <a:pPr algn="just"/>
            <a:r>
              <a:rPr lang="ar-SA" sz="2800" b="1" dirty="0">
                <a:solidFill>
                  <a:schemeClr val="tx1">
                    <a:lumMod val="95000"/>
                    <a:lumOff val="5000"/>
                  </a:schemeClr>
                </a:solidFill>
              </a:rPr>
              <a:t>1 – ثماني مدن محيطة أو قريبة من إقليم القاهرة الكبرى وهى: العاشر من رمضان – 15 مايو – 6 أكتوبر – بدر – العبور – الشيخ زايد – الشروق – القاهرة الجديدة. </a:t>
            </a:r>
            <a:endParaRPr lang="ar-SA" sz="2800" b="1" dirty="0" smtClean="0">
              <a:solidFill>
                <a:schemeClr val="tx1">
                  <a:lumMod val="95000"/>
                  <a:lumOff val="5000"/>
                </a:schemeClr>
              </a:solidFill>
            </a:endParaRPr>
          </a:p>
          <a:p>
            <a:pPr algn="just"/>
            <a:endParaRPr lang="ar-SA" sz="2800" b="1" dirty="0">
              <a:solidFill>
                <a:schemeClr val="tx1">
                  <a:lumMod val="95000"/>
                  <a:lumOff val="5000"/>
                </a:schemeClr>
              </a:solidFill>
            </a:endParaRPr>
          </a:p>
          <a:p>
            <a:pPr algn="just"/>
            <a:r>
              <a:rPr lang="ar-SA" sz="2800" b="1" dirty="0">
                <a:solidFill>
                  <a:schemeClr val="tx1">
                    <a:lumMod val="95000"/>
                    <a:lumOff val="5000"/>
                  </a:schemeClr>
                </a:solidFill>
              </a:rPr>
              <a:t>2 – خمس مدن جديدة بالوجه البحري وهي: السادات – برج العرب الجديدة – الصالحية الجديدة – دمياط الجديدة – النوبارية. </a:t>
            </a:r>
          </a:p>
        </p:txBody>
      </p:sp>
    </p:spTree>
    <p:extLst>
      <p:ext uri="{BB962C8B-B14F-4D97-AF65-F5344CB8AC3E}">
        <p14:creationId xmlns:p14="http://schemas.microsoft.com/office/powerpoint/2010/main" val="2573007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ocess 3"/>
          <p:cNvSpPr/>
          <p:nvPr/>
        </p:nvSpPr>
        <p:spPr>
          <a:xfrm>
            <a:off x="0" y="0"/>
            <a:ext cx="12192000" cy="6858000"/>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3962" y="187050"/>
            <a:ext cx="7891588" cy="6483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3997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Callout 3 (No Border) 4"/>
          <p:cNvSpPr/>
          <p:nvPr/>
        </p:nvSpPr>
        <p:spPr>
          <a:xfrm>
            <a:off x="2190750" y="533400"/>
            <a:ext cx="9315450" cy="5486400"/>
          </a:xfrm>
          <a:prstGeom prst="callout3">
            <a:avLst/>
          </a:prstGeom>
          <a:solidFill>
            <a:schemeClr val="accent2">
              <a:lumMod val="20000"/>
              <a:lumOff val="80000"/>
            </a:schemeClr>
          </a:solidFill>
          <a:ln w="57150">
            <a:solidFill>
              <a:schemeClr val="accent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2800" b="1" dirty="0" smtClean="0">
                <a:solidFill>
                  <a:schemeClr val="tx1">
                    <a:lumMod val="95000"/>
                    <a:lumOff val="5000"/>
                  </a:schemeClr>
                </a:solidFill>
              </a:rPr>
              <a:t>3 </a:t>
            </a:r>
            <a:r>
              <a:rPr lang="ar-SA" sz="2800" b="1" dirty="0">
                <a:solidFill>
                  <a:schemeClr val="tx1">
                    <a:lumMod val="95000"/>
                    <a:lumOff val="5000"/>
                  </a:schemeClr>
                </a:solidFill>
              </a:rPr>
              <a:t>– سبع مدن جديدة بالصعيد وهي: بنى سويف الجديدة – المنيا الجديدة – أسيوط الجديدة – سوهاج الجديدة – طيبة – أسوان الجديدة.</a:t>
            </a:r>
          </a:p>
          <a:p>
            <a:pPr algn="just"/>
            <a:r>
              <a:rPr lang="ar-SA" sz="2800" b="1" dirty="0">
                <a:solidFill>
                  <a:schemeClr val="tx1">
                    <a:lumMod val="95000"/>
                    <a:lumOff val="5000"/>
                  </a:schemeClr>
                </a:solidFill>
              </a:rPr>
              <a:t>4 – أربع مدن جديدة تحت الإنشاء وهى: توشكى – قنا الجديدة – الفيوم الجديدة – </a:t>
            </a:r>
            <a:r>
              <a:rPr lang="ar-SA" sz="2800" b="1" dirty="0" smtClean="0">
                <a:solidFill>
                  <a:schemeClr val="tx1">
                    <a:lumMod val="95000"/>
                    <a:lumOff val="5000"/>
                  </a:schemeClr>
                </a:solidFill>
              </a:rPr>
              <a:t>أخميم.</a:t>
            </a:r>
          </a:p>
          <a:p>
            <a:pPr algn="just"/>
            <a:endParaRPr lang="ar-SA" sz="2800" b="1" dirty="0">
              <a:solidFill>
                <a:schemeClr val="accent2">
                  <a:lumMod val="75000"/>
                </a:schemeClr>
              </a:solidFill>
            </a:endParaRPr>
          </a:p>
          <a:p>
            <a:pPr algn="ctr"/>
            <a:r>
              <a:rPr lang="ar-SA" sz="2800" b="1" dirty="0" smtClean="0">
                <a:solidFill>
                  <a:schemeClr val="accent2">
                    <a:lumMod val="75000"/>
                  </a:schemeClr>
                </a:solidFill>
              </a:rPr>
              <a:t>وقد </a:t>
            </a:r>
            <a:r>
              <a:rPr lang="ar-SA" sz="2800" b="1" dirty="0">
                <a:solidFill>
                  <a:schemeClr val="accent2">
                    <a:lumMod val="75000"/>
                  </a:schemeClr>
                </a:solidFill>
              </a:rPr>
              <a:t>بلغ عدد المناطق الصناعية التابعة للمدن الجديدة 16 منطقة  تضم 3709 مصنعًا منتجا في عام 2006، ونحو 1901 مصنع تحت الإنشاء .</a:t>
            </a:r>
          </a:p>
        </p:txBody>
      </p:sp>
    </p:spTree>
    <p:extLst>
      <p:ext uri="{BB962C8B-B14F-4D97-AF65-F5344CB8AC3E}">
        <p14:creationId xmlns:p14="http://schemas.microsoft.com/office/powerpoint/2010/main" val="3720391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2100" y="971550"/>
            <a:ext cx="10096500" cy="3124200"/>
          </a:xfrm>
        </p:spPr>
        <p:txBody>
          <a:bodyPr>
            <a:noAutofit/>
          </a:bodyPr>
          <a:lstStyle/>
          <a:p>
            <a:r>
              <a:rPr lang="ar-SA" sz="6600" dirty="0" smtClean="0">
                <a:solidFill>
                  <a:schemeClr val="accent2">
                    <a:lumMod val="75000"/>
                  </a:schemeClr>
                </a:solidFill>
              </a:rPr>
              <a:t>المحاضرة الثالثة </a:t>
            </a:r>
            <a:r>
              <a:rPr lang="ar-SA" sz="5400" b="1" dirty="0" smtClean="0">
                <a:solidFill>
                  <a:srgbClr val="C00000"/>
                </a:solidFill>
              </a:rPr>
              <a:t/>
            </a:r>
            <a:br>
              <a:rPr lang="ar-SA" sz="5400" b="1" dirty="0" smtClean="0">
                <a:solidFill>
                  <a:srgbClr val="C00000"/>
                </a:solidFill>
              </a:rPr>
            </a:br>
            <a:r>
              <a:rPr lang="ar-SA" sz="5400" dirty="0">
                <a:solidFill>
                  <a:schemeClr val="accent2">
                    <a:lumMod val="75000"/>
                  </a:schemeClr>
                </a:solidFill>
              </a:rPr>
              <a:t>الفرقة الثالثة / شعبة الجغرافيا ونظم المعلومات الجغرافية </a:t>
            </a:r>
            <a:endParaRPr lang="ar-SA" sz="3200" dirty="0">
              <a:solidFill>
                <a:schemeClr val="accent2">
                  <a:lumMod val="75000"/>
                </a:schemeClr>
              </a:solidFill>
            </a:endParaRPr>
          </a:p>
        </p:txBody>
      </p:sp>
      <p:sp>
        <p:nvSpPr>
          <p:cNvPr id="3" name="Subtitle 2"/>
          <p:cNvSpPr>
            <a:spLocks noGrp="1"/>
          </p:cNvSpPr>
          <p:nvPr>
            <p:ph type="subTitle" idx="1"/>
          </p:nvPr>
        </p:nvSpPr>
        <p:spPr>
          <a:xfrm>
            <a:off x="1524000" y="4286250"/>
            <a:ext cx="9144000" cy="1866900"/>
          </a:xfrm>
        </p:spPr>
        <p:txBody>
          <a:bodyPr>
            <a:normAutofit/>
          </a:bodyPr>
          <a:lstStyle/>
          <a:p>
            <a:r>
              <a:rPr lang="ar-SA" sz="3200" dirty="0" smtClean="0"/>
              <a:t>الفصل السادس </a:t>
            </a:r>
          </a:p>
          <a:p>
            <a:r>
              <a:rPr lang="ar-SA" sz="3200" smtClean="0"/>
              <a:t> </a:t>
            </a:r>
            <a:r>
              <a:rPr lang="ar-SA" sz="3200" dirty="0" smtClean="0"/>
              <a:t>التحليل </a:t>
            </a:r>
            <a:r>
              <a:rPr lang="ar-SA" sz="3200" dirty="0"/>
              <a:t>المكاني للخريطة الصناعية المصرية</a:t>
            </a:r>
          </a:p>
        </p:txBody>
      </p:sp>
    </p:spTree>
    <p:extLst>
      <p:ext uri="{BB962C8B-B14F-4D97-AF65-F5344CB8AC3E}">
        <p14:creationId xmlns:p14="http://schemas.microsoft.com/office/powerpoint/2010/main" val="468177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6850" y="231775"/>
            <a:ext cx="9620250" cy="1325563"/>
          </a:xfrm>
        </p:spPr>
        <p:txBody>
          <a:bodyPr>
            <a:normAutofit/>
          </a:bodyPr>
          <a:lstStyle/>
          <a:p>
            <a:pPr algn="ctr"/>
            <a:r>
              <a:rPr lang="ar-SA" sz="4800" b="1" dirty="0">
                <a:solidFill>
                  <a:srgbClr val="FF0000"/>
                </a:solidFill>
              </a:rPr>
              <a:t>التوزيع الجغرافي للمناطق الصناعية في مصر: -</a:t>
            </a:r>
          </a:p>
        </p:txBody>
      </p:sp>
      <p:sp>
        <p:nvSpPr>
          <p:cNvPr id="3" name="Content Placeholder 2"/>
          <p:cNvSpPr>
            <a:spLocks noGrp="1"/>
          </p:cNvSpPr>
          <p:nvPr>
            <p:ph idx="1"/>
          </p:nvPr>
        </p:nvSpPr>
        <p:spPr>
          <a:xfrm>
            <a:off x="876300" y="1447800"/>
            <a:ext cx="10515600" cy="4764881"/>
          </a:xfrm>
        </p:spPr>
        <p:txBody>
          <a:bodyPr/>
          <a:lstStyle/>
          <a:p>
            <a:pPr marL="0" indent="0" algn="ctr">
              <a:buNone/>
            </a:pPr>
            <a:r>
              <a:rPr lang="ar-SA" dirty="0" smtClean="0">
                <a:effectLst>
                  <a:outerShdw blurRad="38100" dist="38100" dir="2700000" algn="tl">
                    <a:srgbClr val="000000">
                      <a:alpha val="43137"/>
                    </a:srgbClr>
                  </a:outerShdw>
                </a:effectLst>
              </a:rPr>
              <a:t>      (بعض </a:t>
            </a:r>
            <a:r>
              <a:rPr lang="ar-SA" dirty="0">
                <a:effectLst>
                  <a:outerShdw blurRad="38100" dist="38100" dir="2700000" algn="tl">
                    <a:srgbClr val="000000">
                      <a:alpha val="43137"/>
                    </a:srgbClr>
                  </a:outerShdw>
                </a:effectLst>
              </a:rPr>
              <a:t>المفاهيم الخاصة بالمناطق الصناعية </a:t>
            </a:r>
            <a:r>
              <a:rPr lang="ar-SA" dirty="0" smtClean="0">
                <a:effectLst>
                  <a:outerShdw blurRad="38100" dist="38100" dir="2700000" algn="tl">
                    <a:srgbClr val="000000">
                      <a:alpha val="43137"/>
                    </a:srgbClr>
                  </a:outerShdw>
                </a:effectLst>
              </a:rPr>
              <a:t>)</a:t>
            </a:r>
          </a:p>
          <a:p>
            <a:pPr marL="0" indent="0" algn="ctr">
              <a:buNone/>
            </a:pPr>
            <a:endParaRPr lang="ar-SA" dirty="0"/>
          </a:p>
        </p:txBody>
      </p:sp>
      <p:sp>
        <p:nvSpPr>
          <p:cNvPr id="6" name="Pentagon 5"/>
          <p:cNvSpPr/>
          <p:nvPr/>
        </p:nvSpPr>
        <p:spPr>
          <a:xfrm>
            <a:off x="628650" y="2371725"/>
            <a:ext cx="9829800" cy="7620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solidFill>
                  <a:schemeClr val="tx1">
                    <a:lumMod val="95000"/>
                    <a:lumOff val="5000"/>
                  </a:schemeClr>
                </a:solidFill>
              </a:rPr>
              <a:t>	المنطقة الصناعية </a:t>
            </a:r>
            <a:r>
              <a:rPr lang="en-US" sz="2800" b="1" dirty="0">
                <a:solidFill>
                  <a:schemeClr val="tx1">
                    <a:lumMod val="95000"/>
                    <a:lumOff val="5000"/>
                  </a:schemeClr>
                </a:solidFill>
              </a:rPr>
              <a:t>Industrial Area</a:t>
            </a:r>
            <a:endParaRPr lang="ar-SA" sz="2800" b="1" dirty="0">
              <a:solidFill>
                <a:schemeClr val="tx1">
                  <a:lumMod val="95000"/>
                  <a:lumOff val="5000"/>
                </a:schemeClr>
              </a:solidFill>
            </a:endParaRPr>
          </a:p>
        </p:txBody>
      </p:sp>
      <p:sp>
        <p:nvSpPr>
          <p:cNvPr id="7" name="Pentagon 6"/>
          <p:cNvSpPr/>
          <p:nvPr/>
        </p:nvSpPr>
        <p:spPr>
          <a:xfrm>
            <a:off x="628650" y="3381375"/>
            <a:ext cx="9124950" cy="81915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solidFill>
                  <a:schemeClr val="tx1">
                    <a:lumMod val="95000"/>
                    <a:lumOff val="5000"/>
                  </a:schemeClr>
                </a:solidFill>
              </a:rPr>
              <a:t>	ما المنطقة الصناعية المخططة </a:t>
            </a:r>
            <a:r>
              <a:rPr lang="en-US" sz="2800" b="1" dirty="0">
                <a:solidFill>
                  <a:schemeClr val="tx1">
                    <a:lumMod val="95000"/>
                    <a:lumOff val="5000"/>
                  </a:schemeClr>
                </a:solidFill>
              </a:rPr>
              <a:t>Planned Industrial Area</a:t>
            </a:r>
            <a:endParaRPr lang="ar-SA" sz="2800" b="1" dirty="0">
              <a:solidFill>
                <a:schemeClr val="tx1">
                  <a:lumMod val="95000"/>
                  <a:lumOff val="5000"/>
                </a:schemeClr>
              </a:solidFill>
            </a:endParaRPr>
          </a:p>
        </p:txBody>
      </p:sp>
      <p:sp>
        <p:nvSpPr>
          <p:cNvPr id="8" name="Pentagon 7"/>
          <p:cNvSpPr/>
          <p:nvPr/>
        </p:nvSpPr>
        <p:spPr>
          <a:xfrm>
            <a:off x="628650" y="4591050"/>
            <a:ext cx="8515350" cy="74295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solidFill>
                  <a:schemeClr val="tx1">
                    <a:lumMod val="95000"/>
                    <a:lumOff val="5000"/>
                  </a:schemeClr>
                </a:solidFill>
              </a:rPr>
              <a:t>	</a:t>
            </a:r>
            <a:r>
              <a:rPr lang="ar-SA" sz="3200" b="1" dirty="0">
                <a:solidFill>
                  <a:schemeClr val="tx1">
                    <a:lumMod val="95000"/>
                    <a:lumOff val="5000"/>
                  </a:schemeClr>
                </a:solidFill>
              </a:rPr>
              <a:t>المستعمرة</a:t>
            </a:r>
            <a:r>
              <a:rPr lang="ar-SA" sz="2800" b="1" dirty="0">
                <a:solidFill>
                  <a:schemeClr val="tx1">
                    <a:lumMod val="95000"/>
                    <a:lumOff val="5000"/>
                  </a:schemeClr>
                </a:solidFill>
              </a:rPr>
              <a:t> الصناعية </a:t>
            </a:r>
            <a:r>
              <a:rPr lang="en-US" sz="2800" b="1" dirty="0">
                <a:solidFill>
                  <a:schemeClr val="tx1">
                    <a:lumMod val="95000"/>
                    <a:lumOff val="5000"/>
                  </a:schemeClr>
                </a:solidFill>
              </a:rPr>
              <a:t>Industrial Estate </a:t>
            </a:r>
            <a:endParaRPr lang="ar-SA" sz="2800" b="1" dirty="0">
              <a:solidFill>
                <a:schemeClr val="tx1">
                  <a:lumMod val="95000"/>
                  <a:lumOff val="5000"/>
                </a:schemeClr>
              </a:solidFill>
            </a:endParaRPr>
          </a:p>
        </p:txBody>
      </p:sp>
      <p:sp>
        <p:nvSpPr>
          <p:cNvPr id="9" name="Pentagon 8"/>
          <p:cNvSpPr/>
          <p:nvPr/>
        </p:nvSpPr>
        <p:spPr>
          <a:xfrm>
            <a:off x="628650" y="5753100"/>
            <a:ext cx="7772400" cy="70485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solidFill>
                  <a:schemeClr val="tx1">
                    <a:lumMod val="95000"/>
                    <a:lumOff val="5000"/>
                  </a:schemeClr>
                </a:solidFill>
              </a:rPr>
              <a:t>	النطاق الصناعي </a:t>
            </a:r>
            <a:r>
              <a:rPr lang="en-US" sz="2800" b="1" dirty="0">
                <a:solidFill>
                  <a:schemeClr val="tx1">
                    <a:lumMod val="95000"/>
                    <a:lumOff val="5000"/>
                  </a:schemeClr>
                </a:solidFill>
              </a:rPr>
              <a:t>Industrial Zone </a:t>
            </a:r>
            <a:endParaRPr lang="ar-SA" sz="2800" b="1" dirty="0">
              <a:solidFill>
                <a:schemeClr val="tx1">
                  <a:lumMod val="95000"/>
                  <a:lumOff val="5000"/>
                </a:schemeClr>
              </a:solidFill>
            </a:endParaRPr>
          </a:p>
        </p:txBody>
      </p:sp>
      <p:sp>
        <p:nvSpPr>
          <p:cNvPr id="12" name="Minus 11"/>
          <p:cNvSpPr/>
          <p:nvPr/>
        </p:nvSpPr>
        <p:spPr>
          <a:xfrm rot="18672328">
            <a:off x="8877300" y="2752725"/>
            <a:ext cx="3505200" cy="4743450"/>
          </a:xfrm>
          <a:prstGeom prst="mathMinus">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2800" b="1" dirty="0" smtClean="0">
                <a:solidFill>
                  <a:srgbClr val="FF0000"/>
                </a:solidFill>
              </a:rPr>
              <a:t>راجع الكتاب المقرر </a:t>
            </a:r>
            <a:endParaRPr lang="ar-SA" sz="2800" b="1" dirty="0">
              <a:solidFill>
                <a:srgbClr val="FF0000"/>
              </a:solidFill>
            </a:endParaRPr>
          </a:p>
        </p:txBody>
      </p:sp>
    </p:spTree>
    <p:extLst>
      <p:ext uri="{BB962C8B-B14F-4D97-AF65-F5344CB8AC3E}">
        <p14:creationId xmlns:p14="http://schemas.microsoft.com/office/powerpoint/2010/main" val="263672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ded Corner 4"/>
          <p:cNvSpPr/>
          <p:nvPr/>
        </p:nvSpPr>
        <p:spPr>
          <a:xfrm>
            <a:off x="8648700" y="2219325"/>
            <a:ext cx="3086100" cy="4191000"/>
          </a:xfrm>
          <a:prstGeom prst="foldedCorner">
            <a:avLst/>
          </a:prstGeom>
          <a:effectLst>
            <a:glow rad="228600">
              <a:schemeClr val="accent2">
                <a:satMod val="175000"/>
                <a:alpha val="40000"/>
              </a:schemeClr>
            </a:glow>
          </a:effectLst>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3200" b="1" dirty="0" smtClean="0">
                <a:solidFill>
                  <a:schemeClr val="tx1">
                    <a:lumMod val="95000"/>
                    <a:lumOff val="5000"/>
                  </a:schemeClr>
                </a:solidFill>
              </a:rPr>
              <a:t>- وهي </a:t>
            </a:r>
            <a:r>
              <a:rPr lang="ar-SA" sz="3200" b="1" dirty="0">
                <a:solidFill>
                  <a:schemeClr val="tx1">
                    <a:lumMod val="95000"/>
                    <a:lumOff val="5000"/>
                  </a:schemeClr>
                </a:solidFill>
              </a:rPr>
              <a:t>في الدلتا أكثر منها في </a:t>
            </a:r>
            <a:r>
              <a:rPr lang="ar-SA" sz="3200" b="1" dirty="0" smtClean="0">
                <a:solidFill>
                  <a:schemeClr val="tx1">
                    <a:lumMod val="95000"/>
                    <a:lumOff val="5000"/>
                  </a:schemeClr>
                </a:solidFill>
              </a:rPr>
              <a:t>الصعيد</a:t>
            </a:r>
          </a:p>
          <a:p>
            <a:pPr algn="ctr"/>
            <a:endParaRPr lang="ar-SA" sz="3200" b="1" dirty="0">
              <a:solidFill>
                <a:schemeClr val="tx1">
                  <a:lumMod val="95000"/>
                  <a:lumOff val="5000"/>
                </a:schemeClr>
              </a:solidFill>
            </a:endParaRPr>
          </a:p>
          <a:p>
            <a:pPr algn="ctr"/>
            <a:r>
              <a:rPr lang="ar-SA" sz="3200" b="1" dirty="0" smtClean="0">
                <a:solidFill>
                  <a:schemeClr val="tx1">
                    <a:lumMod val="95000"/>
                    <a:lumOff val="5000"/>
                  </a:schemeClr>
                </a:solidFill>
              </a:rPr>
              <a:t>- وفي </a:t>
            </a:r>
            <a:r>
              <a:rPr lang="ar-SA" sz="3200" b="1" dirty="0">
                <a:solidFill>
                  <a:schemeClr val="tx1">
                    <a:lumMod val="95000"/>
                    <a:lumOff val="5000"/>
                  </a:schemeClr>
                </a:solidFill>
              </a:rPr>
              <a:t>المناطق الحضرية أكثر منها في المناطق الريفية.</a:t>
            </a:r>
          </a:p>
        </p:txBody>
      </p:sp>
      <p:sp>
        <p:nvSpPr>
          <p:cNvPr id="6" name="Folded Corner 5"/>
          <p:cNvSpPr/>
          <p:nvPr/>
        </p:nvSpPr>
        <p:spPr>
          <a:xfrm>
            <a:off x="552450" y="2219325"/>
            <a:ext cx="7277100" cy="4191000"/>
          </a:xfrm>
          <a:prstGeom prst="foldedCorner">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2400" b="1" dirty="0" smtClean="0">
                <a:solidFill>
                  <a:schemeClr val="tx1">
                    <a:lumMod val="95000"/>
                    <a:lumOff val="5000"/>
                  </a:schemeClr>
                </a:solidFill>
              </a:rPr>
              <a:t>(وقد </a:t>
            </a:r>
            <a:r>
              <a:rPr lang="ar-SA" sz="2400" b="1" dirty="0">
                <a:solidFill>
                  <a:schemeClr val="tx1">
                    <a:lumMod val="95000"/>
                    <a:lumOff val="5000"/>
                  </a:schemeClr>
                </a:solidFill>
              </a:rPr>
              <a:t>توطنت الصناعة في الجمهورية في مناطق مختلفة أهمها )</a:t>
            </a:r>
            <a:endParaRPr lang="ar-SA" sz="2400" b="1" dirty="0" smtClean="0">
              <a:solidFill>
                <a:schemeClr val="tx1">
                  <a:lumMod val="95000"/>
                  <a:lumOff val="5000"/>
                </a:schemeClr>
              </a:solidFill>
            </a:endParaRPr>
          </a:p>
          <a:p>
            <a:pPr marL="285750" indent="-285750" algn="ctr">
              <a:buFontTx/>
              <a:buChar char="-"/>
            </a:pPr>
            <a:endParaRPr lang="ar-SA" dirty="0">
              <a:solidFill>
                <a:schemeClr val="tx1">
                  <a:lumMod val="95000"/>
                  <a:lumOff val="5000"/>
                </a:schemeClr>
              </a:solidFill>
            </a:endParaRPr>
          </a:p>
          <a:p>
            <a:pPr marL="285750" indent="-285750" algn="ctr">
              <a:buFontTx/>
              <a:buChar char="-"/>
            </a:pPr>
            <a:endParaRPr lang="ar-SA" dirty="0" smtClean="0">
              <a:solidFill>
                <a:schemeClr val="tx1">
                  <a:lumMod val="95000"/>
                  <a:lumOff val="5000"/>
                </a:schemeClr>
              </a:solidFill>
            </a:endParaRPr>
          </a:p>
          <a:p>
            <a:r>
              <a:rPr lang="ar-SA" sz="3200" dirty="0" smtClean="0">
                <a:solidFill>
                  <a:schemeClr val="tx1">
                    <a:lumMod val="95000"/>
                    <a:lumOff val="5000"/>
                  </a:schemeClr>
                </a:solidFill>
              </a:rPr>
              <a:t>- القاهرة </a:t>
            </a:r>
            <a:r>
              <a:rPr lang="ar-SA" sz="3200" dirty="0">
                <a:solidFill>
                  <a:schemeClr val="tx1">
                    <a:lumMod val="95000"/>
                    <a:lumOff val="5000"/>
                  </a:schemeClr>
                </a:solidFill>
              </a:rPr>
              <a:t>الكبرى يليها </a:t>
            </a:r>
            <a:r>
              <a:rPr lang="ar-SA" sz="3200" dirty="0" smtClean="0">
                <a:solidFill>
                  <a:schemeClr val="tx1">
                    <a:lumMod val="95000"/>
                    <a:lumOff val="5000"/>
                  </a:schemeClr>
                </a:solidFill>
              </a:rPr>
              <a:t>الإسكندرية.</a:t>
            </a:r>
          </a:p>
          <a:p>
            <a:r>
              <a:rPr lang="ar-SA" sz="3200" dirty="0" smtClean="0">
                <a:solidFill>
                  <a:schemeClr val="tx1">
                    <a:lumMod val="95000"/>
                    <a:lumOff val="5000"/>
                  </a:schemeClr>
                </a:solidFill>
              </a:rPr>
              <a:t>- بعض المدن الأخرى مثل المحلة الكبرى، كفر الزيات.</a:t>
            </a:r>
          </a:p>
          <a:p>
            <a:r>
              <a:rPr lang="ar-SA" sz="3200" dirty="0" smtClean="0">
                <a:solidFill>
                  <a:schemeClr val="tx1">
                    <a:lumMod val="95000"/>
                    <a:lumOff val="5000"/>
                  </a:schemeClr>
                </a:solidFill>
              </a:rPr>
              <a:t>- كفر الدوار، المنصورة، السويس، وأسوان.</a:t>
            </a:r>
          </a:p>
          <a:p>
            <a:pPr marL="285750" indent="-285750">
              <a:buFontTx/>
              <a:buChar char="-"/>
            </a:pPr>
            <a:endParaRPr lang="ar-SA" dirty="0">
              <a:solidFill>
                <a:schemeClr val="tx1">
                  <a:lumMod val="95000"/>
                  <a:lumOff val="5000"/>
                </a:schemeClr>
              </a:solidFill>
            </a:endParaRPr>
          </a:p>
        </p:txBody>
      </p:sp>
      <p:sp>
        <p:nvSpPr>
          <p:cNvPr id="9" name="Striped Right Arrow 8"/>
          <p:cNvSpPr/>
          <p:nvPr/>
        </p:nvSpPr>
        <p:spPr>
          <a:xfrm>
            <a:off x="209550" y="266700"/>
            <a:ext cx="10687050" cy="1524000"/>
          </a:xfrm>
          <a:prstGeom prst="stripedRightArrow">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4000" b="1" dirty="0">
                <a:solidFill>
                  <a:srgbClr val="FF0000"/>
                </a:solidFill>
              </a:rPr>
              <a:t>وقد تركزت الصناعات في مناطق معينة من مصر</a:t>
            </a:r>
            <a:r>
              <a:rPr lang="ar-SA" sz="4000" b="1" dirty="0" smtClean="0">
                <a:solidFill>
                  <a:srgbClr val="FF0000"/>
                </a:solidFill>
              </a:rPr>
              <a:t>:- </a:t>
            </a:r>
            <a:endParaRPr lang="ar-SA" sz="4000" b="1" dirty="0">
              <a:solidFill>
                <a:srgbClr val="FF0000"/>
              </a:solidFill>
            </a:endParaRPr>
          </a:p>
        </p:txBody>
      </p:sp>
    </p:spTree>
    <p:extLst>
      <p:ext uri="{BB962C8B-B14F-4D97-AF65-F5344CB8AC3E}">
        <p14:creationId xmlns:p14="http://schemas.microsoft.com/office/powerpoint/2010/main" val="1368486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7301"/>
            <a:ext cx="10515600" cy="1924050"/>
          </a:xfrm>
        </p:spPr>
        <p:txBody>
          <a:bodyPr/>
          <a:lstStyle/>
          <a:p>
            <a:pPr marL="0" indent="0">
              <a:buNone/>
            </a:pPr>
            <a:r>
              <a:rPr lang="ar-SA" sz="3200" dirty="0">
                <a:solidFill>
                  <a:schemeClr val="accent2">
                    <a:lumMod val="75000"/>
                  </a:schemeClr>
                </a:solidFill>
              </a:rPr>
              <a:t>[1] المناطق الصناعية التابعة للمحافظات: </a:t>
            </a:r>
            <a:r>
              <a:rPr lang="ar-SA" sz="3200" dirty="0" smtClean="0">
                <a:solidFill>
                  <a:schemeClr val="accent2">
                    <a:lumMod val="75000"/>
                  </a:schemeClr>
                </a:solidFill>
              </a:rPr>
              <a:t>- </a:t>
            </a:r>
            <a:endParaRPr lang="ar-SA" sz="3200" dirty="0">
              <a:solidFill>
                <a:schemeClr val="accent2">
                  <a:lumMod val="75000"/>
                </a:schemeClr>
              </a:solidFill>
            </a:endParaRPr>
          </a:p>
          <a:p>
            <a:pPr marL="0" indent="0" algn="ctr">
              <a:buNone/>
            </a:pPr>
            <a:r>
              <a:rPr lang="ar-SA" sz="3600" dirty="0">
                <a:solidFill>
                  <a:schemeClr val="tx1">
                    <a:lumMod val="95000"/>
                    <a:lumOff val="5000"/>
                  </a:schemeClr>
                </a:solidFill>
              </a:rPr>
              <a:t>ويبلغ عددها 65 منطقة وتتوزع في معظمها داخل مدن المحافظات. بينما يتركز البعض الآخر في </a:t>
            </a:r>
            <a:r>
              <a:rPr lang="ar-SA" sz="3600" dirty="0" smtClean="0">
                <a:solidFill>
                  <a:schemeClr val="tx1">
                    <a:lumMod val="95000"/>
                    <a:lumOff val="5000"/>
                  </a:schemeClr>
                </a:solidFill>
              </a:rPr>
              <a:t>الريف</a:t>
            </a:r>
            <a:r>
              <a:rPr lang="ar-SA" sz="3600" dirty="0">
                <a:solidFill>
                  <a:schemeClr val="tx1">
                    <a:lumMod val="95000"/>
                    <a:lumOff val="5000"/>
                  </a:schemeClr>
                </a:solidFill>
              </a:rPr>
              <a:t> </a:t>
            </a:r>
            <a:r>
              <a:rPr lang="ar-SA" sz="3600" dirty="0" smtClean="0">
                <a:solidFill>
                  <a:schemeClr val="tx1">
                    <a:lumMod val="95000"/>
                    <a:lumOff val="5000"/>
                  </a:schemeClr>
                </a:solidFill>
              </a:rPr>
              <a:t>. </a:t>
            </a:r>
          </a:p>
          <a:p>
            <a:pPr marL="0" indent="0" algn="ctr">
              <a:buNone/>
            </a:pPr>
            <a:endParaRPr lang="ar-SA" sz="3600" dirty="0">
              <a:solidFill>
                <a:schemeClr val="tx1">
                  <a:lumMod val="95000"/>
                  <a:lumOff val="5000"/>
                </a:schemeClr>
              </a:solidFill>
            </a:endParaRPr>
          </a:p>
        </p:txBody>
      </p:sp>
      <p:sp>
        <p:nvSpPr>
          <p:cNvPr id="4" name="Double Brace 3"/>
          <p:cNvSpPr/>
          <p:nvPr/>
        </p:nvSpPr>
        <p:spPr>
          <a:xfrm>
            <a:off x="723900" y="3105150"/>
            <a:ext cx="10706100" cy="3352800"/>
          </a:xfrm>
          <a:prstGeom prst="bracePair">
            <a:avLst/>
          </a:prstGeom>
          <a:solidFill>
            <a:schemeClr val="accent2">
              <a:lumMod val="40000"/>
              <a:lumOff val="60000"/>
            </a:schemeClr>
          </a:solidFill>
          <a:ln>
            <a:headEnd type="arrow" w="med" len="med"/>
            <a:tailEnd type="none" w="med" len="med"/>
          </a:ln>
          <a:effectLst>
            <a:glow rad="228600">
              <a:schemeClr val="accent2">
                <a:satMod val="175000"/>
                <a:alpha val="40000"/>
              </a:schemeClr>
            </a:glow>
          </a:effectLst>
        </p:spPr>
        <p:style>
          <a:lnRef idx="1">
            <a:schemeClr val="accent2"/>
          </a:lnRef>
          <a:fillRef idx="0">
            <a:schemeClr val="accent2"/>
          </a:fillRef>
          <a:effectRef idx="0">
            <a:schemeClr val="accent2"/>
          </a:effectRef>
          <a:fontRef idx="minor">
            <a:schemeClr val="tx1"/>
          </a:fontRef>
        </p:style>
        <p:txBody>
          <a:bodyPr rtlCol="1" anchor="ctr"/>
          <a:lstStyle/>
          <a:p>
            <a:pPr algn="ctr"/>
            <a:r>
              <a:rPr lang="ar-SA" sz="2800" b="1" dirty="0">
                <a:solidFill>
                  <a:schemeClr val="accent2">
                    <a:lumMod val="75000"/>
                  </a:schemeClr>
                </a:solidFill>
              </a:rPr>
              <a:t>وقد تشكل هذه المناطق مدن صناعية مستقلة </a:t>
            </a:r>
            <a:r>
              <a:rPr lang="ar-SA" sz="2800" b="1" dirty="0" smtClean="0">
                <a:solidFill>
                  <a:schemeClr val="accent2">
                    <a:lumMod val="75000"/>
                  </a:schemeClr>
                </a:solidFill>
              </a:rPr>
              <a:t>مثل:- </a:t>
            </a:r>
          </a:p>
          <a:p>
            <a:pPr algn="ctr"/>
            <a:endParaRPr lang="ar-SA" dirty="0" smtClean="0"/>
          </a:p>
          <a:p>
            <a:pPr algn="ctr"/>
            <a:r>
              <a:rPr lang="ar-SA" sz="2800" dirty="0" smtClean="0"/>
              <a:t>-  المحلة الكبرى، كفر الدوار، البيضا، الحوامدية، نجع حمادي، العامرية،</a:t>
            </a:r>
          </a:p>
          <a:p>
            <a:pPr algn="ctr"/>
            <a:r>
              <a:rPr lang="ar-SA" sz="2800" dirty="0" smtClean="0"/>
              <a:t>- أو </a:t>
            </a:r>
            <a:r>
              <a:rPr lang="ar-SA" sz="2800" dirty="0"/>
              <a:t>أجزاء من مدن مثل شبرا الخيمة في القليوبية،</a:t>
            </a:r>
          </a:p>
          <a:p>
            <a:pPr algn="ctr"/>
            <a:r>
              <a:rPr lang="ar-SA" sz="2800" dirty="0" smtClean="0"/>
              <a:t>-  حلوان </a:t>
            </a:r>
            <a:r>
              <a:rPr lang="ar-SA" sz="2800" dirty="0"/>
              <a:t>في القاهرة، الدخيلة، السيوف، مرغم، أم زغيو في الإسكندرية</a:t>
            </a:r>
            <a:r>
              <a:rPr lang="ar-SA" sz="2800" dirty="0" smtClean="0"/>
              <a:t>،</a:t>
            </a:r>
          </a:p>
          <a:p>
            <a:pPr algn="ctr"/>
            <a:r>
              <a:rPr lang="ar-SA" sz="2800" dirty="0" smtClean="0"/>
              <a:t>- أبو رواش في الجيزة، والكوثر في سوهاج.</a:t>
            </a:r>
            <a:endParaRPr lang="ar-SA" sz="2800" dirty="0"/>
          </a:p>
        </p:txBody>
      </p:sp>
      <p:sp>
        <p:nvSpPr>
          <p:cNvPr id="7" name="Flowchart: Alternate Process 6"/>
          <p:cNvSpPr/>
          <p:nvPr/>
        </p:nvSpPr>
        <p:spPr>
          <a:xfrm>
            <a:off x="2247900" y="171450"/>
            <a:ext cx="6953250" cy="990600"/>
          </a:xfrm>
          <a:prstGeom prst="flowChartAlternateProcess">
            <a:avLst/>
          </a:prstGeom>
          <a:solidFill>
            <a:schemeClr val="accent2">
              <a:lumMod val="40000"/>
              <a:lumOff val="60000"/>
            </a:schemeClr>
          </a:solidFill>
          <a:ln>
            <a:solidFill>
              <a:schemeClr val="bg2"/>
            </a:solid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SA" sz="4000" b="1" dirty="0">
                <a:solidFill>
                  <a:srgbClr val="FF0000"/>
                </a:solidFill>
              </a:rPr>
              <a:t>أنماط المناطق الصناعية في مصر:- </a:t>
            </a:r>
          </a:p>
        </p:txBody>
      </p:sp>
    </p:spTree>
    <p:extLst>
      <p:ext uri="{BB962C8B-B14F-4D97-AF65-F5344CB8AC3E}">
        <p14:creationId xmlns:p14="http://schemas.microsoft.com/office/powerpoint/2010/main" val="1243759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uble Brace 3"/>
          <p:cNvSpPr/>
          <p:nvPr/>
        </p:nvSpPr>
        <p:spPr>
          <a:xfrm>
            <a:off x="361950" y="1009650"/>
            <a:ext cx="11563350" cy="5295900"/>
          </a:xfrm>
          <a:prstGeom prst="bracePair">
            <a:avLst/>
          </a:prstGeom>
          <a:gradFill flip="none" rotWithShape="1">
            <a:gsLst>
              <a:gs pos="0">
                <a:srgbClr val="E3E1E1">
                  <a:shade val="30000"/>
                  <a:satMod val="115000"/>
                </a:srgbClr>
              </a:gs>
              <a:gs pos="50000">
                <a:srgbClr val="E3E1E1">
                  <a:shade val="67500"/>
                  <a:satMod val="115000"/>
                </a:srgbClr>
              </a:gs>
              <a:gs pos="100000">
                <a:srgbClr val="E3E1E1">
                  <a:shade val="100000"/>
                  <a:satMod val="115000"/>
                </a:srgbClr>
              </a:gs>
            </a:gsLst>
            <a:path path="circle">
              <a:fillToRect l="50000" t="50000" r="50000" b="50000"/>
            </a:path>
            <a:tileRect/>
          </a:gradFill>
          <a:ln w="28575"/>
        </p:spPr>
        <p:style>
          <a:lnRef idx="1">
            <a:schemeClr val="accent2"/>
          </a:lnRef>
          <a:fillRef idx="0">
            <a:schemeClr val="accent2"/>
          </a:fillRef>
          <a:effectRef idx="0">
            <a:schemeClr val="accent2"/>
          </a:effectRef>
          <a:fontRef idx="minor">
            <a:schemeClr val="tx1"/>
          </a:fontRef>
        </p:style>
        <p:txBody>
          <a:bodyPr rtlCol="1" anchor="ctr"/>
          <a:lstStyle/>
          <a:p>
            <a:pPr algn="just"/>
            <a:r>
              <a:rPr lang="ar-SA" sz="3600" b="1" dirty="0" smtClean="0">
                <a:solidFill>
                  <a:schemeClr val="tx1">
                    <a:lumMod val="95000"/>
                    <a:lumOff val="5000"/>
                  </a:schemeClr>
                </a:solidFill>
              </a:rPr>
              <a:t>-وتعد </a:t>
            </a:r>
            <a:r>
              <a:rPr lang="ar-SA" sz="3600" b="1" dirty="0">
                <a:solidFill>
                  <a:schemeClr val="tx1">
                    <a:lumMod val="95000"/>
                    <a:lumOff val="5000"/>
                  </a:schemeClr>
                </a:solidFill>
              </a:rPr>
              <a:t>مدينة المحلة الكبرى من المراكز المهمة للصناعة بالجمهورية، وتعد أكبر مدن المحافظة، وتقع المدينة بوسط الدلتا وتتوسط ثلاث عواصم للمحافظات هي الغربية (طنطا) والدقهلية (المنصورة) وكفر الشيخ (كفر الشيخ). </a:t>
            </a:r>
            <a:endParaRPr lang="ar-SA" sz="3600" b="1" dirty="0" smtClean="0">
              <a:solidFill>
                <a:schemeClr val="tx1">
                  <a:lumMod val="95000"/>
                  <a:lumOff val="5000"/>
                </a:schemeClr>
              </a:solidFill>
            </a:endParaRPr>
          </a:p>
          <a:p>
            <a:pPr algn="just"/>
            <a:r>
              <a:rPr lang="ar-SA" sz="3600" b="1" dirty="0" smtClean="0">
                <a:solidFill>
                  <a:schemeClr val="tx1">
                    <a:lumMod val="95000"/>
                    <a:lumOff val="5000"/>
                  </a:schemeClr>
                </a:solidFill>
              </a:rPr>
              <a:t>وفي </a:t>
            </a:r>
            <a:r>
              <a:rPr lang="ar-SA" sz="3600" b="1" dirty="0">
                <a:solidFill>
                  <a:schemeClr val="tx1">
                    <a:lumMod val="95000"/>
                    <a:lumOff val="5000"/>
                  </a:schemeClr>
                </a:solidFill>
              </a:rPr>
              <a:t>عام 1927 أنشأت شركة مصر للغزل والنسيج مصنعًا في هذه المدينة، والذى يعد أكبر مصانع غزل القطن ونسجه على مستوى الجمهورية</a:t>
            </a:r>
          </a:p>
        </p:txBody>
      </p:sp>
    </p:spTree>
    <p:extLst>
      <p:ext uri="{BB962C8B-B14F-4D97-AF65-F5344CB8AC3E}">
        <p14:creationId xmlns:p14="http://schemas.microsoft.com/office/powerpoint/2010/main" val="2918214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uble Brace 3"/>
          <p:cNvSpPr/>
          <p:nvPr/>
        </p:nvSpPr>
        <p:spPr>
          <a:xfrm>
            <a:off x="400050" y="876300"/>
            <a:ext cx="11144250" cy="5219700"/>
          </a:xfrm>
          <a:prstGeom prst="bracePair">
            <a:avLst/>
          </a:prstGeom>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path path="circle">
              <a:fillToRect l="50000" t="50000" r="50000" b="50000"/>
            </a:path>
            <a:tileRect/>
          </a:gradFill>
          <a:ln>
            <a:solidFill>
              <a:srgbClr val="FF1919"/>
            </a:solidFill>
          </a:ln>
        </p:spPr>
        <p:style>
          <a:lnRef idx="1">
            <a:schemeClr val="accent1"/>
          </a:lnRef>
          <a:fillRef idx="0">
            <a:schemeClr val="accent1"/>
          </a:fillRef>
          <a:effectRef idx="0">
            <a:schemeClr val="accent1"/>
          </a:effectRef>
          <a:fontRef idx="minor">
            <a:schemeClr val="tx1"/>
          </a:fontRef>
        </p:style>
        <p:txBody>
          <a:bodyPr rtlCol="1" anchor="ctr"/>
          <a:lstStyle/>
          <a:p>
            <a:pPr algn="just"/>
            <a:r>
              <a:rPr lang="ar-SA" sz="3200" b="1" dirty="0"/>
              <a:t>وتعتبر كفر الدوار أيضا من المدن الصناعية الهامة في منطقة شمال دلتا مصر. و واحدة من أكبر المراكز الصناعية بالدلتا، وتقع مدينة كفر الدوار في منطقة زراعية بمحافظة البحيرة جنوب شرق مدينة الإسكندرية وتبعد عنها بحوالي 30 كم، وبعد قيام طلعت حرب بتوطين الصناعة بها زادت نسبة الزيادة السكانية السنوية عن مثيلتها في محافظة البحيرة، وتعدى سكانها المليون نسمة، وغالبيتهم يعملون بصناعة الغزل والنسيج، والتي تعتبر النشاط الاقتصادي الأكبر في المدينة. </a:t>
            </a:r>
          </a:p>
        </p:txBody>
      </p:sp>
    </p:spTree>
    <p:extLst>
      <p:ext uri="{BB962C8B-B14F-4D97-AF65-F5344CB8AC3E}">
        <p14:creationId xmlns:p14="http://schemas.microsoft.com/office/powerpoint/2010/main" val="1448594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uble Brace 3"/>
          <p:cNvSpPr/>
          <p:nvPr/>
        </p:nvSpPr>
        <p:spPr>
          <a:xfrm>
            <a:off x="400050" y="876300"/>
            <a:ext cx="11372850" cy="5219700"/>
          </a:xfrm>
          <a:prstGeom prst="bracePair">
            <a:avLst/>
          </a:prstGeom>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path path="circle">
              <a:fillToRect l="50000" t="50000" r="50000" b="50000"/>
            </a:path>
            <a:tileRect/>
          </a:gradFill>
          <a:ln>
            <a:solidFill>
              <a:srgbClr val="FF1919"/>
            </a:solidFill>
          </a:ln>
        </p:spPr>
        <p:style>
          <a:lnRef idx="1">
            <a:schemeClr val="accent1"/>
          </a:lnRef>
          <a:fillRef idx="0">
            <a:schemeClr val="accent1"/>
          </a:fillRef>
          <a:effectRef idx="0">
            <a:schemeClr val="accent1"/>
          </a:effectRef>
          <a:fontRef idx="minor">
            <a:schemeClr val="tx1"/>
          </a:fontRef>
        </p:style>
        <p:txBody>
          <a:bodyPr rtlCol="1" anchor="ctr"/>
          <a:lstStyle/>
          <a:p>
            <a:pPr algn="just"/>
            <a:r>
              <a:rPr lang="ar-SA" sz="3200" b="1" dirty="0"/>
              <a:t>وتعتبر منطقة حلوان الصناعية أولى مناطق التجمعات الصناعية الهامة، </a:t>
            </a:r>
          </a:p>
          <a:p>
            <a:pPr algn="just"/>
            <a:r>
              <a:rPr lang="ar-SA" sz="3200" b="1" dirty="0"/>
              <a:t>وتقع منطقة حلوان الصناعية في جنوب القاهرة على الضفة الشرقية لنهر النيل، .</a:t>
            </a:r>
          </a:p>
          <a:p>
            <a:pPr algn="just"/>
            <a:r>
              <a:rPr lang="ar-SA" sz="3200" b="1" dirty="0" smtClean="0">
                <a:solidFill>
                  <a:srgbClr val="FF0000"/>
                </a:solidFill>
              </a:rPr>
              <a:t>وكان </a:t>
            </a:r>
            <a:r>
              <a:rPr lang="ar-SA" sz="3200" b="1" dirty="0">
                <a:solidFill>
                  <a:srgbClr val="FF0000"/>
                </a:solidFill>
              </a:rPr>
              <a:t>الهدف من تحويل منطقة حلوان إلى منطقة صناعية هو</a:t>
            </a:r>
            <a:r>
              <a:rPr lang="ar-SA" sz="3200" b="1" dirty="0" smtClean="0">
                <a:solidFill>
                  <a:srgbClr val="FF0000"/>
                </a:solidFill>
              </a:rPr>
              <a:t>:- </a:t>
            </a:r>
            <a:endParaRPr lang="ar-SA" sz="3200" b="1" dirty="0">
              <a:solidFill>
                <a:srgbClr val="FF0000"/>
              </a:solidFill>
            </a:endParaRPr>
          </a:p>
          <a:p>
            <a:pPr algn="just"/>
            <a:r>
              <a:rPr lang="ar-SA" sz="3200" b="1" dirty="0"/>
              <a:t> إيجاد ركيزة لقاعدة اقتصادية صناعية على مستوى الجمهورية تشتمل على الصناعات الثقيلة (مصانع الحديد والصلب والمطروقات والسيارات والمصانع الحربية) التي تعتبر أساسًا للتطوير الصناعي في مصر، وما يرتبط بهذه الصناعات من صناعات أخرى تابعة.</a:t>
            </a:r>
          </a:p>
        </p:txBody>
      </p:sp>
    </p:spTree>
    <p:extLst>
      <p:ext uri="{BB962C8B-B14F-4D97-AF65-F5344CB8AC3E}">
        <p14:creationId xmlns:p14="http://schemas.microsoft.com/office/powerpoint/2010/main" val="1321717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uble Brace 3"/>
          <p:cNvSpPr/>
          <p:nvPr/>
        </p:nvSpPr>
        <p:spPr>
          <a:xfrm>
            <a:off x="400050" y="400050"/>
            <a:ext cx="11372850" cy="4514850"/>
          </a:xfrm>
          <a:prstGeom prst="bracePair">
            <a:avLst/>
          </a:prstGeom>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path path="circle">
              <a:fillToRect l="50000" t="50000" r="50000" b="50000"/>
            </a:path>
            <a:tileRect/>
          </a:gradFill>
          <a:ln>
            <a:solidFill>
              <a:srgbClr val="FF1919"/>
            </a:solidFill>
          </a:ln>
        </p:spPr>
        <p:style>
          <a:lnRef idx="1">
            <a:schemeClr val="accent1"/>
          </a:lnRef>
          <a:fillRef idx="0">
            <a:schemeClr val="accent1"/>
          </a:fillRef>
          <a:effectRef idx="0">
            <a:schemeClr val="accent1"/>
          </a:effectRef>
          <a:fontRef idx="minor">
            <a:schemeClr val="tx1"/>
          </a:fontRef>
        </p:style>
        <p:txBody>
          <a:bodyPr rtlCol="1" anchor="ctr"/>
          <a:lstStyle/>
          <a:p>
            <a:pPr algn="just"/>
            <a:r>
              <a:rPr lang="ar-SA" sz="3200" b="1" dirty="0"/>
              <a:t>وتعتبر منطقة شبرا الخيمة .ثاني تجمع صناعي في إقليم القاهرة الكبرى بعد حلوان</a:t>
            </a:r>
          </a:p>
          <a:p>
            <a:pPr algn="ctr"/>
            <a:r>
              <a:rPr lang="ar-SA" sz="3200" b="1" dirty="0"/>
              <a:t> وتتركز بها الصناعات الخفيفة والمتوسطة، وبدأت تكتسب طابعها الصناعي ، وذلك لمميزات </a:t>
            </a:r>
            <a:r>
              <a:rPr lang="ar-SA" sz="3200" b="1" dirty="0" smtClean="0"/>
              <a:t>:- </a:t>
            </a:r>
          </a:p>
          <a:p>
            <a:pPr algn="just"/>
            <a:endParaRPr lang="ar-SA" sz="3200" b="1" dirty="0"/>
          </a:p>
        </p:txBody>
      </p:sp>
      <p:sp>
        <p:nvSpPr>
          <p:cNvPr id="5" name="Pentagon 4"/>
          <p:cNvSpPr/>
          <p:nvPr/>
        </p:nvSpPr>
        <p:spPr>
          <a:xfrm>
            <a:off x="1238250" y="3714750"/>
            <a:ext cx="9753600" cy="2667000"/>
          </a:xfrm>
          <a:prstGeom prst="homePlate">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ar-SA" sz="4000" dirty="0" smtClean="0">
                <a:solidFill>
                  <a:schemeClr val="tx1">
                    <a:lumMod val="95000"/>
                    <a:lumOff val="5000"/>
                  </a:schemeClr>
                </a:solidFill>
              </a:rPr>
              <a:t>- موقعها </a:t>
            </a:r>
            <a:r>
              <a:rPr lang="ar-SA" sz="4000" dirty="0">
                <a:solidFill>
                  <a:schemeClr val="tx1">
                    <a:lumMod val="95000"/>
                    <a:lumOff val="5000"/>
                  </a:schemeClr>
                </a:solidFill>
              </a:rPr>
              <a:t>وقربها من مدينة </a:t>
            </a:r>
            <a:r>
              <a:rPr lang="ar-SA" sz="4000" dirty="0" smtClean="0">
                <a:solidFill>
                  <a:schemeClr val="tx1">
                    <a:lumMod val="95000"/>
                    <a:lumOff val="5000"/>
                  </a:schemeClr>
                </a:solidFill>
              </a:rPr>
              <a:t>القاهرة. </a:t>
            </a:r>
            <a:endParaRPr lang="ar-SA" sz="4000" dirty="0">
              <a:solidFill>
                <a:schemeClr val="tx1">
                  <a:lumMod val="95000"/>
                  <a:lumOff val="5000"/>
                </a:schemeClr>
              </a:solidFill>
            </a:endParaRPr>
          </a:p>
          <a:p>
            <a:pPr algn="ctr"/>
            <a:r>
              <a:rPr lang="ar-SA" sz="4000" dirty="0" smtClean="0">
                <a:solidFill>
                  <a:schemeClr val="tx1">
                    <a:lumMod val="95000"/>
                    <a:lumOff val="5000"/>
                  </a:schemeClr>
                </a:solidFill>
              </a:rPr>
              <a:t>- وتوفر </a:t>
            </a:r>
            <a:r>
              <a:rPr lang="ar-SA" sz="4000" dirty="0">
                <a:solidFill>
                  <a:schemeClr val="tx1">
                    <a:lumMod val="95000"/>
                    <a:lumOff val="5000"/>
                  </a:schemeClr>
                </a:solidFill>
              </a:rPr>
              <a:t>الأيدي العاملة </a:t>
            </a:r>
            <a:r>
              <a:rPr lang="ar-SA" sz="4000" dirty="0" smtClean="0">
                <a:solidFill>
                  <a:schemeClr val="tx1">
                    <a:lumMod val="95000"/>
                    <a:lumOff val="5000"/>
                  </a:schemeClr>
                </a:solidFill>
              </a:rPr>
              <a:t>بها. </a:t>
            </a:r>
            <a:endParaRPr lang="ar-SA" sz="4000" dirty="0">
              <a:solidFill>
                <a:schemeClr val="tx1">
                  <a:lumMod val="95000"/>
                  <a:lumOff val="5000"/>
                </a:schemeClr>
              </a:solidFill>
            </a:endParaRPr>
          </a:p>
          <a:p>
            <a:pPr algn="ctr"/>
            <a:r>
              <a:rPr lang="ar-SA" sz="4000" dirty="0" smtClean="0">
                <a:solidFill>
                  <a:schemeClr val="tx1">
                    <a:lumMod val="95000"/>
                    <a:lumOff val="5000"/>
                  </a:schemeClr>
                </a:solidFill>
              </a:rPr>
              <a:t>- ووجود </a:t>
            </a:r>
            <a:r>
              <a:rPr lang="ar-SA" sz="4000" dirty="0">
                <a:solidFill>
                  <a:schemeClr val="tx1">
                    <a:lumMod val="95000"/>
                    <a:lumOff val="5000"/>
                  </a:schemeClr>
                </a:solidFill>
              </a:rPr>
              <a:t>بعض الطرق والمواصلات المؤدية </a:t>
            </a:r>
            <a:r>
              <a:rPr lang="ar-SA" sz="4000" dirty="0" smtClean="0">
                <a:solidFill>
                  <a:schemeClr val="tx1">
                    <a:lumMod val="95000"/>
                    <a:lumOff val="5000"/>
                  </a:schemeClr>
                </a:solidFill>
              </a:rPr>
              <a:t>إليها. </a:t>
            </a:r>
            <a:endParaRPr lang="ar-SA" sz="4000" dirty="0">
              <a:solidFill>
                <a:schemeClr val="tx1">
                  <a:lumMod val="95000"/>
                  <a:lumOff val="5000"/>
                </a:schemeClr>
              </a:solidFill>
            </a:endParaRPr>
          </a:p>
        </p:txBody>
      </p:sp>
    </p:spTree>
    <p:extLst>
      <p:ext uri="{BB962C8B-B14F-4D97-AF65-F5344CB8AC3E}">
        <p14:creationId xmlns:p14="http://schemas.microsoft.com/office/powerpoint/2010/main" val="26380559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399</TotalTime>
  <Words>689</Words>
  <Application>Microsoft Office PowerPoint</Application>
  <PresentationFormat>Custom</PresentationFormat>
  <Paragraphs>64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إسم المقرر جغرافية التعدين والصناعة أستاذ المادة : أ.د/ مسعد السيد أحمد بحيرى</vt:lpstr>
      <vt:lpstr>المحاضرة الثالثة  الفرقة الثالثة / شعبة الجغرافيا ونظم المعلومات الجغرافية </vt:lpstr>
      <vt:lpstr>التوزيع الجغرافي للمناطق الصناعية في مصر: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haidy</dc:creator>
  <cp:lastModifiedBy>Dr Mosad</cp:lastModifiedBy>
  <cp:revision>56</cp:revision>
  <dcterms:created xsi:type="dcterms:W3CDTF">2020-03-17T20:43:53Z</dcterms:created>
  <dcterms:modified xsi:type="dcterms:W3CDTF">2020-03-28T00:11:32Z</dcterms:modified>
</cp:coreProperties>
</file>