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5" r:id="rId3"/>
    <p:sldId id="266" r:id="rId4"/>
    <p:sldId id="267" r:id="rId5"/>
    <p:sldId id="268" r:id="rId6"/>
    <p:sldId id="269" r:id="rId7"/>
    <p:sldId id="270" r:id="rId8"/>
    <p:sldId id="271" r:id="rId9"/>
    <p:sldId id="272" r:id="rId10"/>
    <p:sldId id="262" r:id="rId11"/>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1919"/>
    <a:srgbClr val="E3E1E1"/>
    <a:srgbClr val="FAA482"/>
    <a:srgbClr val="F09A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000" autoAdjust="0"/>
    <p:restoredTop sz="94660"/>
  </p:normalViewPr>
  <p:slideViewPr>
    <p:cSldViewPr snapToGrid="0">
      <p:cViewPr>
        <p:scale>
          <a:sx n="50" d="100"/>
          <a:sy n="50" d="100"/>
        </p:scale>
        <p:origin x="-1296" y="-60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2378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498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3309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8569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0E5FF-B424-4DFE-8581-6630AAA49E99}" type="datetimeFigureOut">
              <a:rPr lang="ar-EG" smtClean="0"/>
              <a:t>04/08/1441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125176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EFA0E5FF-B424-4DFE-8581-6630AAA49E99}"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36740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EFA0E5FF-B424-4DFE-8581-6630AAA49E99}" type="datetimeFigureOut">
              <a:rPr lang="ar-EG" smtClean="0"/>
              <a:t>04/08/1441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44382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EFA0E5FF-B424-4DFE-8581-6630AAA49E99}" type="datetimeFigureOut">
              <a:rPr lang="ar-EG" smtClean="0"/>
              <a:t>04/08/1441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14297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0E5FF-B424-4DFE-8581-6630AAA49E99}" type="datetimeFigureOut">
              <a:rPr lang="ar-EG" smtClean="0"/>
              <a:t>04/08/1441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44678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1461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04/08/1441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69663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A0E5FF-B424-4DFE-8581-6630AAA49E99}" type="datetimeFigureOut">
              <a:rPr lang="ar-EG" smtClean="0"/>
              <a:t>04/08/1441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885911-A0CF-462C-9C41-B99BB0F8794F}" type="slidenum">
              <a:rPr lang="ar-EG" smtClean="0"/>
              <a:t>‹#›</a:t>
            </a:fld>
            <a:endParaRPr lang="ar-EG"/>
          </a:p>
        </p:txBody>
      </p:sp>
    </p:spTree>
    <p:extLst>
      <p:ext uri="{BB962C8B-B14F-4D97-AF65-F5344CB8AC3E}">
        <p14:creationId xmlns:p14="http://schemas.microsoft.com/office/powerpoint/2010/main" val="298582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87" y="11112"/>
            <a:ext cx="12218987" cy="6827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a:spLocks noGrp="1"/>
          </p:cNvSpPr>
          <p:nvPr>
            <p:ph type="ctrTitle"/>
          </p:nvPr>
        </p:nvSpPr>
        <p:spPr>
          <a:xfrm>
            <a:off x="0" y="2724149"/>
            <a:ext cx="12192000" cy="3086101"/>
          </a:xfrm>
          <a:solidFill>
            <a:srgbClr val="E3E1E1"/>
          </a:solidFill>
        </p:spPr>
        <p:txBody>
          <a:bodyPr anchor="ctr">
            <a:normAutofit/>
          </a:bodyPr>
          <a:lstStyle/>
          <a:p>
            <a:pPr>
              <a:lnSpc>
                <a:spcPct val="100000"/>
              </a:lnSpc>
            </a:pPr>
            <a:r>
              <a:rPr lang="ar-EG" sz="5300" b="1" dirty="0" smtClean="0">
                <a:solidFill>
                  <a:srgbClr val="FF0000"/>
                </a:solidFill>
              </a:rPr>
              <a:t>إسم المقرر</a:t>
            </a:r>
            <a:r>
              <a:rPr lang="ar-SA" sz="4400" b="1" dirty="0"/>
              <a:t> جغرافية التعدين والصناعة</a:t>
            </a:r>
            <a:r>
              <a:rPr lang="ar-EG" sz="4400" b="1" dirty="0" smtClean="0"/>
              <a:t/>
            </a:r>
            <a:br>
              <a:rPr lang="ar-EG" sz="4400" b="1" dirty="0" smtClean="0"/>
            </a:br>
            <a:r>
              <a:rPr lang="ar-EG" sz="4400" b="1" dirty="0" smtClean="0"/>
              <a:t>أستاذ المادة : </a:t>
            </a:r>
            <a:r>
              <a:rPr lang="ar-EG" sz="4000" b="1" dirty="0" smtClean="0"/>
              <a:t>أ.د/ مسعد السيد أحمد بحيرى</a:t>
            </a:r>
            <a:endParaRPr lang="ar-EG" sz="4000" b="1" dirty="0"/>
          </a:p>
        </p:txBody>
      </p:sp>
    </p:spTree>
    <p:extLst>
      <p:ext uri="{BB962C8B-B14F-4D97-AF65-F5344CB8AC3E}">
        <p14:creationId xmlns:p14="http://schemas.microsoft.com/office/powerpoint/2010/main" val="3593228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260362"/>
            <a:ext cx="9144000" cy="1655762"/>
          </a:xfrm>
        </p:spPr>
        <p:txBody>
          <a:bodyPr>
            <a:normAutofit/>
          </a:bodyPr>
          <a:lstStyle/>
          <a:p>
            <a:r>
              <a:rPr lang="en-US" sz="3600" dirty="0" smtClean="0">
                <a:solidFill>
                  <a:schemeClr val="bg1"/>
                </a:solidFill>
              </a:rPr>
              <a:t>THANK YOU</a:t>
            </a:r>
            <a:endParaRPr lang="ar-EG" sz="3600" dirty="0">
              <a:solidFill>
                <a:schemeClr val="bg1"/>
              </a:solidFill>
            </a:endParaRPr>
          </a:p>
        </p:txBody>
      </p:sp>
    </p:spTree>
    <p:extLst>
      <p:ext uri="{BB962C8B-B14F-4D97-AF65-F5344CB8AC3E}">
        <p14:creationId xmlns:p14="http://schemas.microsoft.com/office/powerpoint/2010/main" val="2333129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2100" y="971550"/>
            <a:ext cx="10096500" cy="3124200"/>
          </a:xfrm>
        </p:spPr>
        <p:txBody>
          <a:bodyPr>
            <a:noAutofit/>
          </a:bodyPr>
          <a:lstStyle/>
          <a:p>
            <a:r>
              <a:rPr lang="ar-SA" sz="6600" smtClean="0">
                <a:solidFill>
                  <a:schemeClr val="accent2">
                    <a:lumMod val="75000"/>
                  </a:schemeClr>
                </a:solidFill>
              </a:rPr>
              <a:t>المحاضرة الخامسة  </a:t>
            </a:r>
            <a:r>
              <a:rPr lang="ar-SA" sz="5400" b="1" dirty="0" smtClean="0">
                <a:solidFill>
                  <a:srgbClr val="C00000"/>
                </a:solidFill>
              </a:rPr>
              <a:t/>
            </a:r>
            <a:br>
              <a:rPr lang="ar-SA" sz="5400" b="1" dirty="0" smtClean="0">
                <a:solidFill>
                  <a:srgbClr val="C00000"/>
                </a:solidFill>
              </a:rPr>
            </a:br>
            <a:r>
              <a:rPr lang="ar-SA" sz="5400" dirty="0">
                <a:solidFill>
                  <a:schemeClr val="accent2">
                    <a:lumMod val="75000"/>
                  </a:schemeClr>
                </a:solidFill>
              </a:rPr>
              <a:t>الفرقة الثالثة / شعبة الجغرافيا ونظم المعلومات الجغرافية </a:t>
            </a:r>
            <a:endParaRPr lang="ar-SA" sz="3200" dirty="0">
              <a:solidFill>
                <a:schemeClr val="accent2">
                  <a:lumMod val="75000"/>
                </a:schemeClr>
              </a:solidFill>
            </a:endParaRPr>
          </a:p>
        </p:txBody>
      </p:sp>
      <p:sp>
        <p:nvSpPr>
          <p:cNvPr id="3" name="Subtitle 2"/>
          <p:cNvSpPr>
            <a:spLocks noGrp="1"/>
          </p:cNvSpPr>
          <p:nvPr>
            <p:ph type="subTitle" idx="1"/>
          </p:nvPr>
        </p:nvSpPr>
        <p:spPr>
          <a:xfrm>
            <a:off x="1524000" y="4286250"/>
            <a:ext cx="9144000" cy="1866900"/>
          </a:xfrm>
        </p:spPr>
        <p:txBody>
          <a:bodyPr>
            <a:normAutofit/>
          </a:bodyPr>
          <a:lstStyle/>
          <a:p>
            <a:r>
              <a:rPr lang="ar-SA" sz="3200" dirty="0" smtClean="0"/>
              <a:t>الفصل السادس </a:t>
            </a:r>
          </a:p>
          <a:p>
            <a:r>
              <a:rPr lang="ar-SA" sz="3200" dirty="0" smtClean="0"/>
              <a:t> تابع التحليل </a:t>
            </a:r>
            <a:r>
              <a:rPr lang="ar-SA" sz="3200" dirty="0"/>
              <a:t>المكاني للخريطة الصناعية المصرية</a:t>
            </a:r>
          </a:p>
        </p:txBody>
      </p:sp>
    </p:spTree>
    <p:extLst>
      <p:ext uri="{BB962C8B-B14F-4D97-AF65-F5344CB8AC3E}">
        <p14:creationId xmlns:p14="http://schemas.microsoft.com/office/powerpoint/2010/main" val="468177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tagon 1"/>
          <p:cNvSpPr/>
          <p:nvPr/>
        </p:nvSpPr>
        <p:spPr>
          <a:xfrm>
            <a:off x="171450" y="0"/>
            <a:ext cx="6477000" cy="1257300"/>
          </a:xfrm>
          <a:prstGeom prst="homePlat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SA" sz="3200" b="1" dirty="0">
                <a:solidFill>
                  <a:srgbClr val="FF0000"/>
                </a:solidFill>
              </a:rPr>
              <a:t>أنماط المناطق الحرة في مصر:- </a:t>
            </a:r>
          </a:p>
        </p:txBody>
      </p:sp>
      <p:sp>
        <p:nvSpPr>
          <p:cNvPr id="3" name="Line Callout 3 (No Border) 2"/>
          <p:cNvSpPr/>
          <p:nvPr/>
        </p:nvSpPr>
        <p:spPr>
          <a:xfrm>
            <a:off x="1733550" y="1562100"/>
            <a:ext cx="9448800" cy="4591050"/>
          </a:xfrm>
          <a:prstGeom prst="callout3">
            <a:avLst/>
          </a:prstGeom>
          <a:solidFill>
            <a:schemeClr val="bg2"/>
          </a:solidFill>
          <a:ln w="38100">
            <a:solidFill>
              <a:srgbClr val="FF0000"/>
            </a:solidFill>
          </a:ln>
        </p:spPr>
        <p:style>
          <a:lnRef idx="1">
            <a:schemeClr val="accent1"/>
          </a:lnRef>
          <a:fillRef idx="2">
            <a:schemeClr val="accent1"/>
          </a:fillRef>
          <a:effectRef idx="1">
            <a:schemeClr val="accent1"/>
          </a:effectRef>
          <a:fontRef idx="minor">
            <a:schemeClr val="dk1"/>
          </a:fontRef>
        </p:style>
        <p:txBody>
          <a:bodyPr rtlCol="1" anchor="ctr"/>
          <a:lstStyle/>
          <a:p>
            <a:pPr algn="ctr"/>
            <a:r>
              <a:rPr lang="ar-SA" sz="2800" b="1" dirty="0">
                <a:solidFill>
                  <a:schemeClr val="accent2">
                    <a:lumMod val="75000"/>
                  </a:schemeClr>
                </a:solidFill>
              </a:rPr>
              <a:t>يوجد في مصر ثلاثة أنماط رئيسية للمناطق الحرة وهي</a:t>
            </a:r>
            <a:r>
              <a:rPr lang="ar-SA" sz="2800" b="1" dirty="0" smtClean="0">
                <a:solidFill>
                  <a:schemeClr val="accent2">
                    <a:lumMod val="75000"/>
                  </a:schemeClr>
                </a:solidFill>
              </a:rPr>
              <a:t>:</a:t>
            </a:r>
          </a:p>
          <a:p>
            <a:pPr algn="ctr"/>
            <a:endParaRPr lang="ar-SA" b="1" dirty="0" smtClean="0">
              <a:solidFill>
                <a:schemeClr val="accent2">
                  <a:lumMod val="75000"/>
                </a:schemeClr>
              </a:solidFill>
            </a:endParaRPr>
          </a:p>
          <a:p>
            <a:pPr algn="ctr"/>
            <a:r>
              <a:rPr lang="ar-SA" sz="3600" b="1" dirty="0" smtClean="0">
                <a:solidFill>
                  <a:schemeClr val="tx1">
                    <a:lumMod val="95000"/>
                    <a:lumOff val="5000"/>
                  </a:schemeClr>
                </a:solidFill>
              </a:rPr>
              <a:t>(</a:t>
            </a:r>
            <a:r>
              <a:rPr lang="ar-SA" sz="3600" b="1" dirty="0">
                <a:solidFill>
                  <a:schemeClr val="tx1">
                    <a:lumMod val="95000"/>
                    <a:lumOff val="5000"/>
                  </a:schemeClr>
                </a:solidFill>
              </a:rPr>
              <a:t>أ)– المناطق الحرة العامة</a:t>
            </a:r>
            <a:r>
              <a:rPr lang="ar-SA" sz="3600" b="1" dirty="0" smtClean="0">
                <a:solidFill>
                  <a:schemeClr val="tx1">
                    <a:lumMod val="95000"/>
                    <a:lumOff val="5000"/>
                  </a:schemeClr>
                </a:solidFill>
              </a:rPr>
              <a:t>:</a:t>
            </a:r>
          </a:p>
          <a:p>
            <a:pPr algn="ctr"/>
            <a:endParaRPr lang="ar-SA" sz="4000" b="1" dirty="0">
              <a:solidFill>
                <a:schemeClr val="tx1">
                  <a:lumMod val="95000"/>
                  <a:lumOff val="5000"/>
                </a:schemeClr>
              </a:solidFill>
            </a:endParaRPr>
          </a:p>
          <a:p>
            <a:pPr algn="just"/>
            <a:r>
              <a:rPr lang="ar-SA" sz="2000" dirty="0" smtClean="0"/>
              <a:t>- </a:t>
            </a:r>
            <a:r>
              <a:rPr lang="ar-SA" sz="2800" dirty="0" smtClean="0"/>
              <a:t>وهي </a:t>
            </a:r>
            <a:r>
              <a:rPr lang="ar-SA" sz="2800" dirty="0"/>
              <a:t>منطقة تخضع لسيادة الدولة وتقع في أغلب الأحيان على أحد منافذ الدولة البحرية أو البرية أو الجوية، ويتم تحديدها بالأسوار لفصلها عن باقي إقليم الدولة، وتضم المنطقة العامة مجموعة من المشروعات الاستثمارية التي تقام للاستفادة من حوافز ومزايا الاستثمار في هذه المنطقة، وتقوم الدولة بتوفير البنية الأساسية اللازمة لممارسة النشاط داخل هذه المنطقة.</a:t>
            </a:r>
            <a:endParaRPr lang="ar-SA" sz="2000" dirty="0"/>
          </a:p>
        </p:txBody>
      </p:sp>
    </p:spTree>
    <p:extLst>
      <p:ext uri="{BB962C8B-B14F-4D97-AF65-F5344CB8AC3E}">
        <p14:creationId xmlns:p14="http://schemas.microsoft.com/office/powerpoint/2010/main" val="513525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Callout 3 (No Border) 1"/>
          <p:cNvSpPr/>
          <p:nvPr/>
        </p:nvSpPr>
        <p:spPr>
          <a:xfrm>
            <a:off x="1733550" y="1181100"/>
            <a:ext cx="9448800" cy="4972050"/>
          </a:xfrm>
          <a:prstGeom prst="callout3">
            <a:avLst/>
          </a:prstGeom>
          <a:solidFill>
            <a:schemeClr val="bg2"/>
          </a:solidFill>
          <a:ln w="38100">
            <a:solidFill>
              <a:srgbClr val="FF0000"/>
            </a:solidFill>
          </a:ln>
        </p:spPr>
        <p:style>
          <a:lnRef idx="1">
            <a:schemeClr val="accent1"/>
          </a:lnRef>
          <a:fillRef idx="2">
            <a:schemeClr val="accent1"/>
          </a:fillRef>
          <a:effectRef idx="1">
            <a:schemeClr val="accent1"/>
          </a:effectRef>
          <a:fontRef idx="minor">
            <a:schemeClr val="dk1"/>
          </a:fontRef>
        </p:style>
        <p:txBody>
          <a:bodyPr rtlCol="1" anchor="ctr"/>
          <a:lstStyle/>
          <a:p>
            <a:pPr marL="457200" indent="-457200" algn="ctr">
              <a:buFontTx/>
              <a:buChar char="-"/>
            </a:pPr>
            <a:r>
              <a:rPr lang="ar-SA" sz="2800" dirty="0" smtClean="0"/>
              <a:t>ويوجد </a:t>
            </a:r>
            <a:r>
              <a:rPr lang="ar-SA" sz="2800" dirty="0"/>
              <a:t>في مصر عشر مناطق حرة عامة في: الإسكندرية (العامرية) والقاهرة (مدينة نصر) وبور سعيد والسويس والإسماعيلية ودمياط والجيزة (المنطقة الإعلامية بمدينة 6 أكتوبر)، وقنا (قفط)، المنوفية (شبين الكوم)، والمنطقة الحرة العامة بميناء شرق بورسعيد</a:t>
            </a:r>
            <a:r>
              <a:rPr lang="ar-SA" sz="2800" dirty="0" smtClean="0"/>
              <a:t>.</a:t>
            </a:r>
          </a:p>
          <a:p>
            <a:pPr marL="457200" indent="-457200" algn="ctr">
              <a:buFontTx/>
              <a:buChar char="-"/>
            </a:pPr>
            <a:endParaRPr lang="ar-SA" sz="2800" dirty="0"/>
          </a:p>
          <a:p>
            <a:pPr algn="ctr"/>
            <a:r>
              <a:rPr lang="ar-SA" sz="2800" dirty="0" smtClean="0"/>
              <a:t>- والمناطق </a:t>
            </a:r>
            <a:r>
              <a:rPr lang="ar-SA" sz="2800" dirty="0"/>
              <a:t>الحرة العامة المصرية مناطق غير متخصصة باستثناء المنطقة الأخيرة، حيث إن المنطقة الحرة الواحدة تضم عددًا من مشروعات التخزين والمشروعات الصناعية والخدمية والتمويلية دون أن تقتصر على نشاط واحد.</a:t>
            </a:r>
          </a:p>
        </p:txBody>
      </p:sp>
    </p:spTree>
    <p:extLst>
      <p:ext uri="{BB962C8B-B14F-4D97-AF65-F5344CB8AC3E}">
        <p14:creationId xmlns:p14="http://schemas.microsoft.com/office/powerpoint/2010/main" val="3494791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Terminator 1"/>
          <p:cNvSpPr/>
          <p:nvPr/>
        </p:nvSpPr>
        <p:spPr>
          <a:xfrm>
            <a:off x="3848100" y="285750"/>
            <a:ext cx="5962650" cy="1352550"/>
          </a:xfrm>
          <a:prstGeom prst="flowChartTerminator">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a:solidFill>
                  <a:srgbClr val="FF1919"/>
                </a:solidFill>
              </a:rPr>
              <a:t>(ب)– المناطق الحرة الخاصة:-</a:t>
            </a:r>
          </a:p>
        </p:txBody>
      </p:sp>
      <p:sp>
        <p:nvSpPr>
          <p:cNvPr id="5" name="Line Callout 3 (Border and Accent Bar) 4"/>
          <p:cNvSpPr/>
          <p:nvPr/>
        </p:nvSpPr>
        <p:spPr>
          <a:xfrm>
            <a:off x="1771650" y="2038350"/>
            <a:ext cx="9658350" cy="4210050"/>
          </a:xfrm>
          <a:prstGeom prst="accentBorderCallout3">
            <a:avLst/>
          </a:prstGeom>
          <a:ln w="381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r>
              <a:rPr lang="ar-SA" sz="3600" b="1" dirty="0">
                <a:solidFill>
                  <a:schemeClr val="accent2">
                    <a:lumMod val="75000"/>
                  </a:schemeClr>
                </a:solidFill>
              </a:rPr>
              <a:t>تقتصر على مشروع واحد فقط وذلك إذا كانت طبيعة المشروع تستلزم ذلك، كأن يكون</a:t>
            </a:r>
            <a:r>
              <a:rPr lang="ar-SA" sz="3600" b="1" dirty="0" smtClean="0">
                <a:solidFill>
                  <a:schemeClr val="accent2">
                    <a:lumMod val="75000"/>
                  </a:schemeClr>
                </a:solidFill>
              </a:rPr>
              <a:t>:- </a:t>
            </a:r>
            <a:endParaRPr lang="ar-SA" sz="3600" b="1" dirty="0">
              <a:solidFill>
                <a:schemeClr val="accent2">
                  <a:lumMod val="75000"/>
                </a:schemeClr>
              </a:solidFill>
            </a:endParaRPr>
          </a:p>
          <a:p>
            <a:pPr algn="ctr"/>
            <a:r>
              <a:rPr lang="ar-SA" sz="2400" b="1" dirty="0" smtClean="0">
                <a:solidFill>
                  <a:schemeClr val="tx1">
                    <a:lumMod val="95000"/>
                    <a:lumOff val="5000"/>
                  </a:schemeClr>
                </a:solidFill>
              </a:rPr>
              <a:t>-  </a:t>
            </a:r>
            <a:r>
              <a:rPr lang="ar-SA" sz="2400" b="1" dirty="0">
                <a:solidFill>
                  <a:schemeClr val="tx1">
                    <a:lumMod val="95000"/>
                    <a:lumOff val="5000"/>
                  </a:schemeClr>
                </a:solidFill>
              </a:rPr>
              <a:t>موقع المشروع مؤثرا بالنسبة لاقتصادياته (كالقرب من مصادر المواد الخام) </a:t>
            </a:r>
            <a:r>
              <a:rPr lang="ar-SA" sz="2400" b="1" dirty="0" smtClean="0">
                <a:solidFill>
                  <a:schemeClr val="tx1">
                    <a:lumMod val="95000"/>
                    <a:lumOff val="5000"/>
                  </a:schemeClr>
                </a:solidFill>
              </a:rPr>
              <a:t>. </a:t>
            </a:r>
            <a:endParaRPr lang="ar-SA" sz="2400" b="1" dirty="0">
              <a:solidFill>
                <a:schemeClr val="tx1">
                  <a:lumMod val="95000"/>
                  <a:lumOff val="5000"/>
                </a:schemeClr>
              </a:solidFill>
            </a:endParaRPr>
          </a:p>
          <a:p>
            <a:pPr algn="ctr"/>
            <a:r>
              <a:rPr lang="ar-SA" sz="2400" b="1" dirty="0" smtClean="0">
                <a:solidFill>
                  <a:schemeClr val="tx1">
                    <a:lumMod val="95000"/>
                    <a:lumOff val="5000"/>
                  </a:schemeClr>
                </a:solidFill>
              </a:rPr>
              <a:t>- أو </a:t>
            </a:r>
            <a:r>
              <a:rPr lang="ar-SA" sz="2400" b="1" dirty="0">
                <a:solidFill>
                  <a:schemeClr val="tx1">
                    <a:lumMod val="95000"/>
                    <a:lumOff val="5000"/>
                  </a:schemeClr>
                </a:solidFill>
              </a:rPr>
              <a:t>يكون الموقع يتفق مع طبيعة النشاط كمشروعات النقل البحري أو صوامع الإسمنت، </a:t>
            </a:r>
          </a:p>
          <a:p>
            <a:pPr algn="ctr"/>
            <a:r>
              <a:rPr lang="ar-SA" sz="2400" b="1" dirty="0" smtClean="0">
                <a:solidFill>
                  <a:schemeClr val="tx1">
                    <a:lumMod val="95000"/>
                    <a:lumOff val="5000"/>
                  </a:schemeClr>
                </a:solidFill>
              </a:rPr>
              <a:t>- أو </a:t>
            </a:r>
            <a:r>
              <a:rPr lang="ar-SA" sz="2400" b="1" dirty="0">
                <a:solidFill>
                  <a:schemeClr val="tx1">
                    <a:lumMod val="95000"/>
                    <a:lumOff val="5000"/>
                  </a:schemeClr>
                </a:solidFill>
              </a:rPr>
              <a:t>أن يكون المشروع يسهم في تنمية منطقة عمرانية جديدة طبقا لخطة الدولة .</a:t>
            </a:r>
          </a:p>
        </p:txBody>
      </p:sp>
    </p:spTree>
    <p:extLst>
      <p:ext uri="{BB962C8B-B14F-4D97-AF65-F5344CB8AC3E}">
        <p14:creationId xmlns:p14="http://schemas.microsoft.com/office/powerpoint/2010/main" val="2439885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Callout 3 (Border and Accent Bar) 1"/>
          <p:cNvSpPr/>
          <p:nvPr/>
        </p:nvSpPr>
        <p:spPr>
          <a:xfrm>
            <a:off x="2571750" y="609600"/>
            <a:ext cx="8763000" cy="5219700"/>
          </a:xfrm>
          <a:prstGeom prst="accentBorderCallout3">
            <a:avLst/>
          </a:prstGeom>
          <a:ln w="38100">
            <a:solidFill>
              <a:srgbClr val="FF0000"/>
            </a:solidFill>
          </a:ln>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just"/>
            <a:r>
              <a:rPr lang="ar-SA" sz="2800" b="1" dirty="0" smtClean="0">
                <a:solidFill>
                  <a:schemeClr val="tx1">
                    <a:lumMod val="95000"/>
                    <a:lumOff val="5000"/>
                  </a:schemeClr>
                </a:solidFill>
              </a:rPr>
              <a:t>- ويتمتع </a:t>
            </a:r>
            <a:r>
              <a:rPr lang="ar-SA" sz="2800" b="1" dirty="0">
                <a:solidFill>
                  <a:schemeClr val="tx1">
                    <a:lumMod val="95000"/>
                    <a:lumOff val="5000"/>
                  </a:schemeClr>
                </a:solidFill>
              </a:rPr>
              <a:t>المشروع المقام بهذا النظام بنفس المزايا والحوافز والضمانات التي تتمتع بها المشروعات المقامة في المناطق العامة، ويكون الإشراف الإداري عليها من أقرب منطقة حرة عامة، ويمكن لأي مشروع أن يتحول للعمل بنظام المناطق الحرة الخاصة وذلك بشرط أن يكون المشروع قد بدأ نشاطه بالفعل وألا تقل صادراته عن 50% من إنتاجه، ويوجد في مصر نحو 164 مشروعًا يعمل بنظام المناطق الحرة الخاصة.</a:t>
            </a:r>
          </a:p>
        </p:txBody>
      </p:sp>
    </p:spTree>
    <p:extLst>
      <p:ext uri="{BB962C8B-B14F-4D97-AF65-F5344CB8AC3E}">
        <p14:creationId xmlns:p14="http://schemas.microsoft.com/office/powerpoint/2010/main" val="1073059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Diagonal Corner Rectangle 1"/>
          <p:cNvSpPr/>
          <p:nvPr/>
        </p:nvSpPr>
        <p:spPr>
          <a:xfrm>
            <a:off x="2952750" y="285750"/>
            <a:ext cx="6457950" cy="1295400"/>
          </a:xfrm>
          <a:prstGeom prst="snip2Diag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3200" b="1" dirty="0">
                <a:solidFill>
                  <a:srgbClr val="FF1919"/>
                </a:solidFill>
              </a:rPr>
              <a:t> </a:t>
            </a:r>
            <a:r>
              <a:rPr lang="ar-SA" sz="3200" b="1" dirty="0" smtClean="0">
                <a:solidFill>
                  <a:srgbClr val="FF1919"/>
                </a:solidFill>
              </a:rPr>
              <a:t>(</a:t>
            </a:r>
            <a:r>
              <a:rPr lang="ar-SA" sz="3200" b="1" dirty="0">
                <a:solidFill>
                  <a:srgbClr val="FF1919"/>
                </a:solidFill>
              </a:rPr>
              <a:t>ج) المناطق الاقتصادية الخاصة</a:t>
            </a:r>
            <a:r>
              <a:rPr lang="ar-SA" sz="3200" b="1" dirty="0" smtClean="0">
                <a:solidFill>
                  <a:srgbClr val="FF1919"/>
                </a:solidFill>
              </a:rPr>
              <a:t>:- </a:t>
            </a:r>
            <a:endParaRPr lang="ar-SA" sz="3200" b="1" dirty="0">
              <a:solidFill>
                <a:srgbClr val="FF1919"/>
              </a:solidFill>
            </a:endParaRPr>
          </a:p>
        </p:txBody>
      </p:sp>
      <p:sp>
        <p:nvSpPr>
          <p:cNvPr id="3" name="Double Bracket 2"/>
          <p:cNvSpPr/>
          <p:nvPr/>
        </p:nvSpPr>
        <p:spPr>
          <a:xfrm>
            <a:off x="990600" y="2000250"/>
            <a:ext cx="10439400" cy="4381500"/>
          </a:xfrm>
          <a:prstGeom prst="bracketPair">
            <a:avLst/>
          </a:prstGeom>
          <a:solidFill>
            <a:schemeClr val="accent2">
              <a:lumMod val="20000"/>
              <a:lumOff val="80000"/>
            </a:schemeClr>
          </a:solidFill>
          <a:ln w="38100">
            <a:solidFill>
              <a:srgbClr val="FF1919"/>
            </a:solidFill>
          </a:ln>
        </p:spPr>
        <p:style>
          <a:lnRef idx="1">
            <a:schemeClr val="accent1"/>
          </a:lnRef>
          <a:fillRef idx="0">
            <a:schemeClr val="accent1"/>
          </a:fillRef>
          <a:effectRef idx="0">
            <a:schemeClr val="accent1"/>
          </a:effectRef>
          <a:fontRef idx="minor">
            <a:schemeClr val="tx1"/>
          </a:fontRef>
        </p:style>
        <p:txBody>
          <a:bodyPr rtlCol="1" anchor="ctr"/>
          <a:lstStyle/>
          <a:p>
            <a:pPr algn="just"/>
            <a:r>
              <a:rPr lang="ar-SA" sz="3200" dirty="0"/>
              <a:t>تقام هذه المناطق بهدف جذب الاستثمارات الأجنبية والمحلية وتحقيق زيادة في الصادرات، وذلك من خلال إقامة مشروعات زراعية وصناعية وخدمية، ويجوز أن يلحق بهذه المنطقة ميناء خاص سواء كان بحريًا أو جويًا أو جافيًا، ويتم توحيد جهات التعامل للمستثمرين في جهة واحدة، وتوفير المرافق والخدمات وتخفيض الضرائب المفروضة على الدخول والشركات، وينظم هذه المناطق في مصر القانون رقم 83 لسنة 2002. </a:t>
            </a:r>
          </a:p>
        </p:txBody>
      </p:sp>
    </p:spTree>
    <p:extLst>
      <p:ext uri="{BB962C8B-B14F-4D97-AF65-F5344CB8AC3E}">
        <p14:creationId xmlns:p14="http://schemas.microsoft.com/office/powerpoint/2010/main" val="3369045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uble Bracket 1"/>
          <p:cNvSpPr/>
          <p:nvPr/>
        </p:nvSpPr>
        <p:spPr>
          <a:xfrm>
            <a:off x="990600" y="933450"/>
            <a:ext cx="10439400" cy="4857750"/>
          </a:xfrm>
          <a:prstGeom prst="bracketPair">
            <a:avLst/>
          </a:prstGeom>
          <a:solidFill>
            <a:schemeClr val="accent2">
              <a:lumMod val="20000"/>
              <a:lumOff val="80000"/>
            </a:schemeClr>
          </a:solidFill>
          <a:ln w="38100">
            <a:solidFill>
              <a:srgbClr val="FF1919"/>
            </a:solidFill>
          </a:ln>
        </p:spPr>
        <p:style>
          <a:lnRef idx="1">
            <a:schemeClr val="accent1"/>
          </a:lnRef>
          <a:fillRef idx="0">
            <a:schemeClr val="accent1"/>
          </a:fillRef>
          <a:effectRef idx="0">
            <a:schemeClr val="accent1"/>
          </a:effectRef>
          <a:fontRef idx="minor">
            <a:schemeClr val="tx1"/>
          </a:fontRef>
        </p:style>
        <p:txBody>
          <a:bodyPr rtlCol="1" anchor="ctr"/>
          <a:lstStyle/>
          <a:p>
            <a:pPr algn="just"/>
            <a:r>
              <a:rPr lang="ar-SA" sz="3200" dirty="0"/>
              <a:t>ومن أهم المزايا والإعفاءات والضمانات التي يوفرها هذا القانون للمناطق الاقتصادية ذات الطبيعة الخاصة، إعفاء جميع المشروعات العاملة داخل هذه المناطق من جميع الضرائب والرسوم، ولا تسرى على هذه المناطق أحكام قوانين ضرائب المبيعات والدمغة ورسوم تنمية موارد الدولة، كما لا يسرى عليها أي نوع آخر من الرسوم أو الضرائب المباشرة أو غير </a:t>
            </a:r>
            <a:r>
              <a:rPr lang="ar-SA" sz="3200" dirty="0" smtClean="0"/>
              <a:t>المباشرة.</a:t>
            </a:r>
            <a:endParaRPr lang="ar-SA" sz="3200" dirty="0"/>
          </a:p>
        </p:txBody>
      </p:sp>
    </p:spTree>
    <p:extLst>
      <p:ext uri="{BB962C8B-B14F-4D97-AF65-F5344CB8AC3E}">
        <p14:creationId xmlns:p14="http://schemas.microsoft.com/office/powerpoint/2010/main" val="2639800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7650" y="0"/>
            <a:ext cx="4991100" cy="6796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3126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460</TotalTime>
  <Words>449</Words>
  <Application>Microsoft Office PowerPoint</Application>
  <PresentationFormat>Custom</PresentationFormat>
  <Paragraphs>23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إسم المقرر جغرافية التعدين والصناعة أستاذ المادة : أ.د/ مسعد السيد أحمد بحيرى</vt:lpstr>
      <vt:lpstr>المحاضرة الخامسة   الفرقة الثالثة / شعبة الجغرافيا ونظم المعلومات الجغرافية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haidy</dc:creator>
  <cp:lastModifiedBy>Dr Mosad</cp:lastModifiedBy>
  <cp:revision>64</cp:revision>
  <dcterms:created xsi:type="dcterms:W3CDTF">2020-03-17T20:43:53Z</dcterms:created>
  <dcterms:modified xsi:type="dcterms:W3CDTF">2020-03-28T00:12:50Z</dcterms:modified>
</cp:coreProperties>
</file>