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57" r:id="rId4"/>
    <p:sldId id="285" r:id="rId5"/>
    <p:sldId id="266" r:id="rId6"/>
    <p:sldId id="274" r:id="rId7"/>
    <p:sldId id="259" r:id="rId8"/>
    <p:sldId id="269" r:id="rId9"/>
    <p:sldId id="270" r:id="rId10"/>
    <p:sldId id="271" r:id="rId11"/>
    <p:sldId id="273" r:id="rId12"/>
    <p:sldId id="283" r:id="rId13"/>
    <p:sldId id="278" r:id="rId14"/>
    <p:sldId id="284" r:id="rId15"/>
    <p:sldId id="282" r:id="rId16"/>
    <p:sldId id="262" r:id="rId17"/>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a:srgbClr val="FAA482"/>
    <a:srgbClr val="F09AE6"/>
    <a:srgbClr val="E3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p:scale>
          <a:sx n="50" d="100"/>
          <a:sy n="50" d="100"/>
        </p:scale>
        <p:origin x="-1296"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07/08/1441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7" y="11112"/>
            <a:ext cx="12218987" cy="6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0" y="2724149"/>
            <a:ext cx="12192000" cy="3086101"/>
          </a:xfrm>
          <a:solidFill>
            <a:srgbClr val="E3E1E1"/>
          </a:solidFill>
        </p:spPr>
        <p:txBody>
          <a:bodyPr anchor="ctr">
            <a:normAutofit/>
          </a:bodyPr>
          <a:lstStyle/>
          <a:p>
            <a:pPr>
              <a:lnSpc>
                <a:spcPct val="100000"/>
              </a:lnSpc>
            </a:pPr>
            <a:r>
              <a:rPr lang="ar-EG" sz="5300" b="1" dirty="0" smtClean="0">
                <a:solidFill>
                  <a:srgbClr val="FF0000"/>
                </a:solidFill>
              </a:rPr>
              <a:t>إسم المقرر</a:t>
            </a:r>
            <a:r>
              <a:rPr lang="ar-SA" sz="4400" b="1" dirty="0"/>
              <a:t> </a:t>
            </a:r>
            <a:r>
              <a:rPr lang="ar-EG" sz="4400" dirty="0">
                <a:solidFill>
                  <a:schemeClr val="accent2">
                    <a:lumMod val="75000"/>
                  </a:schemeClr>
                </a:solidFill>
              </a:rPr>
              <a:t> </a:t>
            </a:r>
            <a:r>
              <a:rPr lang="ar-EG" sz="4400" b="1" dirty="0" smtClean="0">
                <a:solidFill>
                  <a:schemeClr val="accent2">
                    <a:lumMod val="75000"/>
                  </a:schemeClr>
                </a:solidFill>
              </a:rPr>
              <a:t>دراسة ميدانية فى الجغرافية البشرية</a:t>
            </a:r>
            <a:r>
              <a:rPr lang="ar-SA" sz="4400" b="1" dirty="0" smtClean="0">
                <a:solidFill>
                  <a:schemeClr val="accent2">
                    <a:lumMod val="75000"/>
                  </a:schemeClr>
                </a:solidFill>
              </a:rPr>
              <a:t>( </a:t>
            </a:r>
            <a:r>
              <a:rPr lang="ar-SA" sz="4400" b="1" dirty="0">
                <a:solidFill>
                  <a:schemeClr val="accent2">
                    <a:lumMod val="75000"/>
                  </a:schemeClr>
                </a:solidFill>
              </a:rPr>
              <a:t>أ،ب،ج)</a:t>
            </a:r>
            <a:r>
              <a:rPr lang="ar-SA" sz="4400" dirty="0"/>
              <a:t>	</a:t>
            </a:r>
            <a:r>
              <a:rPr lang="ar-EG" sz="4400" dirty="0" smtClean="0">
                <a:solidFill>
                  <a:schemeClr val="accent2">
                    <a:lumMod val="75000"/>
                  </a:schemeClr>
                </a:solidFill>
              </a:rPr>
              <a:t> </a:t>
            </a:r>
            <a:r>
              <a:rPr lang="ar-EG" sz="4000" b="1" dirty="0" smtClean="0"/>
              <a:t/>
            </a:r>
            <a:br>
              <a:rPr lang="ar-EG" sz="4000" b="1" dirty="0" smtClean="0"/>
            </a:br>
            <a:r>
              <a:rPr lang="ar-EG" sz="4000" b="1" dirty="0">
                <a:solidFill>
                  <a:srgbClr val="FF0000"/>
                </a:solidFill>
              </a:rPr>
              <a:t>ماجستير الجغرافية </a:t>
            </a:r>
            <a:r>
              <a:rPr lang="ar-EG" sz="4000" b="1" dirty="0" smtClean="0">
                <a:solidFill>
                  <a:srgbClr val="FF0000"/>
                </a:solidFill>
              </a:rPr>
              <a:t>البشرية - ساعات معتمدة-</a:t>
            </a:r>
            <a:br>
              <a:rPr lang="ar-EG" sz="4000" b="1" dirty="0" smtClean="0">
                <a:solidFill>
                  <a:srgbClr val="FF0000"/>
                </a:solidFill>
              </a:rPr>
            </a:br>
            <a:r>
              <a:rPr lang="ar-EG" sz="4400" b="1" dirty="0"/>
              <a:t>أستاذ المادة : </a:t>
            </a:r>
            <a:r>
              <a:rPr lang="ar-EG" sz="4000" b="1" dirty="0"/>
              <a:t>أ.د/ مسعد السيد أحمد بحيرى</a:t>
            </a:r>
            <a:endParaRPr lang="ar-EG" sz="4000" b="1" dirty="0">
              <a:solidFill>
                <a:srgbClr val="FF0000"/>
              </a:solidFill>
            </a:endParaRPr>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28849"/>
            <a:ext cx="10515600" cy="3948113"/>
          </a:xfrm>
        </p:spPr>
        <p:txBody>
          <a:bodyPr>
            <a:normAutofit lnSpcReduction="10000"/>
          </a:bodyPr>
          <a:lstStyle/>
          <a:p>
            <a:pPr algn="just"/>
            <a:r>
              <a:rPr lang="ar-EG" dirty="0" smtClean="0"/>
              <a:t>30- الخضر والفاكهه</a:t>
            </a:r>
          </a:p>
          <a:p>
            <a:pPr algn="just"/>
            <a:r>
              <a:rPr lang="ar-EG" dirty="0" smtClean="0"/>
              <a:t>31-البريد</a:t>
            </a:r>
          </a:p>
          <a:p>
            <a:pPr algn="just"/>
            <a:r>
              <a:rPr lang="ar-EG" dirty="0" smtClean="0"/>
              <a:t>32-الأحذية </a:t>
            </a:r>
          </a:p>
          <a:p>
            <a:pPr algn="just"/>
            <a:r>
              <a:rPr lang="ar-EG" dirty="0" smtClean="0"/>
              <a:t>33- إصلاح الأحذية </a:t>
            </a:r>
          </a:p>
          <a:p>
            <a:pPr algn="just"/>
            <a:r>
              <a:rPr lang="ar-EG" dirty="0" smtClean="0"/>
              <a:t>34- الأدوات الرياضيه </a:t>
            </a:r>
          </a:p>
          <a:p>
            <a:pPr algn="just"/>
            <a:r>
              <a:rPr lang="ar-EG" dirty="0" smtClean="0"/>
              <a:t>35- محلات بيع الحلوي</a:t>
            </a:r>
          </a:p>
          <a:p>
            <a:pPr algn="just"/>
            <a:r>
              <a:rPr lang="ar-EG" dirty="0" smtClean="0"/>
              <a:t>36- محلات بيع التلفزيون /الراديو كاسيت </a:t>
            </a:r>
          </a:p>
          <a:p>
            <a:pPr algn="just"/>
            <a:r>
              <a:rPr lang="ar-EG" dirty="0" smtClean="0"/>
              <a:t>37- محلات بيع الطباق والسجاير  </a:t>
            </a:r>
            <a:endParaRPr lang="ar-SA" dirty="0"/>
          </a:p>
        </p:txBody>
      </p:sp>
    </p:spTree>
    <p:extLst>
      <p:ext uri="{BB962C8B-B14F-4D97-AF65-F5344CB8AC3E}">
        <p14:creationId xmlns:p14="http://schemas.microsoft.com/office/powerpoint/2010/main" val="2993675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37356" y="2133600"/>
            <a:ext cx="11315700" cy="3848100"/>
          </a:xfrm>
        </p:spPr>
        <p:txBody>
          <a:bodyPr>
            <a:normAutofit lnSpcReduction="10000"/>
          </a:bodyPr>
          <a:lstStyle/>
          <a:p>
            <a:pPr marL="0" indent="0" algn="just">
              <a:buNone/>
            </a:pPr>
            <a:r>
              <a:rPr lang="ar-EG" dirty="0" smtClean="0"/>
              <a:t>38-محلات بيع لعب الأطفال </a:t>
            </a:r>
          </a:p>
          <a:p>
            <a:pPr marL="0" indent="0" algn="just">
              <a:buNone/>
            </a:pPr>
            <a:r>
              <a:rPr lang="ar-EG" dirty="0" smtClean="0"/>
              <a:t>39- وكالات السفر </a:t>
            </a:r>
          </a:p>
          <a:p>
            <a:pPr marL="0" indent="0" algn="just">
              <a:buNone/>
            </a:pPr>
            <a:r>
              <a:rPr lang="ar-EG" sz="3600" b="1" dirty="0" smtClean="0">
                <a:solidFill>
                  <a:srgbClr val="FF0000"/>
                </a:solidFill>
              </a:rPr>
              <a:t>ثانيا :أدوات الدراسة :</a:t>
            </a:r>
          </a:p>
          <a:p>
            <a:pPr marL="0" indent="0" algn="just">
              <a:buNone/>
            </a:pPr>
            <a:r>
              <a:rPr lang="ar-EG" dirty="0" smtClean="0"/>
              <a:t>1-خريطة أساسية </a:t>
            </a:r>
          </a:p>
          <a:p>
            <a:pPr marL="0" indent="0" algn="just">
              <a:buNone/>
            </a:pPr>
            <a:r>
              <a:rPr lang="ar-EG" dirty="0" smtClean="0"/>
              <a:t>2-قائمة بالمحلات التجارية </a:t>
            </a:r>
          </a:p>
          <a:p>
            <a:pPr marL="0" indent="0" algn="just">
              <a:buNone/>
            </a:pPr>
            <a:r>
              <a:rPr lang="ar-EG" sz="3600" b="1" dirty="0" smtClean="0">
                <a:solidFill>
                  <a:srgbClr val="FF0000"/>
                </a:solidFill>
              </a:rPr>
              <a:t>ثالثا :طريقة العمل :</a:t>
            </a:r>
          </a:p>
          <a:p>
            <a:pPr marL="0" indent="0" algn="just">
              <a:buNone/>
            </a:pPr>
            <a:r>
              <a:rPr lang="ar-EG" dirty="0" smtClean="0"/>
              <a:t>أستخدام الخريطة في رفع أنواع المحلات الموجوده بوضع رقم علي كل محل يبين نوع أستخدامه ويسجل أي مبني جديدونحذف ما تم إزالتة .  </a:t>
            </a:r>
            <a:endParaRPr lang="ar-SA" dirty="0"/>
          </a:p>
        </p:txBody>
      </p:sp>
    </p:spTree>
    <p:extLst>
      <p:ext uri="{BB962C8B-B14F-4D97-AF65-F5344CB8AC3E}">
        <p14:creationId xmlns:p14="http://schemas.microsoft.com/office/powerpoint/2010/main" val="485408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37356" y="2133600"/>
            <a:ext cx="11315700" cy="3848100"/>
          </a:xfrm>
        </p:spPr>
        <p:txBody>
          <a:bodyPr>
            <a:normAutofit/>
          </a:bodyPr>
          <a:lstStyle/>
          <a:p>
            <a:pPr marL="0" indent="0" algn="just">
              <a:buNone/>
            </a:pPr>
            <a:r>
              <a:rPr lang="ar-EG" dirty="0" smtClean="0"/>
              <a:t>رابعا: تجهيزوإخراج المعلومات :</a:t>
            </a:r>
          </a:p>
          <a:p>
            <a:pPr marL="0" indent="0" algn="just">
              <a:buNone/>
            </a:pPr>
            <a:r>
              <a:rPr lang="ar-EG" dirty="0" smtClean="0"/>
              <a:t>1- إعداد خريطة إستكشية:</a:t>
            </a:r>
          </a:p>
          <a:p>
            <a:pPr marL="0" indent="0" algn="just">
              <a:buNone/>
            </a:pPr>
            <a:r>
              <a:rPr lang="ar-EG" dirty="0" smtClean="0"/>
              <a:t>نقوم بوضع خريطة دقيقة من واقع الخريطة الإسكتشية المستخدمة في الدراسة الميدانية ،موضح عليها أسماء الشوارع وحدود كل مبني .</a:t>
            </a:r>
          </a:p>
          <a:p>
            <a:pPr marL="0" indent="0" algn="just">
              <a:buNone/>
            </a:pPr>
            <a:r>
              <a:rPr lang="ar-EG" dirty="0" smtClean="0"/>
              <a:t>تصنيف المحلات الي فئات وتأخذ كل قئة لون معين كما هو موضح في المقترح في الفئات التالية :</a:t>
            </a:r>
          </a:p>
          <a:p>
            <a:pPr marL="0" indent="0" algn="just">
              <a:buNone/>
            </a:pPr>
            <a:r>
              <a:rPr lang="ar-EG" dirty="0" smtClean="0"/>
              <a:t>محلات بيع الأغذية                                       </a:t>
            </a:r>
            <a:r>
              <a:rPr lang="ar-EG" dirty="0" smtClean="0">
                <a:solidFill>
                  <a:srgbClr val="FF0000"/>
                </a:solidFill>
              </a:rPr>
              <a:t>اللون الأحمر </a:t>
            </a:r>
          </a:p>
          <a:p>
            <a:pPr marL="0" indent="0" algn="just">
              <a:buNone/>
            </a:pPr>
            <a:r>
              <a:rPr lang="ar-EG" dirty="0" smtClean="0"/>
              <a:t>محلات بيع ملابس                                       </a:t>
            </a:r>
            <a:r>
              <a:rPr lang="ar-EG" dirty="0" smtClean="0">
                <a:solidFill>
                  <a:srgbClr val="FFFF00"/>
                </a:solidFill>
              </a:rPr>
              <a:t>اللون الأصفر </a:t>
            </a:r>
            <a:endParaRPr lang="ar-SA" dirty="0">
              <a:solidFill>
                <a:srgbClr val="FFFF00"/>
              </a:solidFill>
            </a:endParaRPr>
          </a:p>
        </p:txBody>
      </p:sp>
    </p:spTree>
    <p:extLst>
      <p:ext uri="{BB962C8B-B14F-4D97-AF65-F5344CB8AC3E}">
        <p14:creationId xmlns:p14="http://schemas.microsoft.com/office/powerpoint/2010/main" val="2771267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37356" y="2133600"/>
            <a:ext cx="11315700" cy="3848100"/>
          </a:xfrm>
        </p:spPr>
        <p:txBody>
          <a:bodyPr>
            <a:normAutofit lnSpcReduction="10000"/>
          </a:bodyPr>
          <a:lstStyle/>
          <a:p>
            <a:pPr marL="0" indent="0" algn="just">
              <a:buNone/>
            </a:pPr>
            <a:r>
              <a:rPr lang="ar-EG" dirty="0" smtClean="0"/>
              <a:t>محلات الأساس والأدوات المنزلية                                    اللون البني </a:t>
            </a:r>
          </a:p>
          <a:p>
            <a:pPr marL="0" indent="0" algn="just">
              <a:buNone/>
            </a:pPr>
            <a:r>
              <a:rPr lang="ar-EG" dirty="0" smtClean="0"/>
              <a:t>محلات بيع الأدوات الرياضيه                                        اللون الأخضر</a:t>
            </a:r>
          </a:p>
          <a:p>
            <a:pPr marL="0" indent="0" algn="just">
              <a:buNone/>
            </a:pPr>
            <a:r>
              <a:rPr lang="ar-EG" dirty="0" smtClean="0"/>
              <a:t>محلات الخدمات (قهاوي- حلاقون- وكالات  .......إلخ)           اللون البرتقالي </a:t>
            </a:r>
          </a:p>
          <a:p>
            <a:pPr algn="just">
              <a:buFontTx/>
              <a:buChar char="-"/>
            </a:pPr>
            <a:r>
              <a:rPr lang="ar-EG" dirty="0" smtClean="0"/>
              <a:t>يلاحظ أن بعض المحلات لا تدخل في الفئة بسهوله ، ومن ثم يمكن إدراجها في فئة أخري أو متنوعة ،والمباني ذات الطوابق التجارية المتعدده تحتاج لأكثر من خريطة .</a:t>
            </a:r>
          </a:p>
          <a:p>
            <a:pPr marL="0" indent="0" algn="just">
              <a:buNone/>
            </a:pPr>
            <a:r>
              <a:rPr lang="ar-EG" dirty="0" smtClean="0"/>
              <a:t>2- أعداد الأعمدة البيانية أوالخرائط المجمعة :</a:t>
            </a:r>
          </a:p>
          <a:p>
            <a:pPr marL="0" indent="0" algn="just">
              <a:buNone/>
            </a:pPr>
            <a:r>
              <a:rPr lang="ar-EG" dirty="0" smtClean="0"/>
              <a:t>من خلال خريطة الدراسه الميدانيه يتم حصر عدد المحلات في كل فئة من فئات الأستخدام ثم تحسب نسبة كلا منها الي جمله المحلات وهذة تفيد في عملية المقارنة .ترتب بعد ذلك لفئات أستخدامية ثم ترسم أعمدة تمثل هذة النسب  </a:t>
            </a:r>
            <a:endParaRPr lang="ar-SA" dirty="0"/>
          </a:p>
        </p:txBody>
      </p:sp>
    </p:spTree>
    <p:extLst>
      <p:ext uri="{BB962C8B-B14F-4D97-AF65-F5344CB8AC3E}">
        <p14:creationId xmlns:p14="http://schemas.microsoft.com/office/powerpoint/2010/main" val="1126923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37356" y="2133600"/>
            <a:ext cx="11315700" cy="3848100"/>
          </a:xfrm>
        </p:spPr>
        <p:txBody>
          <a:bodyPr>
            <a:normAutofit/>
          </a:bodyPr>
          <a:lstStyle/>
          <a:p>
            <a:pPr marL="0" indent="0" algn="just">
              <a:buNone/>
            </a:pPr>
            <a:r>
              <a:rPr lang="ar-EG" dirty="0" smtClean="0"/>
              <a:t>3- التفسير ،وهنا تدون الملاحظات حول:</a:t>
            </a:r>
          </a:p>
          <a:p>
            <a:pPr marL="0" indent="0" algn="just">
              <a:buNone/>
            </a:pPr>
            <a:r>
              <a:rPr lang="ar-EG" dirty="0" smtClean="0"/>
              <a:t>1- أهمية المحلات التجارية كاأستخدامات في المباني بالمنطقه </a:t>
            </a:r>
          </a:p>
          <a:p>
            <a:pPr marL="0" indent="0" algn="just">
              <a:buNone/>
            </a:pPr>
            <a:r>
              <a:rPr lang="ar-EG" dirty="0" smtClean="0"/>
              <a:t>2- أهمية الفئات المختلفه من المحلات (توضح الأسباب )</a:t>
            </a:r>
          </a:p>
          <a:p>
            <a:pPr marL="0" indent="0" algn="just">
              <a:buNone/>
            </a:pPr>
            <a:r>
              <a:rPr lang="ar-EG" dirty="0" smtClean="0"/>
              <a:t>3- تستخدم الحاسة الجغرافية في أختبار الفروض التالية:</a:t>
            </a:r>
          </a:p>
          <a:p>
            <a:pPr marL="0" indent="0" algn="just">
              <a:buNone/>
            </a:pPr>
            <a:r>
              <a:rPr lang="ar-EG" dirty="0" smtClean="0"/>
              <a:t>1-هل محلات الضواحي تتركز بها محلات طعام </a:t>
            </a:r>
          </a:p>
          <a:p>
            <a:pPr marL="0" indent="0" algn="just">
              <a:buNone/>
            </a:pPr>
            <a:r>
              <a:rPr lang="ar-EG" dirty="0" smtClean="0"/>
              <a:t>2- هل المنطقه تضم سلاسل من المحلات متنوعة الأغراض </a:t>
            </a:r>
          </a:p>
          <a:p>
            <a:pPr marL="0" indent="0" algn="just">
              <a:buNone/>
            </a:pPr>
            <a:r>
              <a:rPr lang="ar-EG" dirty="0" smtClean="0"/>
              <a:t>3- هل المراكز التجارية الكبري تشتمل علي تنوع هائل من السلع نتيجة لبعدها عن القلب التجاري </a:t>
            </a:r>
          </a:p>
          <a:p>
            <a:pPr marL="0" indent="0" algn="just">
              <a:buNone/>
            </a:pPr>
            <a:endParaRPr lang="ar-SA" dirty="0"/>
          </a:p>
        </p:txBody>
      </p:sp>
    </p:spTree>
    <p:extLst>
      <p:ext uri="{BB962C8B-B14F-4D97-AF65-F5344CB8AC3E}">
        <p14:creationId xmlns:p14="http://schemas.microsoft.com/office/powerpoint/2010/main" val="2771267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37356" y="2133600"/>
            <a:ext cx="11315700" cy="3848100"/>
          </a:xfrm>
        </p:spPr>
        <p:txBody>
          <a:bodyPr>
            <a:normAutofit/>
          </a:bodyPr>
          <a:lstStyle/>
          <a:p>
            <a:pPr marL="0" indent="0" algn="just">
              <a:buNone/>
            </a:pPr>
            <a:r>
              <a:rPr lang="ar-EG" dirty="0" smtClean="0"/>
              <a:t>4- يمكن القياس الكمي ، بحساب النقطة المركزية للمحلات وبحساب النقطه المركزية لكل نوع من المحلات </a:t>
            </a:r>
          </a:p>
          <a:p>
            <a:pPr marL="0" indent="0" algn="just">
              <a:buNone/>
            </a:pPr>
            <a:r>
              <a:rPr lang="ar-EG" dirty="0" smtClean="0"/>
              <a:t>5- هل المحلات بيع الملابس والأثاث أكثر من محلات الأغذية قربا من المركز </a:t>
            </a:r>
          </a:p>
          <a:p>
            <a:pPr marL="0" indent="0" algn="just">
              <a:buNone/>
            </a:pPr>
            <a:r>
              <a:rPr lang="ar-EG" dirty="0" smtClean="0"/>
              <a:t>وبحساب معامل الأنتشار قياسا الي النقطة المركزية .</a:t>
            </a:r>
          </a:p>
          <a:p>
            <a:pPr marL="0" indent="0" algn="just">
              <a:buNone/>
            </a:pPr>
            <a:r>
              <a:rPr lang="ar-EG" dirty="0" smtClean="0"/>
              <a:t>وبحساب معامل الأرتباط بين المساحة / العدد مثلا .</a:t>
            </a:r>
            <a:endParaRPr lang="ar-SA" dirty="0"/>
          </a:p>
        </p:txBody>
      </p:sp>
    </p:spTree>
    <p:extLst>
      <p:ext uri="{BB962C8B-B14F-4D97-AF65-F5344CB8AC3E}">
        <p14:creationId xmlns:p14="http://schemas.microsoft.com/office/powerpoint/2010/main" val="2771267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6300"/>
            <a:ext cx="10096500" cy="3124200"/>
          </a:xfrm>
        </p:spPr>
        <p:txBody>
          <a:bodyPr>
            <a:noAutofit/>
          </a:bodyPr>
          <a:lstStyle/>
          <a:p>
            <a:r>
              <a:rPr lang="ar-SA" sz="6600" b="1" dirty="0" smtClean="0">
                <a:solidFill>
                  <a:srgbClr val="C00000"/>
                </a:solidFill>
              </a:rPr>
              <a:t>المحاضرة </a:t>
            </a:r>
            <a:r>
              <a:rPr lang="ar-EG" sz="6600" b="1" dirty="0" smtClean="0">
                <a:solidFill>
                  <a:srgbClr val="C00000"/>
                </a:solidFill>
              </a:rPr>
              <a:t>الاولى </a:t>
            </a:r>
            <a:r>
              <a:rPr lang="ar-EG" sz="6600" b="1" dirty="0" smtClean="0">
                <a:solidFill>
                  <a:srgbClr val="C00000"/>
                </a:solidFill>
              </a:rPr>
              <a:t>والثانية والثالثة </a:t>
            </a:r>
            <a:r>
              <a:rPr lang="ar-SA" sz="5400" b="1" dirty="0" smtClean="0">
                <a:solidFill>
                  <a:srgbClr val="C00000"/>
                </a:solidFill>
              </a:rPr>
              <a:t/>
            </a:r>
            <a:br>
              <a:rPr lang="ar-SA" sz="5400" b="1" dirty="0" smtClean="0">
                <a:solidFill>
                  <a:srgbClr val="C00000"/>
                </a:solidFill>
              </a:rPr>
            </a:br>
            <a:r>
              <a:rPr lang="ar-EG" sz="5400" dirty="0" smtClean="0">
                <a:solidFill>
                  <a:schemeClr val="accent2">
                    <a:lumMod val="75000"/>
                  </a:schemeClr>
                </a:solidFill>
              </a:rPr>
              <a:t>دراسات عليا / الترم التاني فصل الربيع</a:t>
            </a:r>
            <a:endParaRPr lang="ar-SA" sz="3200" dirty="0">
              <a:solidFill>
                <a:schemeClr val="accent2">
                  <a:lumMod val="75000"/>
                </a:schemeClr>
              </a:solidFill>
            </a:endParaRPr>
          </a:p>
        </p:txBody>
      </p:sp>
      <p:sp>
        <p:nvSpPr>
          <p:cNvPr id="3" name="Subtitle 2"/>
          <p:cNvSpPr>
            <a:spLocks noGrp="1"/>
          </p:cNvSpPr>
          <p:nvPr>
            <p:ph type="subTitle" idx="1"/>
          </p:nvPr>
        </p:nvSpPr>
        <p:spPr>
          <a:xfrm>
            <a:off x="1524000" y="4286250"/>
            <a:ext cx="9144000" cy="1866900"/>
          </a:xfrm>
        </p:spPr>
        <p:txBody>
          <a:bodyPr>
            <a:normAutofit/>
          </a:bodyPr>
          <a:lstStyle/>
          <a:p>
            <a:r>
              <a:rPr lang="ar-EG" sz="3200" b="1" dirty="0" smtClean="0"/>
              <a:t>الدراسة الثالثة : استخدامات الأرض في قلب المدينة التجارية </a:t>
            </a:r>
            <a:endParaRPr lang="ar-SA" sz="3200" b="1" dirty="0"/>
          </a:p>
        </p:txBody>
      </p:sp>
    </p:spTree>
    <p:extLst>
      <p:ext uri="{BB962C8B-B14F-4D97-AF65-F5344CB8AC3E}">
        <p14:creationId xmlns:p14="http://schemas.microsoft.com/office/powerpoint/2010/main" val="46817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1114" y="1981200"/>
            <a:ext cx="11847926" cy="4876800"/>
          </a:xfrm>
          <a:prstGeom prst="rect">
            <a:avLst/>
          </a:prstGeom>
          <a:solidFill>
            <a:schemeClr val="bg1"/>
          </a:solidFill>
        </p:spPr>
        <p:txBody>
          <a:bodyPr>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3000"/>
              </a:spcBef>
              <a:buNone/>
            </a:pPr>
            <a:r>
              <a:rPr lang="ar-EG" sz="3600" b="1" dirty="0" smtClean="0">
                <a:solidFill>
                  <a:srgbClr val="FF0000"/>
                </a:solidFill>
              </a:rPr>
              <a:t>المحل التجاري </a:t>
            </a:r>
            <a:r>
              <a:rPr lang="ar-EG" sz="3600" dirty="0" smtClean="0"/>
              <a:t>هو مبني أو جزء ،يقوم الأفراد فية بشراء السلع أو مركز تجاريا . وفي المراكز التجارية الكبري تميل المحلات الي </a:t>
            </a:r>
            <a:r>
              <a:rPr lang="en-US" sz="3600" dirty="0" smtClean="0"/>
              <a:t>:</a:t>
            </a:r>
          </a:p>
          <a:p>
            <a:pPr marL="0" indent="0" algn="just">
              <a:spcBef>
                <a:spcPts val="3000"/>
              </a:spcBef>
              <a:buNone/>
            </a:pPr>
            <a:r>
              <a:rPr lang="ar-EG" sz="3600" dirty="0" smtClean="0"/>
              <a:t>التركز الي جوار بعضها البعض الأخر .</a:t>
            </a:r>
            <a:endParaRPr lang="en-US" sz="3600" dirty="0" smtClean="0"/>
          </a:p>
          <a:p>
            <a:pPr marL="0" indent="0" algn="just">
              <a:spcBef>
                <a:spcPts val="3000"/>
              </a:spcBef>
              <a:buNone/>
            </a:pPr>
            <a:r>
              <a:rPr lang="ar-EG" sz="3600" dirty="0" smtClean="0"/>
              <a:t>والأيجارات غالبا ما تكون عالية . </a:t>
            </a:r>
            <a:endParaRPr lang="en-US" sz="3600" dirty="0" smtClean="0"/>
          </a:p>
          <a:p>
            <a:pPr marL="0" indent="0" algn="just">
              <a:spcBef>
                <a:spcPts val="3000"/>
              </a:spcBef>
              <a:buNone/>
            </a:pPr>
            <a:r>
              <a:rPr lang="ar-EG" sz="3600" dirty="0" smtClean="0"/>
              <a:t>وهناك علاقه بين حجم المحل وقابليته لدفع إيجار عالي كما أن وجهات المحلات تعكس مستوي التجارة بها بما يجتذب معه العملاء .</a:t>
            </a:r>
          </a:p>
        </p:txBody>
      </p:sp>
    </p:spTree>
    <p:extLst>
      <p:ext uri="{BB962C8B-B14F-4D97-AF65-F5344CB8AC3E}">
        <p14:creationId xmlns:p14="http://schemas.microsoft.com/office/powerpoint/2010/main" val="391992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09650"/>
            <a:ext cx="10439400" cy="4401205"/>
          </a:xfrm>
          <a:prstGeom prst="rect">
            <a:avLst/>
          </a:prstGeom>
        </p:spPr>
        <p:txBody>
          <a:bodyPr wrap="square">
            <a:spAutoFit/>
          </a:bodyPr>
          <a:lstStyle/>
          <a:p>
            <a:pPr algn="just">
              <a:spcBef>
                <a:spcPts val="3000"/>
              </a:spcBef>
            </a:pPr>
            <a:r>
              <a:rPr lang="ar-EG" sz="4000" dirty="0"/>
              <a:t>أن المنطقه التي يأتي منها الأفراد للتسوق تدعي بالسوق وغالبا ما نشتري السلع الغذائيه بشكل دائم من محلات أكثر محلية . في حين أن السلع عالية الثمن مثل الأثاث لا تشتري بشكل دائم لذلك يذهب الشخص الي أماكنها الواسعه التي تشتري منها بشكل دائم وقد تم وضع هذة السلسله بشكل طباقي والأثاث يحتل مرتبة عاليه والأغذية في مرتبة منخفضة وينسحب الشئ نفسه علي عدد المحلات .</a:t>
            </a:r>
          </a:p>
        </p:txBody>
      </p:sp>
    </p:spTree>
    <p:extLst>
      <p:ext uri="{BB962C8B-B14F-4D97-AF65-F5344CB8AC3E}">
        <p14:creationId xmlns:p14="http://schemas.microsoft.com/office/powerpoint/2010/main" val="302215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356" y="2133600"/>
            <a:ext cx="11315700" cy="3848100"/>
          </a:xfrm>
        </p:spPr>
        <p:txBody>
          <a:bodyPr>
            <a:normAutofit/>
          </a:bodyPr>
          <a:lstStyle/>
          <a:p>
            <a:pPr marL="0" indent="0" algn="just">
              <a:buNone/>
            </a:pPr>
            <a:r>
              <a:rPr lang="ar-EG" sz="3600" b="1" dirty="0" smtClean="0">
                <a:solidFill>
                  <a:srgbClr val="FF0000"/>
                </a:solidFill>
              </a:rPr>
              <a:t>منطقة الدراسة :</a:t>
            </a:r>
          </a:p>
          <a:p>
            <a:pPr marL="0" indent="0" algn="just">
              <a:buNone/>
            </a:pPr>
            <a:r>
              <a:rPr lang="ar-EG" dirty="0" smtClean="0"/>
              <a:t>يحتاج مشروع الدراسة الي حوالي 200 محل تجاري ، ولكن ينبغي الاتتركز في منطقه واحده .</a:t>
            </a:r>
          </a:p>
          <a:p>
            <a:pPr marL="0" indent="0" algn="just">
              <a:buNone/>
            </a:pPr>
            <a:r>
              <a:rPr lang="ar-EG" dirty="0" smtClean="0"/>
              <a:t>ويمكن أختيار أحد النطاقات التالية :</a:t>
            </a:r>
          </a:p>
          <a:p>
            <a:pPr marL="0" indent="0" algn="just">
              <a:buNone/>
            </a:pPr>
            <a:r>
              <a:rPr lang="ar-EG" dirty="0" smtClean="0"/>
              <a:t>1- شارع تجاري بالقرب من مركز المدن الكبري </a:t>
            </a:r>
          </a:p>
          <a:p>
            <a:pPr marL="0" indent="0" algn="just">
              <a:buNone/>
            </a:pPr>
            <a:r>
              <a:rPr lang="ar-EG" dirty="0" smtClean="0"/>
              <a:t>2- مركز تجاري في النطاق شبه الحضاري </a:t>
            </a:r>
          </a:p>
          <a:p>
            <a:pPr marL="0" indent="0" algn="just">
              <a:buNone/>
            </a:pPr>
            <a:r>
              <a:rPr lang="ar-EG" dirty="0" smtClean="0"/>
              <a:t>3- منطقه تجارية </a:t>
            </a:r>
          </a:p>
          <a:p>
            <a:pPr marL="0" indent="0" algn="just">
              <a:buNone/>
            </a:pPr>
            <a:r>
              <a:rPr lang="ar-EG" dirty="0" smtClean="0"/>
              <a:t>4- مجمع تجاري كبير </a:t>
            </a:r>
            <a:endParaRPr lang="ar-SA" dirty="0"/>
          </a:p>
        </p:txBody>
      </p:sp>
    </p:spTree>
    <p:extLst>
      <p:ext uri="{BB962C8B-B14F-4D97-AF65-F5344CB8AC3E}">
        <p14:creationId xmlns:p14="http://schemas.microsoft.com/office/powerpoint/2010/main" val="2924262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437356" y="2133600"/>
            <a:ext cx="11315700" cy="3848100"/>
          </a:xfrm>
        </p:spPr>
        <p:txBody>
          <a:bodyPr>
            <a:normAutofit lnSpcReduction="10000"/>
          </a:bodyPr>
          <a:lstStyle/>
          <a:p>
            <a:pPr marL="0" indent="0" algn="just">
              <a:buNone/>
            </a:pPr>
            <a:r>
              <a:rPr lang="ar-EG" sz="3200" b="1" dirty="0" smtClean="0">
                <a:solidFill>
                  <a:srgbClr val="FF0000"/>
                </a:solidFill>
              </a:rPr>
              <a:t>أولا مرحله الأعداد:</a:t>
            </a:r>
          </a:p>
          <a:p>
            <a:pPr marL="0" indent="0" algn="just">
              <a:buNone/>
            </a:pPr>
            <a:r>
              <a:rPr lang="ar-EG" dirty="0" smtClean="0"/>
              <a:t>تحديد قائمة بأهم أنواع المحلات التجارية مرتبة أبجديا ومرقومة أو مرموزة حيث تستخدم هذة الرموز بدلا من الأسماء عند رفع الظاهرة .</a:t>
            </a:r>
          </a:p>
          <a:p>
            <a:pPr marL="0" indent="0" algn="just">
              <a:buNone/>
            </a:pPr>
            <a:r>
              <a:rPr lang="ar-EG" dirty="0" smtClean="0"/>
              <a:t>1- الأنتيكات </a:t>
            </a:r>
          </a:p>
          <a:p>
            <a:pPr marL="0" indent="0" algn="just">
              <a:buNone/>
            </a:pPr>
            <a:r>
              <a:rPr lang="ar-EG" dirty="0" smtClean="0"/>
              <a:t>2- محلات بيع كتب </a:t>
            </a:r>
          </a:p>
          <a:p>
            <a:pPr marL="0" indent="0" algn="just">
              <a:buNone/>
            </a:pPr>
            <a:r>
              <a:rPr lang="ar-EG" dirty="0" smtClean="0"/>
              <a:t>3- المخابز </a:t>
            </a:r>
          </a:p>
          <a:p>
            <a:pPr marL="0" indent="0" algn="just">
              <a:buNone/>
            </a:pPr>
            <a:r>
              <a:rPr lang="ar-EG" dirty="0" smtClean="0"/>
              <a:t>4- القهاوي </a:t>
            </a:r>
          </a:p>
          <a:p>
            <a:pPr marL="0" indent="0" algn="just">
              <a:buNone/>
            </a:pPr>
            <a:r>
              <a:rPr lang="ar-EG" dirty="0" smtClean="0"/>
              <a:t>5-معارض السيارات  </a:t>
            </a:r>
            <a:endParaRPr lang="ar-SA" dirty="0"/>
          </a:p>
        </p:txBody>
      </p:sp>
    </p:spTree>
    <p:extLst>
      <p:ext uri="{BB962C8B-B14F-4D97-AF65-F5344CB8AC3E}">
        <p14:creationId xmlns:p14="http://schemas.microsoft.com/office/powerpoint/2010/main" val="4128361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3048000"/>
            <a:ext cx="12176918" cy="3805644"/>
          </a:xfrm>
          <a:prstGeom prst="rect">
            <a:avLst/>
          </a:prstGeom>
        </p:spPr>
        <p:txBody>
          <a:bodyP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itchFamily="34" charset="0"/>
              <a:buChar char="•"/>
            </a:pPr>
            <a:endParaRPr lang="ar-EG" sz="3600" u="sng" dirty="0"/>
          </a:p>
        </p:txBody>
      </p:sp>
      <p:sp>
        <p:nvSpPr>
          <p:cNvPr id="9" name="Content Placeholder 2"/>
          <p:cNvSpPr txBox="1">
            <a:spLocks/>
          </p:cNvSpPr>
          <p:nvPr/>
        </p:nvSpPr>
        <p:spPr>
          <a:xfrm>
            <a:off x="647700" y="2590800"/>
            <a:ext cx="10877550" cy="340995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ar-EG" sz="3200" dirty="0"/>
          </a:p>
        </p:txBody>
      </p:sp>
      <p:sp>
        <p:nvSpPr>
          <p:cNvPr id="11" name="Content Placeholder 2"/>
          <p:cNvSpPr txBox="1">
            <a:spLocks/>
          </p:cNvSpPr>
          <p:nvPr/>
        </p:nvSpPr>
        <p:spPr>
          <a:xfrm>
            <a:off x="437356" y="2133600"/>
            <a:ext cx="11315700" cy="3848100"/>
          </a:xfrm>
          <a:prstGeom prst="rect">
            <a:avLst/>
          </a:prstGeom>
        </p:spPr>
        <p:txBody>
          <a:bodyPr>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ar-EG" dirty="0" smtClean="0"/>
              <a:t>6-الأثاث والسجاد </a:t>
            </a:r>
          </a:p>
          <a:p>
            <a:pPr marL="0" indent="0" algn="just">
              <a:buFont typeface="Arial" panose="020B0604020202020204" pitchFamily="34" charset="0"/>
              <a:buNone/>
            </a:pPr>
            <a:r>
              <a:rPr lang="ar-EG" dirty="0" smtClean="0"/>
              <a:t>7- الصيدليات </a:t>
            </a:r>
          </a:p>
          <a:p>
            <a:pPr marL="0" indent="0" algn="just">
              <a:buFont typeface="Arial" panose="020B0604020202020204" pitchFamily="34" charset="0"/>
              <a:buNone/>
            </a:pPr>
            <a:r>
              <a:rPr lang="ar-EG" dirty="0" smtClean="0"/>
              <a:t>8- محلات الخزف والصينيي</a:t>
            </a:r>
          </a:p>
          <a:p>
            <a:pPr marL="0" indent="0" algn="just">
              <a:buFont typeface="Arial" panose="020B0604020202020204" pitchFamily="34" charset="0"/>
              <a:buNone/>
            </a:pPr>
            <a:r>
              <a:rPr lang="ar-EG" dirty="0" smtClean="0"/>
              <a:t>9- محلات بيع الملابس (أطفالي / حريمي / رجالي )</a:t>
            </a:r>
          </a:p>
          <a:p>
            <a:pPr marL="0" indent="0" algn="just">
              <a:buFont typeface="Arial" panose="020B0604020202020204" pitchFamily="34" charset="0"/>
              <a:buNone/>
            </a:pPr>
            <a:r>
              <a:rPr lang="ar-EG" dirty="0" smtClean="0"/>
              <a:t>10-مجمعات محلات </a:t>
            </a:r>
          </a:p>
          <a:p>
            <a:pPr marL="0" indent="0" algn="just">
              <a:buFont typeface="Arial" panose="020B0604020202020204" pitchFamily="34" charset="0"/>
              <a:buNone/>
            </a:pPr>
            <a:r>
              <a:rPr lang="ar-EG" dirty="0" smtClean="0"/>
              <a:t>11- محلات الخدمه الشخصيه </a:t>
            </a:r>
          </a:p>
          <a:p>
            <a:pPr marL="0" indent="0" algn="just">
              <a:buFont typeface="Arial" panose="020B0604020202020204" pitchFamily="34" charset="0"/>
              <a:buNone/>
            </a:pPr>
            <a:r>
              <a:rPr lang="ar-EG" dirty="0" smtClean="0"/>
              <a:t>12- محلات أدوات صناعة الملابس </a:t>
            </a:r>
          </a:p>
          <a:p>
            <a:pPr marL="0" indent="0" algn="just">
              <a:buFont typeface="Arial" panose="020B0604020202020204" pitchFamily="34" charset="0"/>
              <a:buNone/>
            </a:pPr>
            <a:r>
              <a:rPr lang="ar-EG" dirty="0" smtClean="0"/>
              <a:t>13- محلات بيع الأدوات الكهربية </a:t>
            </a:r>
          </a:p>
          <a:p>
            <a:pPr marL="0" indent="0" algn="just">
              <a:buFont typeface="Arial" panose="020B0604020202020204" pitchFamily="34" charset="0"/>
              <a:buNone/>
            </a:pPr>
            <a:endParaRPr lang="ar-SA" dirty="0"/>
          </a:p>
        </p:txBody>
      </p:sp>
    </p:spTree>
    <p:extLst>
      <p:ext uri="{BB962C8B-B14F-4D97-AF65-F5344CB8AC3E}">
        <p14:creationId xmlns:p14="http://schemas.microsoft.com/office/powerpoint/2010/main" val="2028109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a:spLocks noGrp="1"/>
          </p:cNvSpPr>
          <p:nvPr>
            <p:ph idx="1"/>
          </p:nvPr>
        </p:nvSpPr>
        <p:spPr>
          <a:xfrm>
            <a:off x="437356" y="2133600"/>
            <a:ext cx="11315700" cy="3848100"/>
          </a:xfrm>
        </p:spPr>
        <p:txBody>
          <a:bodyPr>
            <a:normAutofit lnSpcReduction="10000"/>
          </a:bodyPr>
          <a:lstStyle/>
          <a:p>
            <a:pPr marL="0" indent="0" algn="just">
              <a:buNone/>
            </a:pPr>
            <a:r>
              <a:rPr lang="ar-EG" dirty="0" smtClean="0"/>
              <a:t>14-المغاسل والتنظيف </a:t>
            </a:r>
          </a:p>
          <a:p>
            <a:pPr marL="0" indent="0" algn="just">
              <a:buNone/>
            </a:pPr>
            <a:r>
              <a:rPr lang="ar-EG" dirty="0" smtClean="0"/>
              <a:t>15- الوكلات المحلية </a:t>
            </a:r>
          </a:p>
          <a:p>
            <a:pPr marL="0" indent="0" algn="just">
              <a:buNone/>
            </a:pPr>
            <a:r>
              <a:rPr lang="ar-EG" dirty="0" smtClean="0"/>
              <a:t>16- المكاتب العقارية </a:t>
            </a:r>
          </a:p>
          <a:p>
            <a:pPr marL="0" indent="0" algn="just">
              <a:buNone/>
            </a:pPr>
            <a:r>
              <a:rPr lang="ar-EG" dirty="0" smtClean="0"/>
              <a:t>17-شركات التأمين </a:t>
            </a:r>
          </a:p>
          <a:p>
            <a:pPr marL="0" indent="0" algn="just">
              <a:buNone/>
            </a:pPr>
            <a:r>
              <a:rPr lang="ar-EG" dirty="0" smtClean="0"/>
              <a:t>18- محلات بيع زهور </a:t>
            </a:r>
          </a:p>
          <a:p>
            <a:pPr marL="0" indent="0" algn="just">
              <a:buNone/>
            </a:pPr>
            <a:r>
              <a:rPr lang="ar-EG" dirty="0" smtClean="0"/>
              <a:t>19- محلات الأطعمه </a:t>
            </a:r>
          </a:p>
          <a:p>
            <a:pPr marL="0" indent="0" algn="just">
              <a:buNone/>
            </a:pPr>
            <a:r>
              <a:rPr lang="ar-EG" dirty="0" smtClean="0"/>
              <a:t>20-أدوات منزليه </a:t>
            </a:r>
          </a:p>
          <a:p>
            <a:pPr marL="0" indent="0" algn="just">
              <a:buNone/>
            </a:pPr>
            <a:r>
              <a:rPr lang="ar-EG" dirty="0" smtClean="0"/>
              <a:t>21-محلات عامه لبيع العديد من السلع </a:t>
            </a:r>
          </a:p>
          <a:p>
            <a:pPr marL="0" indent="0" algn="just">
              <a:buNone/>
            </a:pPr>
            <a:endParaRPr lang="ar-SA" dirty="0"/>
          </a:p>
        </p:txBody>
      </p:sp>
    </p:spTree>
    <p:extLst>
      <p:ext uri="{BB962C8B-B14F-4D97-AF65-F5344CB8AC3E}">
        <p14:creationId xmlns:p14="http://schemas.microsoft.com/office/powerpoint/2010/main" val="2888449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2171700"/>
            <a:ext cx="11753850" cy="4267200"/>
          </a:xfrm>
        </p:spPr>
        <p:txBody>
          <a:bodyPr/>
          <a:lstStyle/>
          <a:p>
            <a:pPr marL="0" indent="0">
              <a:buNone/>
            </a:pPr>
            <a:r>
              <a:rPr lang="ar-SA" dirty="0" smtClean="0"/>
              <a:t> </a:t>
            </a:r>
            <a:endParaRPr lang="ar-SA" dirty="0"/>
          </a:p>
        </p:txBody>
      </p:sp>
      <p:sp>
        <p:nvSpPr>
          <p:cNvPr id="7" name="Content Placeholder 2"/>
          <p:cNvSpPr txBox="1">
            <a:spLocks/>
          </p:cNvSpPr>
          <p:nvPr/>
        </p:nvSpPr>
        <p:spPr>
          <a:xfrm>
            <a:off x="437356" y="2133600"/>
            <a:ext cx="11315700" cy="3848100"/>
          </a:xfrm>
          <a:prstGeom prst="rect">
            <a:avLst/>
          </a:prstGeom>
        </p:spPr>
        <p:txBody>
          <a:bodyPr vert="horz" lIns="91440" tIns="45720" rIns="91440" bIns="45720" rtlCol="1">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ar-EG" dirty="0" smtClean="0"/>
              <a:t>22-محلات بيع نباتات الحدائقيه والأسمده وأدوات الحدائق </a:t>
            </a:r>
          </a:p>
          <a:p>
            <a:pPr marL="0" indent="0" algn="just">
              <a:buFont typeface="Arial" panose="020B0604020202020204" pitchFamily="34" charset="0"/>
              <a:buNone/>
            </a:pPr>
            <a:r>
              <a:rPr lang="ar-EG" dirty="0" smtClean="0"/>
              <a:t>23- ملات بيع الهدايا </a:t>
            </a:r>
          </a:p>
          <a:p>
            <a:pPr marL="0" indent="0" algn="just">
              <a:buFont typeface="Arial" panose="020B0604020202020204" pitchFamily="34" charset="0"/>
              <a:buNone/>
            </a:pPr>
            <a:r>
              <a:rPr lang="ar-EG" dirty="0" smtClean="0"/>
              <a:t>24- محلات بيع الزجاج </a:t>
            </a:r>
          </a:p>
          <a:p>
            <a:pPr marL="0" indent="0" algn="just">
              <a:buFont typeface="Arial" panose="020B0604020202020204" pitchFamily="34" charset="0"/>
              <a:buNone/>
            </a:pPr>
            <a:r>
              <a:rPr lang="ar-EG" dirty="0" smtClean="0"/>
              <a:t>25- الحلاقون </a:t>
            </a:r>
          </a:p>
          <a:p>
            <a:pPr marL="0" indent="0" algn="just">
              <a:buFont typeface="Arial" panose="020B0604020202020204" pitchFamily="34" charset="0"/>
              <a:buNone/>
            </a:pPr>
            <a:r>
              <a:rPr lang="ar-EG" dirty="0" smtClean="0"/>
              <a:t>26-النجارون </a:t>
            </a:r>
          </a:p>
          <a:p>
            <a:pPr marL="0" indent="0" algn="just">
              <a:buFont typeface="Arial" panose="020B0604020202020204" pitchFamily="34" charset="0"/>
              <a:buNone/>
            </a:pPr>
            <a:r>
              <a:rPr lang="ar-EG" dirty="0" smtClean="0"/>
              <a:t>27-محلات بيع المجوهرات </a:t>
            </a:r>
          </a:p>
          <a:p>
            <a:pPr marL="0" indent="0" algn="just">
              <a:buFont typeface="Arial" panose="020B0604020202020204" pitchFamily="34" charset="0"/>
              <a:buNone/>
            </a:pPr>
            <a:r>
              <a:rPr lang="ar-EG" dirty="0" smtClean="0"/>
              <a:t>28- اللحوم والدواجن </a:t>
            </a:r>
          </a:p>
          <a:p>
            <a:pPr marL="0" indent="0" algn="just">
              <a:buFont typeface="Arial" panose="020B0604020202020204" pitchFamily="34" charset="0"/>
              <a:buNone/>
            </a:pPr>
            <a:r>
              <a:rPr lang="ar-EG" dirty="0" smtClean="0"/>
              <a:t>29- بيع الصحف </a:t>
            </a:r>
            <a:endParaRPr lang="ar-SA" dirty="0"/>
          </a:p>
        </p:txBody>
      </p:sp>
    </p:spTree>
    <p:extLst>
      <p:ext uri="{BB962C8B-B14F-4D97-AF65-F5344CB8AC3E}">
        <p14:creationId xmlns:p14="http://schemas.microsoft.com/office/powerpoint/2010/main" val="2988390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TotalTime>
  <Words>667</Words>
  <Application>Microsoft Office PowerPoint</Application>
  <PresentationFormat>Custom</PresentationFormat>
  <Paragraphs>86</Paragraphs>
  <Slides>16</Slides>
  <Notes>0</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إسم المقرر  دراسة ميدانية فى الجغرافية البشرية( أ،ب،ج)   ماجستير الجغرافية البشرية - ساعات معتمدة- أستاذ المادة : أ.د/ مسعد السيد أحمد بحيرى</vt:lpstr>
      <vt:lpstr>المحاضرة الاولى والثانية والثالثة  دراسات عليا / الترم التاني فصل الربيع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Dr Mosad</cp:lastModifiedBy>
  <cp:revision>64</cp:revision>
  <dcterms:created xsi:type="dcterms:W3CDTF">2020-03-17T20:43:53Z</dcterms:created>
  <dcterms:modified xsi:type="dcterms:W3CDTF">2020-03-30T23:53:15Z</dcterms:modified>
</cp:coreProperties>
</file>