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73" r:id="rId2"/>
    <p:sldId id="257" r:id="rId3"/>
    <p:sldId id="258" r:id="rId4"/>
    <p:sldId id="259" r:id="rId5"/>
    <p:sldId id="260" r:id="rId6"/>
    <p:sldId id="266" r:id="rId7"/>
    <p:sldId id="261" r:id="rId8"/>
    <p:sldId id="267" r:id="rId9"/>
    <p:sldId id="268" r:id="rId10"/>
    <p:sldId id="262" r:id="rId11"/>
    <p:sldId id="269" r:id="rId12"/>
    <p:sldId id="270" r:id="rId13"/>
    <p:sldId id="263" r:id="rId14"/>
    <p:sldId id="274" r:id="rId15"/>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1" autoAdjust="0"/>
    <p:restoredTop sz="94684" autoAdjust="0"/>
  </p:normalViewPr>
  <p:slideViewPr>
    <p:cSldViewPr>
      <p:cViewPr varScale="1">
        <p:scale>
          <a:sx n="70" d="100"/>
          <a:sy n="70" d="100"/>
        </p:scale>
        <p:origin x="-1386"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1A10B089-FFD9-4E23-B985-E5C4EDC24E46}"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3318835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A10B089-FFD9-4E23-B985-E5C4EDC24E46}"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3058835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A10B089-FFD9-4E23-B985-E5C4EDC24E46}"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4140676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1A10B089-FFD9-4E23-B985-E5C4EDC24E46}"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39091189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10B089-FFD9-4E23-B985-E5C4EDC24E46}" type="datetimeFigureOut">
              <a:rPr lang="ar-EG" smtClean="0"/>
              <a:t>07/08/1441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2866383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1A10B089-FFD9-4E23-B985-E5C4EDC24E46}"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277259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1A10B089-FFD9-4E23-B985-E5C4EDC24E46}" type="datetimeFigureOut">
              <a:rPr lang="ar-EG" smtClean="0"/>
              <a:t>07/08/1441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42802637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1A10B089-FFD9-4E23-B985-E5C4EDC24E46}" type="datetimeFigureOut">
              <a:rPr lang="ar-EG" smtClean="0"/>
              <a:t>07/08/1441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2578836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0B089-FFD9-4E23-B985-E5C4EDC24E46}" type="datetimeFigureOut">
              <a:rPr lang="ar-EG" smtClean="0"/>
              <a:t>07/08/1441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2219195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0B089-FFD9-4E23-B985-E5C4EDC24E46}"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2466380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10B089-FFD9-4E23-B985-E5C4EDC24E46}" type="datetimeFigureOut">
              <a:rPr lang="ar-EG" smtClean="0"/>
              <a:t>07/08/1441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AD5F0345-6AE5-44D1-B2E7-DA884CEED599}" type="slidenum">
              <a:rPr lang="ar-EG" smtClean="0"/>
              <a:t>‹#›</a:t>
            </a:fld>
            <a:endParaRPr lang="ar-EG"/>
          </a:p>
        </p:txBody>
      </p:sp>
    </p:spTree>
    <p:extLst>
      <p:ext uri="{BB962C8B-B14F-4D97-AF65-F5344CB8AC3E}">
        <p14:creationId xmlns:p14="http://schemas.microsoft.com/office/powerpoint/2010/main" val="2424828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A10B089-FFD9-4E23-B985-E5C4EDC24E46}" type="datetimeFigureOut">
              <a:rPr lang="ar-EG" smtClean="0"/>
              <a:t>07/08/1441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5F0345-6AE5-44D1-B2E7-DA884CEED599}" type="slidenum">
              <a:rPr lang="ar-EG" smtClean="0"/>
              <a:t>‹#›</a:t>
            </a:fld>
            <a:endParaRPr lang="ar-EG"/>
          </a:p>
        </p:txBody>
      </p:sp>
    </p:spTree>
    <p:extLst>
      <p:ext uri="{BB962C8B-B14F-4D97-AF65-F5344CB8AC3E}">
        <p14:creationId xmlns:p14="http://schemas.microsoft.com/office/powerpoint/2010/main" val="14170671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40" y="11113"/>
            <a:ext cx="9164240" cy="68279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a:spLocks noGrp="1"/>
          </p:cNvSpPr>
          <p:nvPr>
            <p:ph type="ctrTitle"/>
          </p:nvPr>
        </p:nvSpPr>
        <p:spPr>
          <a:xfrm>
            <a:off x="0" y="2724150"/>
            <a:ext cx="9144000" cy="3086101"/>
          </a:xfrm>
          <a:solidFill>
            <a:srgbClr val="E3E1E1"/>
          </a:solidFill>
        </p:spPr>
        <p:txBody>
          <a:bodyPr anchor="ctr">
            <a:normAutofit fontScale="90000"/>
          </a:bodyPr>
          <a:lstStyle/>
          <a:p>
            <a:pPr>
              <a:lnSpc>
                <a:spcPct val="100000"/>
              </a:lnSpc>
            </a:pPr>
            <a:r>
              <a:rPr lang="ar-EG" sz="4800" b="1" dirty="0">
                <a:solidFill>
                  <a:srgbClr val="FF0000"/>
                </a:solidFill>
              </a:rPr>
              <a:t>إسم المقرر</a:t>
            </a:r>
            <a:r>
              <a:rPr lang="ar-EG" sz="4800" dirty="0"/>
              <a:t>:موضوع خاص فى الجغرافيا  البشرية</a:t>
            </a:r>
            <a:r>
              <a:rPr lang="ar-EG" b="1" dirty="0" smtClean="0"/>
              <a:t/>
            </a:r>
            <a:br>
              <a:rPr lang="ar-EG" b="1" dirty="0" smtClean="0"/>
            </a:br>
            <a:r>
              <a:rPr lang="ar-EG" b="1" dirty="0" smtClean="0">
                <a:solidFill>
                  <a:srgbClr val="FF0000"/>
                </a:solidFill>
              </a:rPr>
              <a:t>المستوى </a:t>
            </a:r>
            <a:r>
              <a:rPr lang="ar-EG" b="1" dirty="0">
                <a:solidFill>
                  <a:srgbClr val="FF0000"/>
                </a:solidFill>
              </a:rPr>
              <a:t>الأول</a:t>
            </a:r>
            <a:r>
              <a:rPr lang="ar-EG" dirty="0"/>
              <a:t>- (مرحلة الماجستير- جغرافيا بشرية</a:t>
            </a:r>
            <a:r>
              <a:rPr lang="ar-EG" dirty="0" smtClean="0"/>
              <a:t>)</a:t>
            </a:r>
            <a:r>
              <a:rPr lang="ar-EG" sz="4400" b="1" dirty="0" smtClean="0"/>
              <a:t/>
            </a:r>
            <a:br>
              <a:rPr lang="ar-EG" sz="4400" b="1" dirty="0" smtClean="0"/>
            </a:br>
            <a:r>
              <a:rPr lang="ar-EG" sz="4400" b="1" dirty="0" smtClean="0"/>
              <a:t>أستاذ المادة : </a:t>
            </a:r>
            <a:r>
              <a:rPr lang="ar-EG" sz="4000" b="1" dirty="0" smtClean="0"/>
              <a:t>أ.د/ مسعد السيد أحمد بحيرى</a:t>
            </a:r>
            <a:endParaRPr lang="ar-EG" sz="4000" b="1" dirty="0"/>
          </a:p>
        </p:txBody>
      </p:sp>
    </p:spTree>
    <p:extLst>
      <p:ext uri="{BB962C8B-B14F-4D97-AF65-F5344CB8AC3E}">
        <p14:creationId xmlns:p14="http://schemas.microsoft.com/office/powerpoint/2010/main" val="26323327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19"/>
            <a:ext cx="8229600" cy="45719"/>
          </a:xfrm>
        </p:spPr>
        <p:txBody>
          <a:bodyPr>
            <a:normAutofit fontScale="90000"/>
          </a:bodyPr>
          <a:lstStyle/>
          <a:p>
            <a:endParaRPr lang="ar-EG" dirty="0"/>
          </a:p>
        </p:txBody>
      </p:sp>
      <p:sp>
        <p:nvSpPr>
          <p:cNvPr id="3" name="Content Placeholder 2"/>
          <p:cNvSpPr>
            <a:spLocks noGrp="1"/>
          </p:cNvSpPr>
          <p:nvPr>
            <p:ph idx="1"/>
          </p:nvPr>
        </p:nvSpPr>
        <p:spPr>
          <a:xfrm>
            <a:off x="0" y="116632"/>
            <a:ext cx="9144000" cy="6741368"/>
          </a:xfrm>
        </p:spPr>
        <p:txBody>
          <a:bodyPr>
            <a:normAutofit/>
          </a:bodyPr>
          <a:lstStyle/>
          <a:p>
            <a:pPr marL="0" indent="0">
              <a:buNone/>
            </a:pPr>
            <a:r>
              <a:rPr lang="ar-EG" b="1" dirty="0" smtClean="0">
                <a:solidFill>
                  <a:srgbClr val="FF0000"/>
                </a:solidFill>
              </a:rPr>
              <a:t>د)اللغة:-</a:t>
            </a:r>
          </a:p>
          <a:p>
            <a:pPr marL="0" indent="0" algn="just">
              <a:buNone/>
            </a:pPr>
            <a:r>
              <a:rPr lang="ar-EG" b="1" dirty="0" smtClean="0"/>
              <a:t>تلعب اللغة دورا هاما في الإختلاف الحضاري بين الناس حيث تبدو أهمية اللغة بوضوح بين المجموعات المعزولة فقلة المواصلات بين هذه المجموعات وغيرها ليس فقط من الناحية التجارية بل من حيث التفاهم والإلتحام بصفة عامة إذ يمثل إختلاف اللغة عائقا لنقل التكنولوجيا والتقدم العلمي والنشاط الإقتصادي,وتختلف اللغة في داخل الدولة أو بين الدول مما يترتب عليه الكثير من المشكلات والخلافات بإستثناء سويسرا التى تعتبر أكبر بلد هادئ يعيش في سلام رغم وجود أربع لغات فيها وربما كان لصغر مساحة الدولة وتماسكها وإرتفاع مستوى المعيشة والمستوى الثقافي,وتعد مشكلة اللغة ذات تأثير واضح على النشاط الإقتصادي في معظم الدول الأفريقية جنوب الصحراء</a:t>
            </a:r>
          </a:p>
          <a:p>
            <a:pPr marL="0" indent="0">
              <a:buNone/>
            </a:pPr>
            <a:endParaRPr lang="ar-EG" sz="2000" dirty="0"/>
          </a:p>
        </p:txBody>
      </p:sp>
    </p:spTree>
    <p:extLst>
      <p:ext uri="{BB962C8B-B14F-4D97-AF65-F5344CB8AC3E}">
        <p14:creationId xmlns:p14="http://schemas.microsoft.com/office/powerpoint/2010/main" val="2879978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ar-EG" sz="3600" b="1" dirty="0">
                <a:solidFill>
                  <a:srgbClr val="FF0000"/>
                </a:solidFill>
              </a:rPr>
              <a:t>ه)العقيدة الدينية:-</a:t>
            </a:r>
          </a:p>
          <a:p>
            <a:pPr marL="0" indent="0" algn="just">
              <a:buNone/>
            </a:pPr>
            <a:r>
              <a:rPr lang="ar-EG" sz="3800" b="1" dirty="0"/>
              <a:t>تختلف العقيدة التي تسود جهات العالم المختلفة بين الإسلام والمسيحية واليهودية ومجموعة أخرى من المعتقدات التي تسود في الشرق الأقصى وباقي جهات العالم وعلى رأسها البوذية والهندوسية والكونفوشيوسية ,ويتصل بالعقيدة الدينية وأثرها على الإنتاج نظرة الهنود الى الماشية حيث يحرم ذبحها وكانت هذه الظاهرة هي المسئوله أن الهند أصبحت تحتل المركزالأول بالنسبة لعدد الماشية في العالم إلا أن أهميتها الإقتصادية محدوده وليس لها قيمة,كما تؤثر العقيدة الدينية في عملية أستهلاك اللحوم ومنتجاتهاحيث نجد أن المسلمين واليهود لهم طريقة خاصة في ذبح الطيور والحيوانات مما حد من سهولة تصريف الطيور واللحوم المثلجة والمحفوظة والمستوردة من الدول الخارجية الا اذا تأكدت الفئات المستهلكة من إتباع الطريقة المشروعة في الذبح</a:t>
            </a:r>
            <a:r>
              <a:rPr lang="ar-EG" b="1" dirty="0" smtClean="0"/>
              <a:t>.</a:t>
            </a:r>
            <a:endParaRPr lang="ar-EG" b="1" dirty="0"/>
          </a:p>
        </p:txBody>
      </p:sp>
    </p:spTree>
    <p:extLst>
      <p:ext uri="{BB962C8B-B14F-4D97-AF65-F5344CB8AC3E}">
        <p14:creationId xmlns:p14="http://schemas.microsoft.com/office/powerpoint/2010/main" val="1772910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just">
              <a:buNone/>
            </a:pPr>
            <a:r>
              <a:rPr lang="ar-EG" b="1" dirty="0" smtClean="0"/>
              <a:t>كما نجد </a:t>
            </a:r>
            <a:r>
              <a:rPr lang="ar-EG" b="1" dirty="0"/>
              <a:t>أن الدين هو العامل الأوحد الذي يؤدي إلى الإستيطان البشري في منطقة معينة كما هو الحال في تأثير مكه المكرمة والمدينة المنورة على تزايد الكثافة السكانية في منطقة الحجاز,كما تستعمل بعض الديانات مساحات كبيرة من الأرض كمقابر للموتى بينما البعض الأخر يقومون بحرق موتاهم ,وكثيرا من المشكلات في العالم اليوم مرجعها العقيدة الدينية فإنفصال باكستان عن الهند  يعود الى الاختلاف الديني,كما يلعب دورا في هجرة الكثيرين من اليهود من دول العالم المختلفة الى ما يعرف بدولة الكيان الصهيوني.</a:t>
            </a:r>
          </a:p>
        </p:txBody>
      </p:sp>
    </p:spTree>
    <p:extLst>
      <p:ext uri="{BB962C8B-B14F-4D97-AF65-F5344CB8AC3E}">
        <p14:creationId xmlns:p14="http://schemas.microsoft.com/office/powerpoint/2010/main" val="3337189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71400"/>
            <a:ext cx="8229600" cy="171400"/>
          </a:xfrm>
        </p:spPr>
        <p:txBody>
          <a:bodyPr>
            <a:normAutofit fontScale="90000"/>
          </a:bodyPr>
          <a:lstStyle/>
          <a:p>
            <a:endParaRPr lang="ar-EG" dirty="0"/>
          </a:p>
        </p:txBody>
      </p:sp>
      <p:sp>
        <p:nvSpPr>
          <p:cNvPr id="3" name="Content Placeholder 2"/>
          <p:cNvSpPr>
            <a:spLocks noGrp="1"/>
          </p:cNvSpPr>
          <p:nvPr>
            <p:ph idx="1"/>
          </p:nvPr>
        </p:nvSpPr>
        <p:spPr>
          <a:xfrm>
            <a:off x="0" y="0"/>
            <a:ext cx="9144000" cy="6858000"/>
          </a:xfrm>
        </p:spPr>
        <p:txBody>
          <a:bodyPr>
            <a:normAutofit/>
          </a:bodyPr>
          <a:lstStyle/>
          <a:p>
            <a:pPr marL="0" indent="0">
              <a:buNone/>
            </a:pPr>
            <a:r>
              <a:rPr lang="ar-EG" sz="2400" b="1" dirty="0" smtClean="0">
                <a:solidFill>
                  <a:srgbClr val="FF0000"/>
                </a:solidFill>
              </a:rPr>
              <a:t>و)التقدم العلمي والتكنولوجي:-</a:t>
            </a:r>
          </a:p>
          <a:p>
            <a:pPr marL="0" indent="0" algn="just">
              <a:buNone/>
            </a:pPr>
            <a:r>
              <a:rPr lang="ar-EG" b="1" dirty="0" smtClean="0"/>
              <a:t>إن ما وصل إليه الإنسان من تقدم علمي وتكنولوجي يلعب دورا كبيرا في مدى تأثيره في البيئة المحيطة به وإستغلال الموارد الطبيعية على أوسع نطاق,وقد مكن التقدم العلمي الانسان من تخطي كل العقبات التي تعترضه في تقدمه,كما مكنه من إكتشاف معادن جديدة لم تكن معروفة من قبل كمعادن الطاقة النووية,كما إستطاع الانسان بناء السدود والخزانات للتحكم في مياه</a:t>
            </a:r>
          </a:p>
        </p:txBody>
      </p:sp>
    </p:spTree>
    <p:extLst>
      <p:ext uri="{BB962C8B-B14F-4D97-AF65-F5344CB8AC3E}">
        <p14:creationId xmlns:p14="http://schemas.microsoft.com/office/powerpoint/2010/main" val="40916874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EG" b="1" dirty="0"/>
              <a:t>الانهار.كما استطاع الانسان استخلاص ما يحويه الغلاف الجوي من غازات واستخدامها في الصناعة ,كما استطاع اختراع الالات التي تحل محل الكثير من الأيدي العاملة ,كما استطاع الانسان بفضل التقدم العلمي والتكنولوجي بربط اجزاء العالم ببعضها وتقريب المسافات بإستخدام وسائل المواصلات المختلفة برا وبحرا وجوا,ويلعب المستوى الحضاري والتكنولوجي دورا كبيرا في استغلال الموارد ,فقارة اوروبا لاتغطي الغابات فيها سوى1%من مساحتها ولكن يوجد بها أعلى مستوى لإنتاج الاخشاب .</a:t>
            </a:r>
          </a:p>
          <a:p>
            <a:endParaRPr lang="en-US" dirty="0"/>
          </a:p>
        </p:txBody>
      </p:sp>
    </p:spTree>
    <p:extLst>
      <p:ext uri="{BB962C8B-B14F-4D97-AF65-F5344CB8AC3E}">
        <p14:creationId xmlns:p14="http://schemas.microsoft.com/office/powerpoint/2010/main" val="3825483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685800" y="764704"/>
            <a:ext cx="7772400" cy="2160240"/>
          </a:xfrm>
        </p:spPr>
        <p:txBody>
          <a:bodyPr>
            <a:normAutofit/>
          </a:bodyPr>
          <a:lstStyle/>
          <a:p>
            <a:pPr algn="r"/>
            <a:r>
              <a:rPr lang="ar-EG" dirty="0" smtClean="0"/>
              <a:t> </a:t>
            </a:r>
            <a:r>
              <a:rPr lang="ar-EG" b="1" dirty="0">
                <a:solidFill>
                  <a:srgbClr val="FF0000"/>
                </a:solidFill>
              </a:rPr>
              <a:t>الكتاب المقرر</a:t>
            </a:r>
            <a:r>
              <a:rPr lang="ar-EG" dirty="0" smtClean="0"/>
              <a:t>:</a:t>
            </a:r>
            <a:r>
              <a:rPr lang="ar-EG" b="1" dirty="0">
                <a:solidFill>
                  <a:srgbClr val="FF0000"/>
                </a:solidFill>
              </a:rPr>
              <a:t> موارد الأرض الطبيعية</a:t>
            </a:r>
            <a:r>
              <a:rPr lang="en-US" b="1" dirty="0">
                <a:solidFill>
                  <a:srgbClr val="FF0000"/>
                </a:solidFill>
              </a:rPr>
              <a:t> </a:t>
            </a:r>
            <a:r>
              <a:rPr lang="en-US" sz="4800" b="1" dirty="0" smtClean="0">
                <a:solidFill>
                  <a:srgbClr val="FF0000"/>
                </a:solidFill>
              </a:rPr>
              <a:t/>
            </a:r>
            <a:br>
              <a:rPr lang="en-US" sz="4800" b="1" dirty="0" smtClean="0">
                <a:solidFill>
                  <a:srgbClr val="FF0000"/>
                </a:solidFill>
              </a:rPr>
            </a:br>
            <a:r>
              <a:rPr lang="ar-EG" sz="4800" b="1" dirty="0" smtClean="0">
                <a:solidFill>
                  <a:srgbClr val="FF0000"/>
                </a:solidFill>
              </a:rPr>
              <a:t>             دراسة جغرافية</a:t>
            </a:r>
            <a:r>
              <a:rPr lang="en-US" sz="4800" b="1" dirty="0" smtClean="0">
                <a:solidFill>
                  <a:srgbClr val="FF0000"/>
                </a:solidFill>
              </a:rPr>
              <a:t>             </a:t>
            </a:r>
            <a:r>
              <a:rPr lang="ar-EG" sz="4800" b="1" dirty="0" smtClean="0">
                <a:solidFill>
                  <a:srgbClr val="FF0000"/>
                </a:solidFill>
              </a:rPr>
              <a:t>    </a:t>
            </a:r>
            <a:endParaRPr lang="ar-EG" sz="4800" b="1" dirty="0">
              <a:solidFill>
                <a:srgbClr val="FF0000"/>
              </a:solidFill>
            </a:endParaRPr>
          </a:p>
        </p:txBody>
      </p:sp>
      <p:sp>
        <p:nvSpPr>
          <p:cNvPr id="4" name="Subtitle 3"/>
          <p:cNvSpPr>
            <a:spLocks noGrp="1"/>
          </p:cNvSpPr>
          <p:nvPr>
            <p:ph type="subTitle" idx="1"/>
          </p:nvPr>
        </p:nvSpPr>
        <p:spPr/>
        <p:txBody>
          <a:bodyPr/>
          <a:lstStyle/>
          <a:p>
            <a:r>
              <a:rPr lang="ar-EG" b="1" dirty="0" smtClean="0">
                <a:solidFill>
                  <a:srgbClr val="FF0000"/>
                </a:solidFill>
              </a:rPr>
              <a:t>الدكتور</a:t>
            </a:r>
            <a:r>
              <a:rPr lang="en-US" dirty="0" smtClean="0">
                <a:solidFill>
                  <a:schemeClr val="tx1"/>
                </a:solidFill>
              </a:rPr>
              <a:t>/</a:t>
            </a:r>
            <a:r>
              <a:rPr lang="ar-EG" b="1" dirty="0" smtClean="0">
                <a:solidFill>
                  <a:schemeClr val="tx1"/>
                </a:solidFill>
              </a:rPr>
              <a:t>حسام الدين جاد الرب </a:t>
            </a:r>
          </a:p>
          <a:p>
            <a:r>
              <a:rPr lang="ar-EG" sz="2800" dirty="0" smtClean="0">
                <a:solidFill>
                  <a:schemeClr val="tx1"/>
                </a:solidFill>
              </a:rPr>
              <a:t>الطبعة الأولى 1434ه</a:t>
            </a:r>
            <a:r>
              <a:rPr lang="en-US" sz="2800" dirty="0" smtClean="0">
                <a:solidFill>
                  <a:schemeClr val="tx1"/>
                </a:solidFill>
              </a:rPr>
              <a:t>/</a:t>
            </a:r>
            <a:r>
              <a:rPr lang="ar-EG" sz="2800" dirty="0" smtClean="0">
                <a:solidFill>
                  <a:schemeClr val="tx1"/>
                </a:solidFill>
              </a:rPr>
              <a:t>2013م</a:t>
            </a:r>
          </a:p>
          <a:p>
            <a:r>
              <a:rPr lang="ar-EG" sz="2800" dirty="0" smtClean="0">
                <a:solidFill>
                  <a:schemeClr val="tx1"/>
                </a:solidFill>
              </a:rPr>
              <a:t>مكتبة ومطبعة الغد</a:t>
            </a:r>
          </a:p>
        </p:txBody>
      </p:sp>
    </p:spTree>
    <p:extLst>
      <p:ext uri="{BB962C8B-B14F-4D97-AF65-F5344CB8AC3E}">
        <p14:creationId xmlns:p14="http://schemas.microsoft.com/office/powerpoint/2010/main" val="3418020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96752"/>
            <a:ext cx="8229600" cy="3888432"/>
          </a:xfrm>
        </p:spPr>
        <p:txBody>
          <a:bodyPr>
            <a:normAutofit/>
          </a:bodyPr>
          <a:lstStyle/>
          <a:p>
            <a:r>
              <a:rPr lang="ar-EG" b="1" dirty="0" smtClean="0">
                <a:solidFill>
                  <a:srgbClr val="FF0000"/>
                </a:solidFill>
              </a:rPr>
              <a:t>المحاضرة  </a:t>
            </a:r>
            <a:r>
              <a:rPr lang="ar-EG" b="1" smtClean="0">
                <a:solidFill>
                  <a:srgbClr val="FF0000"/>
                </a:solidFill>
              </a:rPr>
              <a:t>الاولى </a:t>
            </a:r>
            <a:r>
              <a:rPr lang="ar-EG" b="1" smtClean="0">
                <a:solidFill>
                  <a:srgbClr val="FF0000"/>
                </a:solidFill>
              </a:rPr>
              <a:t>والثانية والثالثة</a:t>
            </a:r>
            <a:r>
              <a:rPr lang="ar-EG" b="1" dirty="0" smtClean="0">
                <a:solidFill>
                  <a:srgbClr val="FF0000"/>
                </a:solidFill>
              </a:rPr>
              <a:t/>
            </a:r>
            <a:br>
              <a:rPr lang="ar-EG" b="1" dirty="0" smtClean="0">
                <a:solidFill>
                  <a:srgbClr val="FF0000"/>
                </a:solidFill>
              </a:rPr>
            </a:br>
            <a:r>
              <a:rPr lang="ar-EG" dirty="0" smtClean="0"/>
              <a:t/>
            </a:r>
            <a:br>
              <a:rPr lang="ar-EG" dirty="0" smtClean="0"/>
            </a:br>
            <a:r>
              <a:rPr lang="ar-EG" dirty="0" smtClean="0"/>
              <a:t>العوامل المؤثرة في إستغلال الموارد الطبيعية</a:t>
            </a:r>
            <a:br>
              <a:rPr lang="ar-EG" dirty="0" smtClean="0"/>
            </a:br>
            <a:endParaRPr lang="ar-EG" dirty="0"/>
          </a:p>
        </p:txBody>
      </p:sp>
    </p:spTree>
    <p:extLst>
      <p:ext uri="{BB962C8B-B14F-4D97-AF65-F5344CB8AC3E}">
        <p14:creationId xmlns:p14="http://schemas.microsoft.com/office/powerpoint/2010/main" val="40630978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ar-EG" b="1" dirty="0" smtClean="0">
                <a:solidFill>
                  <a:srgbClr val="C00000"/>
                </a:solidFill>
              </a:rPr>
              <a:t>ثانيا :العوامل البشرية</a:t>
            </a:r>
            <a:endParaRPr lang="ar-EG" b="1" dirty="0">
              <a:solidFill>
                <a:srgbClr val="C00000"/>
              </a:solidFill>
            </a:endParaRPr>
          </a:p>
        </p:txBody>
      </p:sp>
      <p:sp>
        <p:nvSpPr>
          <p:cNvPr id="4" name="Text Placeholder 3"/>
          <p:cNvSpPr>
            <a:spLocks noGrp="1"/>
          </p:cNvSpPr>
          <p:nvPr>
            <p:ph type="body" idx="1"/>
          </p:nvPr>
        </p:nvSpPr>
        <p:spPr/>
        <p:txBody>
          <a:bodyPr/>
          <a:lstStyle/>
          <a:p>
            <a:r>
              <a:rPr lang="ar-EG" dirty="0" smtClean="0">
                <a:solidFill>
                  <a:srgbClr val="FF0000"/>
                </a:solidFill>
              </a:rPr>
              <a:t>2-العوامل الإقتصادية وتتمثل في:-</a:t>
            </a:r>
          </a:p>
        </p:txBody>
      </p:sp>
      <p:sp>
        <p:nvSpPr>
          <p:cNvPr id="5" name="Content Placeholder 4"/>
          <p:cNvSpPr>
            <a:spLocks noGrp="1"/>
          </p:cNvSpPr>
          <p:nvPr>
            <p:ph sz="half" idx="2"/>
          </p:nvPr>
        </p:nvSpPr>
        <p:spPr/>
        <p:txBody>
          <a:bodyPr/>
          <a:lstStyle/>
          <a:p>
            <a:pPr>
              <a:buFont typeface="Wingdings" pitchFamily="2" charset="2"/>
              <a:buChar char="v"/>
            </a:pPr>
            <a:r>
              <a:rPr lang="ar-EG" dirty="0" smtClean="0"/>
              <a:t>رأس المال</a:t>
            </a:r>
          </a:p>
          <a:p>
            <a:pPr>
              <a:buFont typeface="Wingdings" pitchFamily="2" charset="2"/>
              <a:buChar char="v"/>
            </a:pPr>
            <a:r>
              <a:rPr lang="ar-EG" dirty="0" smtClean="0"/>
              <a:t>السوق</a:t>
            </a:r>
          </a:p>
          <a:p>
            <a:pPr>
              <a:buFont typeface="Wingdings" pitchFamily="2" charset="2"/>
              <a:buChar char="v"/>
            </a:pPr>
            <a:r>
              <a:rPr lang="ar-EG" dirty="0" smtClean="0"/>
              <a:t>النقل</a:t>
            </a:r>
          </a:p>
          <a:p>
            <a:pPr>
              <a:buFont typeface="Wingdings" pitchFamily="2" charset="2"/>
              <a:buChar char="v"/>
            </a:pPr>
            <a:r>
              <a:rPr lang="ar-EG" dirty="0" smtClean="0"/>
              <a:t>السياسات الحكومية</a:t>
            </a:r>
          </a:p>
          <a:p>
            <a:pPr>
              <a:buFont typeface="Wingdings" pitchFamily="2" charset="2"/>
              <a:buChar char="v"/>
            </a:pPr>
            <a:r>
              <a:rPr lang="ar-EG" dirty="0" smtClean="0"/>
              <a:t>الإرتباطات الدولية</a:t>
            </a:r>
            <a:endParaRPr lang="ar-EG" dirty="0"/>
          </a:p>
        </p:txBody>
      </p:sp>
      <p:sp>
        <p:nvSpPr>
          <p:cNvPr id="6" name="Text Placeholder 5"/>
          <p:cNvSpPr>
            <a:spLocks noGrp="1"/>
          </p:cNvSpPr>
          <p:nvPr>
            <p:ph type="body" sz="quarter" idx="3"/>
          </p:nvPr>
        </p:nvSpPr>
        <p:spPr/>
        <p:txBody>
          <a:bodyPr/>
          <a:lstStyle/>
          <a:p>
            <a:r>
              <a:rPr lang="ar-EG" dirty="0" smtClean="0">
                <a:solidFill>
                  <a:srgbClr val="FF0000"/>
                </a:solidFill>
              </a:rPr>
              <a:t>1-العوامل الإجتماعية وتتمثل في:-</a:t>
            </a:r>
            <a:endParaRPr lang="ar-EG" dirty="0">
              <a:solidFill>
                <a:srgbClr val="FF0000"/>
              </a:solidFill>
            </a:endParaRPr>
          </a:p>
        </p:txBody>
      </p:sp>
      <p:sp>
        <p:nvSpPr>
          <p:cNvPr id="7" name="Content Placeholder 6"/>
          <p:cNvSpPr>
            <a:spLocks noGrp="1"/>
          </p:cNvSpPr>
          <p:nvPr>
            <p:ph sz="quarter" idx="4"/>
          </p:nvPr>
        </p:nvSpPr>
        <p:spPr/>
        <p:txBody>
          <a:bodyPr/>
          <a:lstStyle/>
          <a:p>
            <a:pPr>
              <a:buFont typeface="Wingdings" pitchFamily="2" charset="2"/>
              <a:buChar char="v"/>
            </a:pPr>
            <a:r>
              <a:rPr lang="ar-EG" dirty="0" smtClean="0"/>
              <a:t>السكان</a:t>
            </a:r>
          </a:p>
          <a:p>
            <a:pPr>
              <a:buFont typeface="Wingdings" pitchFamily="2" charset="2"/>
              <a:buChar char="v"/>
            </a:pPr>
            <a:r>
              <a:rPr lang="ar-EG" dirty="0" smtClean="0"/>
              <a:t>مستوى المعيشة</a:t>
            </a:r>
          </a:p>
          <a:p>
            <a:pPr>
              <a:buFont typeface="Wingdings" pitchFamily="2" charset="2"/>
              <a:buChar char="v"/>
            </a:pPr>
            <a:r>
              <a:rPr lang="ar-EG" dirty="0" smtClean="0"/>
              <a:t>النظم الإجتماعية والعادات والتقاليد </a:t>
            </a:r>
          </a:p>
          <a:p>
            <a:pPr>
              <a:buFont typeface="Wingdings" pitchFamily="2" charset="2"/>
              <a:buChar char="v"/>
            </a:pPr>
            <a:r>
              <a:rPr lang="ar-EG" dirty="0" smtClean="0"/>
              <a:t>اللغة</a:t>
            </a:r>
          </a:p>
          <a:p>
            <a:pPr>
              <a:buFont typeface="Wingdings" pitchFamily="2" charset="2"/>
              <a:buChar char="v"/>
            </a:pPr>
            <a:r>
              <a:rPr lang="ar-EG" dirty="0" smtClean="0"/>
              <a:t>العقيدة الدينية</a:t>
            </a:r>
          </a:p>
          <a:p>
            <a:pPr>
              <a:buFont typeface="Wingdings" pitchFamily="2" charset="2"/>
              <a:buChar char="v"/>
            </a:pPr>
            <a:r>
              <a:rPr lang="ar-EG" dirty="0" smtClean="0"/>
              <a:t>التقدم العلمي والتكنولوجي</a:t>
            </a:r>
            <a:endParaRPr lang="ar-EG" dirty="0"/>
          </a:p>
        </p:txBody>
      </p:sp>
    </p:spTree>
    <p:extLst>
      <p:ext uri="{BB962C8B-B14F-4D97-AF65-F5344CB8AC3E}">
        <p14:creationId xmlns:p14="http://schemas.microsoft.com/office/powerpoint/2010/main" val="1172976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ar-EG" dirty="0" smtClean="0">
                <a:solidFill>
                  <a:srgbClr val="FF0000"/>
                </a:solidFill>
              </a:rPr>
              <a:t>1-العوامل الإجتماعية:-</a:t>
            </a:r>
            <a:endParaRPr lang="ar-EG" dirty="0">
              <a:solidFill>
                <a:srgbClr val="FF0000"/>
              </a:solidFill>
            </a:endParaRPr>
          </a:p>
        </p:txBody>
      </p:sp>
      <p:sp>
        <p:nvSpPr>
          <p:cNvPr id="8" name="Content Placeholder 7"/>
          <p:cNvSpPr>
            <a:spLocks noGrp="1"/>
          </p:cNvSpPr>
          <p:nvPr>
            <p:ph idx="1"/>
          </p:nvPr>
        </p:nvSpPr>
        <p:spPr/>
        <p:txBody>
          <a:bodyPr>
            <a:normAutofit/>
          </a:bodyPr>
          <a:lstStyle/>
          <a:p>
            <a:pPr marL="514350" indent="-514350">
              <a:buAutoNum type="arabic1Minus"/>
            </a:pPr>
            <a:r>
              <a:rPr lang="ar-EG" b="1" dirty="0" smtClean="0">
                <a:solidFill>
                  <a:srgbClr val="FF0000"/>
                </a:solidFill>
              </a:rPr>
              <a:t>السكان:-</a:t>
            </a:r>
          </a:p>
          <a:p>
            <a:pPr marL="0" indent="0" algn="just">
              <a:buNone/>
            </a:pPr>
            <a:r>
              <a:rPr lang="ar-EG" sz="2800" b="1" dirty="0" smtClean="0"/>
              <a:t>يعد السكان من أحد مقومات الإنتاج فالإنسان يعد العامل الرئيسي الذي يشكل جميع الموارد فهو المنتج والموزع والمستهلك للموارد,ويأتي تأثير الإنسان في الإنتاج عن طريق إختلاف توزيعه في العالم أو إختلاف قدراته وإمكاناناته وإختلاف توزيع السكان يعني إختلاف في القوى العاملة كما يعني إختلاف في القوى الإستهلاكية,كما يؤثر تركيب السكان من حيث السن على الإنتاج وكلما إرتفعت نسبة السكان في هذه المرحلة من العمر إرتفعت نسبة قوة العمل من جملة السكان,وتؤثر خصائص السكان الإقتصادية والإجتماعية بالإضافة للمؤثرات الديموغرافية وكذلك الهجرة والخصوبة في الإنتاج .</a:t>
            </a:r>
            <a:endParaRPr lang="ar-EG" sz="2800" b="1" dirty="0">
              <a:solidFill>
                <a:srgbClr val="FF0000"/>
              </a:solidFill>
            </a:endParaRPr>
          </a:p>
        </p:txBody>
      </p:sp>
    </p:spTree>
    <p:extLst>
      <p:ext uri="{BB962C8B-B14F-4D97-AF65-F5344CB8AC3E}">
        <p14:creationId xmlns:p14="http://schemas.microsoft.com/office/powerpoint/2010/main" val="2124709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ar-EG" dirty="0"/>
              <a:t>وتظهر العلاقة قوية بين نوع الإقتصاد وبين السكان في معرفة توزيع كثافة السكان في العالم على النحو التالي:-</a:t>
            </a:r>
          </a:p>
          <a:p>
            <a:pPr>
              <a:buFont typeface="Wingdings" pitchFamily="2" charset="2"/>
              <a:buChar char="v"/>
            </a:pPr>
            <a:r>
              <a:rPr lang="ar-EG" b="1" dirty="0">
                <a:solidFill>
                  <a:srgbClr val="FF0000"/>
                </a:solidFill>
              </a:rPr>
              <a:t>أقاليم نادرة السكان</a:t>
            </a:r>
          </a:p>
          <a:p>
            <a:pPr>
              <a:buFont typeface="Wingdings" pitchFamily="2" charset="2"/>
              <a:buChar char="v"/>
            </a:pPr>
            <a:r>
              <a:rPr lang="ar-EG" b="1" dirty="0">
                <a:solidFill>
                  <a:srgbClr val="FF0000"/>
                </a:solidFill>
              </a:rPr>
              <a:t>أقاليم قليلة السكان</a:t>
            </a:r>
          </a:p>
          <a:p>
            <a:pPr>
              <a:buFont typeface="Wingdings" pitchFamily="2" charset="2"/>
              <a:buChar char="v"/>
            </a:pPr>
            <a:r>
              <a:rPr lang="ar-EG" b="1" dirty="0">
                <a:solidFill>
                  <a:srgbClr val="FF0000"/>
                </a:solidFill>
              </a:rPr>
              <a:t>أقاليم متوسط الكثافة السكانية</a:t>
            </a:r>
          </a:p>
          <a:p>
            <a:pPr>
              <a:buFont typeface="Wingdings" pitchFamily="2" charset="2"/>
              <a:buChar char="v"/>
            </a:pPr>
            <a:r>
              <a:rPr lang="ar-EG" b="1" dirty="0">
                <a:solidFill>
                  <a:srgbClr val="FF0000"/>
                </a:solidFill>
              </a:rPr>
              <a:t>أقاليم كثيفة السكان</a:t>
            </a:r>
          </a:p>
        </p:txBody>
      </p:sp>
    </p:spTree>
    <p:extLst>
      <p:ext uri="{BB962C8B-B14F-4D97-AF65-F5344CB8AC3E}">
        <p14:creationId xmlns:p14="http://schemas.microsoft.com/office/powerpoint/2010/main" val="3109928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71400"/>
            <a:ext cx="8229600" cy="171400"/>
          </a:xfrm>
        </p:spPr>
        <p:txBody>
          <a:bodyPr>
            <a:normAutofit fontScale="90000"/>
          </a:bodyPr>
          <a:lstStyle/>
          <a:p>
            <a:endParaRPr lang="ar-EG" dirty="0"/>
          </a:p>
        </p:txBody>
      </p:sp>
      <p:sp>
        <p:nvSpPr>
          <p:cNvPr id="3" name="Content Placeholder 2"/>
          <p:cNvSpPr>
            <a:spLocks noGrp="1"/>
          </p:cNvSpPr>
          <p:nvPr>
            <p:ph idx="1"/>
          </p:nvPr>
        </p:nvSpPr>
        <p:spPr>
          <a:xfrm>
            <a:off x="-108520" y="116632"/>
            <a:ext cx="9252520" cy="7056784"/>
          </a:xfrm>
        </p:spPr>
        <p:txBody>
          <a:bodyPr/>
          <a:lstStyle/>
          <a:p>
            <a:pPr marL="0" indent="0" algn="just">
              <a:buNone/>
            </a:pPr>
            <a:r>
              <a:rPr lang="ar-EG" sz="2800" b="1" dirty="0" smtClean="0">
                <a:solidFill>
                  <a:srgbClr val="FF0000"/>
                </a:solidFill>
              </a:rPr>
              <a:t>ب)مستوى المعيشة:-</a:t>
            </a:r>
          </a:p>
          <a:p>
            <a:pPr marL="0" indent="0" algn="just">
              <a:buNone/>
            </a:pPr>
            <a:r>
              <a:rPr lang="ar-EG" sz="2800" b="1" dirty="0" smtClean="0"/>
              <a:t>يرتبط مستوى المعيشة بالدخل العام إلى حد كبير بالنسبة للفرد ,ويؤثر مستوى المعيشة في الإنتاج ويظهر في التأثير في سوق الإستهلاك وبالتالي في توزيع الإنتاج وكميته,فمستوى المعيشة المرتفع معنى إزدياد الطلب على بعض السلع وهذا يؤدي إلى زيادة إنتاجها.</a:t>
            </a:r>
          </a:p>
          <a:p>
            <a:pPr marL="0" indent="0" algn="just">
              <a:buNone/>
            </a:pPr>
            <a:endParaRPr lang="ar-EG" sz="2800" b="1" dirty="0" smtClean="0"/>
          </a:p>
          <a:p>
            <a:pPr marL="0" indent="0" algn="just">
              <a:buNone/>
            </a:pPr>
            <a:r>
              <a:rPr lang="ar-EG" sz="2800" b="1" dirty="0" smtClean="0"/>
              <a:t>وقد لايقتصر تأثير مستوى المعيشة على الانتاج في الدولة نفسها وإنما قد يتعداها إلى دول أخرى,وإرتفاع مستوى المعيشة في البلاد المتقدمة يجعلها لاتقتصر في إنتاجها على إنتاج السلع الضرورية من مأكل وملبس ومسكن بل تتعداها إلى إنتاج سلع أخرى تتفق مع إشباع رغبات جديده فالإنسان في المجتمعات المتقدمة عند إرتفاع مستوى المعيشة يوجه الإنتاج الإقتصادي ألى ضرورة توفير سلع جديده أو تطوير أشكال السلع القديمة وإبتكار منافع جديدة لخدمة حاجاته وكلها عوامل تؤثر في الإنتاج الإقتصادي بصورة مختلفة.</a:t>
            </a:r>
          </a:p>
          <a:p>
            <a:pPr marL="0" indent="0">
              <a:buNone/>
            </a:pPr>
            <a:endParaRPr lang="ar-EG" sz="2000" dirty="0" smtClean="0"/>
          </a:p>
          <a:p>
            <a:pPr marL="0" indent="0">
              <a:buNone/>
            </a:pPr>
            <a:endParaRPr lang="ar-EG" sz="2400" b="1" dirty="0">
              <a:solidFill>
                <a:srgbClr val="FF0000"/>
              </a:solidFill>
            </a:endParaRPr>
          </a:p>
        </p:txBody>
      </p:sp>
    </p:spTree>
    <p:extLst>
      <p:ext uri="{BB962C8B-B14F-4D97-AF65-F5344CB8AC3E}">
        <p14:creationId xmlns:p14="http://schemas.microsoft.com/office/powerpoint/2010/main" val="3348457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marL="0" indent="0" algn="just">
              <a:buNone/>
            </a:pPr>
            <a:r>
              <a:rPr lang="ar-EG" sz="3600" dirty="0">
                <a:solidFill>
                  <a:srgbClr val="FF0000"/>
                </a:solidFill>
              </a:rPr>
              <a:t>ج)النظم الاجتماعية والعادات والتقاليد:-</a:t>
            </a:r>
          </a:p>
          <a:p>
            <a:pPr marL="0" indent="0" algn="just">
              <a:buNone/>
            </a:pPr>
            <a:r>
              <a:rPr lang="ar-EG" dirty="0"/>
              <a:t>تؤثر النظم الاجتماعية في اسلوب استغلال الموارد الطبيعية وفي نوعية الانتاج وكميته ففي المجتمعات القبلي تعتبر الأسرة أو البيت أو القبيلة هي وحدة الإنتاج الأساسية إذ تقوم كل منها بإستغلال الموارد الطبيعية المتاحه لتوفير احتياجاتها البسيطة لذلك تسود الملكية العامة بينما تسود الملكية الفردية في المجتمعات الزراعية,كما أن للمجتمع دور كبير في تحديد نوع الحرفة أو العمل،كما أن نوع الملبس الذي يسود مجتمع معين يحدد إنتاج نوع معين من المنسوجات يتفق هذا الزي من حيث النوع والألوان وذلك لإرضاء أذواق </a:t>
            </a:r>
            <a:r>
              <a:rPr lang="ar-EG" dirty="0" smtClean="0"/>
              <a:t>المستهلكين. </a:t>
            </a:r>
            <a:endParaRPr lang="en-US" dirty="0"/>
          </a:p>
        </p:txBody>
      </p:sp>
    </p:spTree>
    <p:extLst>
      <p:ext uri="{BB962C8B-B14F-4D97-AF65-F5344CB8AC3E}">
        <p14:creationId xmlns:p14="http://schemas.microsoft.com/office/powerpoint/2010/main" val="3411417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ar-EG" dirty="0"/>
              <a:t>كما أن بعض الشعوب إعتادت على أنواع معينة من الغذاء كما هو الحال في دول أسيا الموسمية التي إعتادت على الإعتماد على الأرز,وهناك بعض الانشطه الاقتصادية أرتبطت ببعض العناصر السكانية كأن تقوم صناعة أو حرفة في مكان معين هاجرت إليه مجموعة من السكان من مكان الى أخر وليس هناك شك في أن العادات والتقاليد والتعليم والقيم والاتجاهات الاجتماعية يؤثرون في الانشطة الاقتصادية التي يمارسها السكان.</a:t>
            </a:r>
          </a:p>
          <a:p>
            <a:endParaRPr lang="en-US" dirty="0"/>
          </a:p>
        </p:txBody>
      </p:sp>
    </p:spTree>
    <p:extLst>
      <p:ext uri="{BB962C8B-B14F-4D97-AF65-F5344CB8AC3E}">
        <p14:creationId xmlns:p14="http://schemas.microsoft.com/office/powerpoint/2010/main" val="32784868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891</Words>
  <Application>Microsoft Office PowerPoint</Application>
  <PresentationFormat>On-screen Show (4:3)</PresentationFormat>
  <Paragraphs>43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إسم المقرر:موضوع خاص فى الجغرافيا  البشرية المستوى الأول- (مرحلة الماجستير- جغرافيا بشرية) أستاذ المادة : أ.د/ مسعد السيد أحمد بحيرى</vt:lpstr>
      <vt:lpstr> الكتاب المقرر: موارد الأرض الطبيعية               دراسة جغرافية                 </vt:lpstr>
      <vt:lpstr>المحاضرة  الاولى والثانية والثالثة  العوامل المؤثرة في إستغلال الموارد الطبيعية </vt:lpstr>
      <vt:lpstr>ثانيا :العوامل البشرية</vt:lpstr>
      <vt:lpstr>1-العوامل الإجتماعية:-</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إسم المقرر:موارد الأرض الطبيعية                  دراسة جغرافية</dc:title>
  <dc:creator>محدش يغير صورة تريكه</dc:creator>
  <cp:lastModifiedBy>Dr Mosad</cp:lastModifiedBy>
  <cp:revision>61</cp:revision>
  <dcterms:created xsi:type="dcterms:W3CDTF">2013-06-03T22:32:57Z</dcterms:created>
  <dcterms:modified xsi:type="dcterms:W3CDTF">2020-03-30T23:55:48Z</dcterms:modified>
</cp:coreProperties>
</file>