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3" r:id="rId9"/>
    <p:sldId id="266" r:id="rId10"/>
    <p:sldId id="262" r:id="rId11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0D0"/>
    <a:srgbClr val="C3C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000" autoAdjust="0"/>
    <p:restoredTop sz="94660"/>
  </p:normalViewPr>
  <p:slideViewPr>
    <p:cSldViewPr snapToGrid="0">
      <p:cViewPr>
        <p:scale>
          <a:sx n="70" d="100"/>
          <a:sy n="70" d="100"/>
        </p:scale>
        <p:origin x="-540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3788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98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309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8569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5176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6740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4382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4297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4678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1461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9663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8582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87" y="11112"/>
            <a:ext cx="12218987" cy="6827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2724149"/>
            <a:ext cx="12192000" cy="3086101"/>
          </a:xfrm>
          <a:solidFill>
            <a:srgbClr val="E3E1E1"/>
          </a:solidFill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ar-EG" sz="5300" b="1" dirty="0" smtClean="0">
                <a:solidFill>
                  <a:srgbClr val="FF0000"/>
                </a:solidFill>
              </a:rPr>
              <a:t>إسم المقرر: دراسة ميدانية متقدمة فى الجغرافيا البشرية</a:t>
            </a:r>
            <a:r>
              <a:rPr lang="ar-EG" b="1" dirty="0" smtClean="0"/>
              <a:t/>
            </a:r>
            <a:br>
              <a:rPr lang="ar-EG" b="1" dirty="0" smtClean="0"/>
            </a:br>
            <a:r>
              <a:rPr lang="ar-EG" sz="4400" b="1" dirty="0" smtClean="0"/>
              <a:t>المستوى الأول – مرحلة الدكتوراه «جغرافيا بشرية»</a:t>
            </a:r>
            <a:br>
              <a:rPr lang="ar-EG" sz="4400" b="1" dirty="0" smtClean="0"/>
            </a:br>
            <a:r>
              <a:rPr lang="ar-EG" sz="4400" b="1" dirty="0" smtClean="0"/>
              <a:t>أستاذ المادة : </a:t>
            </a:r>
            <a:r>
              <a:rPr lang="ar-EG" sz="4000" b="1" dirty="0" smtClean="0"/>
              <a:t>أ.د/ مسعد السيد أحمد بحيرى</a:t>
            </a:r>
            <a:endParaRPr lang="ar-EG" sz="4000" b="1" dirty="0"/>
          </a:p>
        </p:txBody>
      </p:sp>
    </p:spTree>
    <p:extLst>
      <p:ext uri="{BB962C8B-B14F-4D97-AF65-F5344CB8AC3E}">
        <p14:creationId xmlns:p14="http://schemas.microsoft.com/office/powerpoint/2010/main" val="359322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260362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THANK YOU</a:t>
            </a:r>
            <a:endParaRPr lang="ar-EG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12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647949"/>
            <a:ext cx="12192000" cy="15621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 fontScale="975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b="1" dirty="0" smtClean="0">
                <a:solidFill>
                  <a:srgbClr val="00B050"/>
                </a:solidFill>
              </a:rPr>
              <a:t>الدراسة الميدانية </a:t>
            </a:r>
            <a:br>
              <a:rPr lang="ar-EG" b="1" dirty="0" smtClean="0">
                <a:solidFill>
                  <a:srgbClr val="00B050"/>
                </a:solidFill>
              </a:rPr>
            </a:br>
            <a:r>
              <a:rPr lang="ar-EG" b="1" dirty="0" smtClean="0">
                <a:solidFill>
                  <a:srgbClr val="00B050"/>
                </a:solidFill>
              </a:rPr>
              <a:t>أسس وتطبيقات فى الجغرافيا البشرية</a:t>
            </a:r>
            <a:endParaRPr lang="ar-EG" b="1" dirty="0">
              <a:solidFill>
                <a:srgbClr val="00B05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400300" y="4229100"/>
            <a:ext cx="7353300" cy="19240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 fontScale="975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dirty="0" smtClean="0">
                <a:solidFill>
                  <a:srgbClr val="002060"/>
                </a:solidFill>
              </a:rPr>
              <a:t>الدكتور/ أحمد البدوى محمد الشريعى</a:t>
            </a:r>
          </a:p>
          <a:p>
            <a:pPr algn="ctr"/>
            <a:r>
              <a:rPr lang="ar-EG" sz="3300" dirty="0" smtClean="0">
                <a:solidFill>
                  <a:srgbClr val="002060"/>
                </a:solidFill>
              </a:rPr>
              <a:t>الطبعة الأولى 1424ه/ 2004م</a:t>
            </a:r>
          </a:p>
          <a:p>
            <a:pPr algn="ctr"/>
            <a:r>
              <a:rPr lang="ar-EG" sz="3300" dirty="0" smtClean="0">
                <a:solidFill>
                  <a:srgbClr val="002060"/>
                </a:solidFill>
              </a:rPr>
              <a:t>دار الفكر العربى </a:t>
            </a:r>
            <a:endParaRPr lang="ar-EG" sz="33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71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298856" y="3091216"/>
            <a:ext cx="10155882" cy="1028700"/>
          </a:xfrm>
          <a:prstGeom prst="rect">
            <a:avLst/>
          </a:prstGeom>
          <a:noFill/>
        </p:spPr>
        <p:txBody>
          <a:bodyPr vert="horz" lIns="91440" tIns="45720" rIns="91440" bIns="45720" rtlCol="1" anchor="b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5400" b="1" u="sng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الاستبيان</a:t>
            </a:r>
            <a:endParaRPr lang="ar-EG" sz="5400" b="1" u="sng" dirty="0">
              <a:solidFill>
                <a:srgbClr val="00206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57099" y="2212692"/>
            <a:ext cx="6093733" cy="92333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ar-EG" sz="54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المحاضرة الخامسة</a:t>
            </a:r>
            <a:endParaRPr lang="ar-EG" sz="5400" b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0884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93001" y="1883388"/>
            <a:ext cx="11989815" cy="49609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ar-EG" b="1" dirty="0" smtClean="0">
                <a:latin typeface="Simplified Arabic" pitchFamily="18" charset="-78"/>
                <a:cs typeface="Simplified Arabic" pitchFamily="18" charset="-78"/>
              </a:rPr>
              <a:t>الاستيبان وثيقة بحثية مهمة وعن طريقها تسجل البيانات والمعلومات عن الظاهرة محل الدراسة.</a:t>
            </a:r>
          </a:p>
          <a:p>
            <a:pPr algn="just">
              <a:lnSpc>
                <a:spcPct val="150000"/>
              </a:lnSpc>
            </a:pPr>
            <a:r>
              <a:rPr lang="ar-EG" b="1" dirty="0" smtClean="0">
                <a:latin typeface="Simplified Arabic" pitchFamily="18" charset="-78"/>
                <a:cs typeface="Simplified Arabic" pitchFamily="18" charset="-78"/>
              </a:rPr>
              <a:t>تتضح أهمية هذا الأسلوب البحثى فى بعض البحوث الجغرافية وخاصة مجال الجغرافيا الاقتصادية وجغرافية الحضر والسكان والجغرافيا الاجتماعية.</a:t>
            </a:r>
          </a:p>
          <a:p>
            <a:pPr algn="just">
              <a:lnSpc>
                <a:spcPct val="150000"/>
              </a:lnSpc>
            </a:pPr>
            <a:r>
              <a:rPr lang="ar-EG" b="1" dirty="0" smtClean="0">
                <a:latin typeface="Simplified Arabic" pitchFamily="18" charset="-78"/>
                <a:cs typeface="Simplified Arabic" pitchFamily="18" charset="-78"/>
              </a:rPr>
              <a:t>الاستبيان إطار فكرى يرتبط بهدف البحث ويعكس الفروض العلمية للدراسة.</a:t>
            </a:r>
          </a:p>
          <a:p>
            <a:pPr algn="just">
              <a:lnSpc>
                <a:spcPct val="150000"/>
              </a:lnSpc>
            </a:pPr>
            <a:r>
              <a:rPr lang="ar-EG" b="1" dirty="0" smtClean="0">
                <a:latin typeface="Simplified Arabic" pitchFamily="18" charset="-78"/>
                <a:cs typeface="Simplified Arabic" pitchFamily="18" charset="-78"/>
              </a:rPr>
              <a:t>يضم العديد من الأسئلة الموضوعة من قبل الباحث ليجيب عليها المفحوصون ويتم ذلك باليد وبطريقة مباشرة من الباحث أو عن طريق البريد أو التليفون ، ويكتب بلغة سهلة وميسورة ومختصرة.</a:t>
            </a:r>
          </a:p>
        </p:txBody>
      </p:sp>
    </p:spTree>
    <p:extLst>
      <p:ext uri="{BB962C8B-B14F-4D97-AF65-F5344CB8AC3E}">
        <p14:creationId xmlns:p14="http://schemas.microsoft.com/office/powerpoint/2010/main" val="391992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42746" y="1140874"/>
            <a:ext cx="4243015" cy="683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>
            <a:normAutofit fontScale="975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36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أهم ما يميز هذا الأسلوب:- </a:t>
            </a:r>
            <a:endParaRPr lang="ar-EG" sz="36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18366" y="1880428"/>
            <a:ext cx="11769772" cy="48888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ar-EG" sz="2800" b="1" dirty="0" smtClean="0">
                <a:latin typeface="Simplified Arabic" pitchFamily="18" charset="-78"/>
                <a:cs typeface="Simplified Arabic" pitchFamily="18" charset="-78"/>
              </a:rPr>
              <a:t>أنه أسلوب شامل يعطى حرية للمبحوث فى الإجابة على الأسئلة المطروحة وهو كأسلوب لا يتطلب شرحاً أو توضيحاً.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ar-EG" sz="2800" b="1" dirty="0" smtClean="0">
                <a:latin typeface="Simplified Arabic" pitchFamily="18" charset="-78"/>
                <a:cs typeface="Simplified Arabic" pitchFamily="18" charset="-78"/>
              </a:rPr>
              <a:t>طريقة وضع الأسئلة ومدى تسلسلها يمكن الباحث من الوصول وبسرعة إلى النتائج وذلك بعد تفريغ كافة الإجابات.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ar-EG" sz="2800" b="1" dirty="0" smtClean="0">
                <a:latin typeface="Simplified Arabic" pitchFamily="18" charset="-78"/>
                <a:cs typeface="Simplified Arabic" pitchFamily="18" charset="-78"/>
              </a:rPr>
              <a:t>الاستبيان يعد أكثر موضوعية وحيدة من المقابلة.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ar-EG" sz="2800" b="1" dirty="0" smtClean="0">
                <a:latin typeface="Simplified Arabic" pitchFamily="18" charset="-78"/>
                <a:cs typeface="Simplified Arabic" pitchFamily="18" charset="-78"/>
              </a:rPr>
              <a:t>تكلفته المادية قليلة ؛ إذ لا يتطلب نفقات كبيرة فى إعداده وتوزيعه على المفحوصين ، ولا يتطلب مشقة إذ يمكن الاستعانة بالتليفون أو بالبريد فى وصول الاستمارة.</a:t>
            </a:r>
            <a:endParaRPr lang="ar-EG" sz="28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2553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>
          <a:xfrm>
            <a:off x="163773" y="1931124"/>
            <a:ext cx="11821211" cy="42103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ar-EG" sz="2800" b="1" dirty="0" smtClean="0">
                <a:latin typeface="Simplified Arabic" pitchFamily="18" charset="-78"/>
                <a:cs typeface="Simplified Arabic" pitchFamily="18" charset="-78"/>
              </a:rPr>
              <a:t>أسلوب الاستبيان لا يمكن الاستفادة منه مع الأميين وعلى الباحث أن يتخير الصيغ والأسئلة السهلة الميسورة حتى لا يصاب المفحوص بالملل أو أن تكون الأسئلة غامضة ، يحاول الباحث وضع الأسئلة بنفس الكلمات والصيغ والجمل المستخدمة عند المعنيين بالدراسة لضمان الحصول على أعلى استجابة ذهنية.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ar-EG" sz="2800" b="1" dirty="0" smtClean="0">
                <a:latin typeface="Simplified Arabic" pitchFamily="18" charset="-78"/>
                <a:cs typeface="Simplified Arabic" pitchFamily="18" charset="-78"/>
              </a:rPr>
              <a:t>لكى يكون استخدام هذا الأسلوب قد حقق الهدف منه فينبغى الربط بين مشكلة البحث والأسئلة المطروحة والمطلوب الإجابة عليها ، ويراعى التفريغ العلمى الجيد لمشكلة البحث.</a:t>
            </a:r>
          </a:p>
        </p:txBody>
      </p:sp>
    </p:spTree>
    <p:extLst>
      <p:ext uri="{BB962C8B-B14F-4D97-AF65-F5344CB8AC3E}">
        <p14:creationId xmlns:p14="http://schemas.microsoft.com/office/powerpoint/2010/main" val="20281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ontent Placeholder 2"/>
          <p:cNvSpPr txBox="1">
            <a:spLocks/>
          </p:cNvSpPr>
          <p:nvPr/>
        </p:nvSpPr>
        <p:spPr>
          <a:xfrm>
            <a:off x="177421" y="1978919"/>
            <a:ext cx="11862179" cy="31207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ar-EG" sz="2800" b="1" dirty="0" smtClean="0">
                <a:latin typeface="Simplified Arabic" pitchFamily="18" charset="-78"/>
                <a:cs typeface="Simplified Arabic" pitchFamily="18" charset="-78"/>
              </a:rPr>
              <a:t>إذا كانت الدراسة من النوع الذى يختبر صحة الفروض فإن الفروض الرئيسية تصلح كمجالات رئيسية لاسئلة.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ar-EG" sz="2800" b="1" dirty="0" smtClean="0">
                <a:latin typeface="Simplified Arabic" pitchFamily="18" charset="-78"/>
                <a:cs typeface="Simplified Arabic" pitchFamily="18" charset="-78"/>
              </a:rPr>
              <a:t>إذا كانت الدراسة استكشافية فعلى الباحث تحديد المتغير أو المتغيرات التابعة ليصبح كل منها مجالاً ، ثم تحدد المتغيرات المستقلة التى يمكن اعتبارها مجتمعة كمجال رئيسى.</a:t>
            </a:r>
          </a:p>
        </p:txBody>
      </p:sp>
    </p:spTree>
    <p:extLst>
      <p:ext uri="{BB962C8B-B14F-4D97-AF65-F5344CB8AC3E}">
        <p14:creationId xmlns:p14="http://schemas.microsoft.com/office/powerpoint/2010/main" val="258087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019668" y="1524550"/>
            <a:ext cx="5872346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anchor="ctr">
            <a:normAutofit fontScale="975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32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لكى يحقق هذا الأسلوب الهدف منه لابد من:</a:t>
            </a:r>
            <a:endParaRPr lang="ar-EG" sz="32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2510" y="2286700"/>
            <a:ext cx="11114111" cy="3772906"/>
          </a:xfrm>
          <a:prstGeom prst="rect">
            <a:avLst/>
          </a:prstGeom>
        </p:spPr>
        <p:txBody>
          <a:bodyPr anchor="ctr"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arabicPeriod"/>
            </a:pPr>
            <a:r>
              <a:rPr lang="ar-EG" dirty="0" smtClean="0">
                <a:latin typeface="Simplified Arabic" pitchFamily="18" charset="-78"/>
                <a:cs typeface="Simplified Arabic" pitchFamily="18" charset="-78"/>
              </a:rPr>
              <a:t>تصميم الجداول المتوقعة والذى من خلالها يستطيع الباحث أن يحدد مسبقاً الإجابات التى ستفرغ بهذه الجداول.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EG" dirty="0" smtClean="0">
                <a:latin typeface="Simplified Arabic" pitchFamily="18" charset="-78"/>
                <a:cs typeface="Simplified Arabic" pitchFamily="18" charset="-78"/>
              </a:rPr>
              <a:t>طبيعة الأسئلة ونوعيتها ؛ ينبغى أن تكون هذه الأسئلة واضحة وسهلة وبسيطة لا يستخدم فيها المصطلح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EG" dirty="0" smtClean="0">
                <a:latin typeface="Simplified Arabic" pitchFamily="18" charset="-78"/>
                <a:cs typeface="Simplified Arabic" pitchFamily="18" charset="-78"/>
              </a:rPr>
              <a:t>أن تصمم الأسئلة بحيث يتوقع الباحث أن تكون الإجابة عليها قاطعة ولا تطلب من المفحوص بذل جهد عقلى ذهنى أو فكرى.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EG" dirty="0" smtClean="0">
                <a:latin typeface="Simplified Arabic" pitchFamily="18" charset="-78"/>
                <a:cs typeface="Simplified Arabic" pitchFamily="18" charset="-78"/>
              </a:rPr>
              <a:t>أن تكون الأسئلة لا تثير الحساسية لدى الناس وأن يكون للسؤال إجابة واحدة ولا يتفرع من الإجابة تفاصيل أخرى.</a:t>
            </a:r>
            <a:endParaRPr lang="ar-EG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190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022375" y="1218161"/>
            <a:ext cx="3198388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anchor="ctr">
            <a:normAutofit fontScale="975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32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أنواع الاستبيان:-</a:t>
            </a:r>
            <a:endParaRPr lang="ar-EG" sz="32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77925" y="1781723"/>
            <a:ext cx="11054687" cy="4195987"/>
          </a:xfrm>
          <a:prstGeom prst="rect">
            <a:avLst/>
          </a:prstGeom>
        </p:spPr>
        <p:txBody>
          <a:bodyPr anchor="ctr"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ar-EG" b="1" u="sng" dirty="0" smtClean="0">
                <a:latin typeface="Simplified Arabic" pitchFamily="18" charset="-78"/>
                <a:cs typeface="Simplified Arabic" pitchFamily="18" charset="-78"/>
              </a:rPr>
              <a:t>1- الاستبيان المغلق:</a:t>
            </a:r>
          </a:p>
          <a:p>
            <a:pPr marL="0" indent="0" algn="just">
              <a:buNone/>
            </a:pPr>
            <a:r>
              <a:rPr lang="ar-EG" dirty="0" smtClean="0">
                <a:latin typeface="Simplified Arabic" pitchFamily="18" charset="-78"/>
                <a:cs typeface="Simplified Arabic" pitchFamily="18" charset="-78"/>
              </a:rPr>
              <a:t>* يطلب من المفحوص هنا الإجابات على الأسئلة وستكون الإجابات بنعم أو لا أو أكثر أو قليل.</a:t>
            </a:r>
          </a:p>
          <a:p>
            <a:pPr marL="0" indent="0" algn="just">
              <a:buNone/>
            </a:pPr>
            <a:r>
              <a:rPr lang="ar-EG" dirty="0" smtClean="0">
                <a:latin typeface="Simplified Arabic" pitchFamily="18" charset="-78"/>
                <a:cs typeface="Simplified Arabic" pitchFamily="18" charset="-78"/>
              </a:rPr>
              <a:t>* يفيد هذا النوع فى جمع المزيد من المعلومات ولكن دون معرفة الأسباب.</a:t>
            </a:r>
          </a:p>
          <a:p>
            <a:pPr algn="just"/>
            <a:r>
              <a:rPr lang="ar-EG" dirty="0" smtClean="0">
                <a:latin typeface="Simplified Arabic" pitchFamily="18" charset="-78"/>
                <a:cs typeface="Simplified Arabic" pitchFamily="18" charset="-78"/>
              </a:rPr>
              <a:t>يتميز بالسهولة والوضوح ولا يتطلب وقتاً طويلاً فى الإجابة.</a:t>
            </a:r>
          </a:p>
          <a:p>
            <a:pPr marL="0" indent="0" algn="just">
              <a:buNone/>
            </a:pPr>
            <a:r>
              <a:rPr lang="ar-EG" b="1" u="sng" dirty="0" smtClean="0">
                <a:latin typeface="Simplified Arabic" pitchFamily="18" charset="-78"/>
                <a:cs typeface="Simplified Arabic" pitchFamily="18" charset="-78"/>
              </a:rPr>
              <a:t>2-الاستبيان المفتوح:</a:t>
            </a:r>
            <a:endParaRPr lang="ar-EG" b="1" u="sng" dirty="0">
              <a:latin typeface="Simplified Arabic" pitchFamily="18" charset="-78"/>
              <a:cs typeface="Simplified Arabic" pitchFamily="18" charset="-78"/>
            </a:endParaRPr>
          </a:p>
          <a:p>
            <a:pPr marL="0" indent="0" algn="just">
              <a:buNone/>
            </a:pPr>
            <a:r>
              <a:rPr lang="ar-EG" dirty="0">
                <a:latin typeface="Simplified Arabic" pitchFamily="18" charset="-78"/>
                <a:cs typeface="Simplified Arabic" pitchFamily="18" charset="-78"/>
              </a:rPr>
              <a:t>* </a:t>
            </a:r>
            <a:r>
              <a:rPr lang="ar-EG" dirty="0" smtClean="0">
                <a:latin typeface="Simplified Arabic" pitchFamily="18" charset="-78"/>
                <a:cs typeface="Simplified Arabic" pitchFamily="18" charset="-78"/>
              </a:rPr>
              <a:t>يترك للمفحوص حرية التعبير عما يراه فيسهل التعرف على الأسباب والعوامل.</a:t>
            </a:r>
            <a:endParaRPr lang="ar-EG" dirty="0">
              <a:latin typeface="Simplified Arabic" pitchFamily="18" charset="-78"/>
              <a:cs typeface="Simplified Arabic" pitchFamily="18" charset="-78"/>
            </a:endParaRPr>
          </a:p>
          <a:p>
            <a:pPr marL="0" indent="0" algn="just">
              <a:buNone/>
            </a:pPr>
            <a:r>
              <a:rPr lang="ar-EG" dirty="0">
                <a:latin typeface="Simplified Arabic" pitchFamily="18" charset="-78"/>
                <a:cs typeface="Simplified Arabic" pitchFamily="18" charset="-78"/>
              </a:rPr>
              <a:t>* </a:t>
            </a:r>
            <a:r>
              <a:rPr lang="ar-EG" dirty="0" smtClean="0">
                <a:latin typeface="Simplified Arabic" pitchFamily="18" charset="-78"/>
                <a:cs typeface="Simplified Arabic" pitchFamily="18" charset="-78"/>
              </a:rPr>
              <a:t>يتطلب وقتاً طويلاً ويتطلب خبرة أكبر من المفحوص ليتمكن من الإجابة على أسئلة الاستبيان.</a:t>
            </a:r>
            <a:endParaRPr lang="ar-EG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99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466</Words>
  <Application>Microsoft Office PowerPoint</Application>
  <PresentationFormat>Custom</PresentationFormat>
  <Paragraphs>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إسم المقرر: دراسة ميدانية متقدمة فى الجغرافيا البشرية المستوى الأول – مرحلة الدكتوراه «جغرافيا بشرية» أستاذ المادة : أ.د/ مسعد السيد أحمد بحيرى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haidy</dc:creator>
  <cp:lastModifiedBy>Dr Mosad</cp:lastModifiedBy>
  <cp:revision>33</cp:revision>
  <dcterms:created xsi:type="dcterms:W3CDTF">2020-03-17T20:43:53Z</dcterms:created>
  <dcterms:modified xsi:type="dcterms:W3CDTF">2020-03-27T02:30:51Z</dcterms:modified>
</cp:coreProperties>
</file>