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B2BB-D259-457E-B308-90B8DE83F644}" type="datetimeFigureOut">
              <a:rPr lang="ar-EG" smtClean="0"/>
              <a:pPr/>
              <a:t>26/07/1441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ar-EG" sz="4000" dirty="0" smtClean="0">
                <a:cs typeface="PT Bold Heading" pitchFamily="2" charset="-78"/>
              </a:rPr>
              <a:t>محاضرة </a:t>
            </a:r>
            <a:r>
              <a:rPr lang="ar-SA" sz="4000" dirty="0" smtClean="0">
                <a:cs typeface="PT Bold Heading" pitchFamily="2" charset="-78"/>
              </a:rPr>
              <a:t>الأقاليم </a:t>
            </a:r>
            <a:r>
              <a:rPr lang="ar-SA" sz="4000" dirty="0" smtClean="0">
                <a:cs typeface="PT Bold Heading" pitchFamily="2" charset="-78"/>
              </a:rPr>
              <a:t>الباردة</a:t>
            </a:r>
            <a:r>
              <a:rPr lang="ar-EG" sz="4000" dirty="0" smtClean="0">
                <a:cs typeface="PT Bold Heading" pitchFamily="2" charset="-78"/>
              </a:rPr>
              <a:t> والقطبية </a:t>
            </a:r>
            <a:endParaRPr lang="en-US" sz="4000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>
                <a:cs typeface="PT Bold Heading" pitchFamily="2" charset="-78"/>
              </a:rPr>
              <a:t>الفرقة </a:t>
            </a:r>
            <a:r>
              <a:rPr lang="ar-EG" dirty="0" smtClean="0">
                <a:cs typeface="PT Bold Heading" pitchFamily="2" charset="-78"/>
              </a:rPr>
              <a:t>الثانية: </a:t>
            </a:r>
            <a:r>
              <a:rPr lang="ar-EG" dirty="0" smtClean="0">
                <a:cs typeface="PT Bold Heading" pitchFamily="2" charset="-78"/>
              </a:rPr>
              <a:t>قسم الجغرافيا</a:t>
            </a:r>
            <a:endParaRPr lang="ar-EG" dirty="0" smtClean="0">
              <a:cs typeface="PT Bold Heading" pitchFamily="2" charset="-78"/>
            </a:endParaRPr>
          </a:p>
          <a:p>
            <a:r>
              <a:rPr lang="ar-EG" sz="2000" dirty="0" smtClean="0">
                <a:cs typeface="PT Bold Heading" pitchFamily="2" charset="-78"/>
              </a:rPr>
              <a:t>مقرر: </a:t>
            </a:r>
            <a:r>
              <a:rPr lang="ar-EG" sz="2000" dirty="0" smtClean="0">
                <a:cs typeface="PT Bold Heading" pitchFamily="2" charset="-78"/>
              </a:rPr>
              <a:t>الجغرافية المناخية </a:t>
            </a:r>
            <a:r>
              <a:rPr lang="ar-EG" sz="2000" dirty="0" err="1" smtClean="0">
                <a:cs typeface="PT Bold Heading" pitchFamily="2" charset="-78"/>
              </a:rPr>
              <a:t>ب</a:t>
            </a:r>
            <a:endParaRPr lang="ar-EG" sz="2000" dirty="0" smtClean="0">
              <a:cs typeface="PT Bold Heading" pitchFamily="2" charset="-78"/>
            </a:endParaRPr>
          </a:p>
          <a:p>
            <a:r>
              <a:rPr lang="ar-EG" sz="2000" dirty="0" smtClean="0">
                <a:cs typeface="PT Bold Heading" pitchFamily="2" charset="-78"/>
              </a:rPr>
              <a:t>د. محمد عيد</a:t>
            </a:r>
            <a:endParaRPr lang="ar-EG" sz="2000" dirty="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ar-SA" b="1" dirty="0" smtClean="0"/>
              <a:t>الأقاليم </a:t>
            </a:r>
            <a:r>
              <a:rPr lang="ar-SA" b="1" dirty="0" smtClean="0"/>
              <a:t>الباردة</a:t>
            </a:r>
            <a:r>
              <a:rPr lang="ar-EG" dirty="0" smtClean="0">
                <a:cs typeface="PT Bold Heading" pitchFamily="2" charset="-78"/>
              </a:rPr>
              <a:t> </a:t>
            </a:r>
            <a:r>
              <a:rPr lang="ar-SA" dirty="0" smtClean="0"/>
              <a:t>	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المقصود بالأقاليم الباردة هي الأقاليم التي يوجد </a:t>
            </a:r>
            <a:r>
              <a:rPr lang="ar-SA" dirty="0" err="1" smtClean="0"/>
              <a:t>بها</a:t>
            </a:r>
            <a:r>
              <a:rPr lang="ar-SA" dirty="0" smtClean="0"/>
              <a:t> فصل طويل شديد البرودة ينخفض المعدل الشهري لدرجة الحرارة خلاله إلى أقل من درجة </a:t>
            </a:r>
            <a:r>
              <a:rPr lang="ar-SA" dirty="0" smtClean="0"/>
              <a:t>التجمد</a:t>
            </a:r>
            <a:r>
              <a:rPr lang="ar-EG" dirty="0" smtClean="0"/>
              <a:t>.</a:t>
            </a:r>
          </a:p>
          <a:p>
            <a:r>
              <a:rPr lang="ar-SA" dirty="0" smtClean="0"/>
              <a:t>نقسم هذه الأقاليم إلى ثلاثة أقسام هي</a:t>
            </a:r>
            <a:r>
              <a:rPr lang="en-US" dirty="0" smtClean="0"/>
              <a:t>:</a:t>
            </a:r>
          </a:p>
          <a:p>
            <a:r>
              <a:rPr lang="en-US" dirty="0" smtClean="0"/>
              <a:t>-1</a:t>
            </a:r>
            <a:r>
              <a:rPr lang="ar-SA" dirty="0" smtClean="0"/>
              <a:t>الأقاليم الباردة البحرية في شمال غرب أوروبا وشمال غرب أمريكا الشمالية</a:t>
            </a:r>
            <a:r>
              <a:rPr lang="en-US" dirty="0" smtClean="0"/>
              <a:t>.</a:t>
            </a:r>
          </a:p>
          <a:p>
            <a:r>
              <a:rPr lang="en-US" dirty="0" smtClean="0"/>
              <a:t>-2</a:t>
            </a:r>
            <a:r>
              <a:rPr lang="ar-SA" dirty="0" smtClean="0"/>
              <a:t>الأقاليم الباردة القارية، في الأجزاء الداخلية التي لا تصل إليها المؤثرات البحرية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- 3</a:t>
            </a:r>
            <a:r>
              <a:rPr lang="ar-SA" dirty="0" smtClean="0"/>
              <a:t>الأقاليم الباردة الموسمية، في شرق آسيا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ا</a:t>
            </a:r>
            <a:r>
              <a:rPr lang="ar-SA" b="1" dirty="0" smtClean="0"/>
              <a:t>لأقاليم </a:t>
            </a:r>
            <a:r>
              <a:rPr lang="ar-SA" b="1" dirty="0" smtClean="0"/>
              <a:t>الباردة البحرية</a:t>
            </a:r>
            <a:r>
              <a:rPr lang="en-US" b="1" dirty="0" smtClean="0"/>
              <a:t> "</a:t>
            </a:r>
            <a:r>
              <a:rPr lang="ar-SA" b="1" dirty="0" smtClean="0"/>
              <a:t>نوع النرويج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بالإضافة إلى سواحل النرويج يتمثل المناخ البارد البحري في نطاق ساحلي ضيق في ألاسكا وغرب </a:t>
            </a:r>
            <a:r>
              <a:rPr lang="ar-SA" dirty="0" smtClean="0"/>
              <a:t>كندا</a:t>
            </a:r>
            <a:r>
              <a:rPr lang="ar-EG" dirty="0" smtClean="0"/>
              <a:t> .</a:t>
            </a:r>
          </a:p>
          <a:p>
            <a:r>
              <a:rPr lang="ar-SA" dirty="0" smtClean="0"/>
              <a:t>المطر في هذا النوع البحري من المناخ البارد فنلاحظ أنه موزع على جميع أشهر السنة ولكنه يكثر بصفة خاصة في فصلي الخريف والشتاء </a:t>
            </a:r>
            <a:r>
              <a:rPr lang="ar-EG" dirty="0" smtClean="0"/>
              <a:t>.</a:t>
            </a:r>
          </a:p>
          <a:p>
            <a:r>
              <a:rPr lang="ar-SA" dirty="0" smtClean="0"/>
              <a:t>لشدة برودة فصل الصيف فإن معظم الأمطار التي تسقط خلاله تكون غالبًا على شكل ثلوج تتراكم على قمم المرتفعات وعلي منحدراتها </a:t>
            </a:r>
            <a:r>
              <a:rPr lang="ar-EG" dirty="0" smtClean="0"/>
              <a:t>.</a:t>
            </a:r>
          </a:p>
          <a:p>
            <a:r>
              <a:rPr lang="ar-SA" dirty="0" smtClean="0"/>
              <a:t>الحياة النباتية الطبيعية في هذا المناخ فتتكون بصفة خاصة من غابات صنوبرية دائمة الخضرة تتخللها أحيانًا بعض الغابات الفضية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ا</a:t>
            </a:r>
            <a:r>
              <a:rPr lang="ar-SA" b="1" dirty="0" smtClean="0"/>
              <a:t>لأقاليم </a:t>
            </a:r>
            <a:r>
              <a:rPr lang="ar-SA" b="1" dirty="0" smtClean="0"/>
              <a:t>الباردة القارية</a:t>
            </a:r>
            <a:r>
              <a:rPr lang="en-US" b="1" dirty="0" smtClean="0"/>
              <a:t> "</a:t>
            </a:r>
            <a:r>
              <a:rPr lang="ar-SA" b="1" dirty="0" smtClean="0"/>
              <a:t>نوع سيبيريا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ar-SA" dirty="0" smtClean="0"/>
              <a:t>ما يميز هذه الأقاليم أن البرودة الشديدة التي تسودها في فصل الشتاء يترتب عليها تكون نطاق من الضغط المرتفع الذي يحول دون وصول المؤثرات البحرية إليها من ناحية </a:t>
            </a:r>
            <a:r>
              <a:rPr lang="ar-SA" dirty="0" smtClean="0"/>
              <a:t>الغرب</a:t>
            </a:r>
            <a:endParaRPr lang="ar-EG" dirty="0" smtClean="0"/>
          </a:p>
          <a:p>
            <a:pPr lvl="0">
              <a:buNone/>
            </a:pPr>
            <a:r>
              <a:rPr lang="ar-SA" dirty="0" smtClean="0"/>
              <a:t>ويظهر هذا النوع من المناخ في مناطق واسعة في شمال </a:t>
            </a:r>
            <a:r>
              <a:rPr lang="ar-SA" dirty="0" err="1" smtClean="0"/>
              <a:t>أوراسيا</a:t>
            </a:r>
            <a:r>
              <a:rPr lang="ar-SA" dirty="0" smtClean="0"/>
              <a:t> </a:t>
            </a:r>
            <a:r>
              <a:rPr lang="ar-SA" dirty="0" smtClean="0"/>
              <a:t>وكندا ولكن نظرًا لاتساع كتلة </a:t>
            </a:r>
            <a:r>
              <a:rPr lang="ar-SA" dirty="0" err="1" smtClean="0"/>
              <a:t>أوراسيا</a:t>
            </a:r>
            <a:endParaRPr lang="ar-EG" dirty="0" smtClean="0"/>
          </a:p>
          <a:p>
            <a:pPr lvl="0">
              <a:buNone/>
            </a:pPr>
            <a:r>
              <a:rPr lang="ar-SA" dirty="0" smtClean="0"/>
              <a:t>تتناقص درجة الحرارة وتشتد وطأة البرودة في فصل الشتاء كلما توغلنا في اليابس بعيدًا عن السواحل </a:t>
            </a:r>
            <a:r>
              <a:rPr lang="ar-SA" dirty="0" smtClean="0"/>
              <a:t>الغربية</a:t>
            </a:r>
            <a:r>
              <a:rPr lang="ar-EG" dirty="0" smtClean="0"/>
              <a:t> </a:t>
            </a:r>
          </a:p>
          <a:p>
            <a:pPr lvl="0">
              <a:buNone/>
            </a:pPr>
            <a:r>
              <a:rPr lang="ar-SA" dirty="0" smtClean="0"/>
              <a:t>أمطار هذا المناخ فأقل بكثير من أمطار المناخ البحري إذ إنها لا تزيد غالبًا على 45 </a:t>
            </a:r>
            <a:r>
              <a:rPr lang="ar-SA" dirty="0" smtClean="0"/>
              <a:t>سنتيمترًا</a:t>
            </a:r>
            <a:r>
              <a:rPr lang="ar-EG" dirty="0" smtClean="0"/>
              <a:t> .</a:t>
            </a:r>
          </a:p>
          <a:p>
            <a:pPr lvl="0">
              <a:buNone/>
            </a:pPr>
            <a:r>
              <a:rPr lang="ar-SA" dirty="0" smtClean="0"/>
              <a:t>وتختلف الحياة النباتية في المناخ السيبيري على حسب درجة الحرارة وعلى حسب كمية التساقط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ar-EG" b="1" dirty="0" smtClean="0"/>
              <a:t>ا</a:t>
            </a:r>
            <a:r>
              <a:rPr lang="ar-SA" b="1" dirty="0" smtClean="0"/>
              <a:t>لأقاليم </a:t>
            </a:r>
            <a:r>
              <a:rPr lang="ar-SA" b="1" dirty="0" smtClean="0"/>
              <a:t>الباردة الموسمية</a:t>
            </a:r>
            <a:r>
              <a:rPr lang="en-US" b="1" dirty="0" smtClean="0"/>
              <a:t> "</a:t>
            </a:r>
            <a:r>
              <a:rPr lang="ar-SA" b="1" dirty="0" smtClean="0"/>
              <a:t>نوع </a:t>
            </a:r>
            <a:r>
              <a:rPr lang="ar-SA" b="1" dirty="0" err="1" smtClean="0"/>
              <a:t>منشوريا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ar-SA" sz="4000" dirty="0" smtClean="0"/>
              <a:t>لا تختلف حالة الشتاء في هذه الأقاليم عنها في الأقاليم الباردة القارية لأن شرق القارات يكون في هذا الفصل خاضعًا للمؤثرات القارية </a:t>
            </a:r>
            <a:r>
              <a:rPr lang="ar-EG" sz="4000" dirty="0" smtClean="0"/>
              <a:t>.</a:t>
            </a:r>
          </a:p>
          <a:p>
            <a:pPr>
              <a:buNone/>
            </a:pPr>
            <a:r>
              <a:rPr lang="ar-SA" sz="4000" dirty="0" smtClean="0"/>
              <a:t>أما فصل الصيف فهو الذي يميز الأقاليم الباردة الموسمية عن الأقاليم المقابلة لها في داخل </a:t>
            </a:r>
            <a:r>
              <a:rPr lang="ar-SA" sz="4000" dirty="0" smtClean="0"/>
              <a:t>اليابس</a:t>
            </a:r>
            <a:r>
              <a:rPr lang="ar-EG" sz="4000" dirty="0" smtClean="0"/>
              <a:t>.</a:t>
            </a:r>
          </a:p>
          <a:p>
            <a:pPr>
              <a:buNone/>
            </a:pPr>
            <a:r>
              <a:rPr lang="ar-SA" sz="4000" dirty="0" smtClean="0"/>
              <a:t>ويأخذ الجليد في الانصهار، وهذا هو الوقت الذي تبدأ فيه زراعة المحاصيل وأهمها القمح والشعير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ar-EG" sz="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الأقاليم القطبية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ar-SA" dirty="0" smtClean="0"/>
              <a:t>المقصود بهذه الأقاليم هي الأقاليم التي ينخفض المعدل الشهري لدرجة الحرارة فيها إلى ما دون التجمد في معظم شهور </a:t>
            </a:r>
            <a:r>
              <a:rPr lang="ar-SA" dirty="0" smtClean="0"/>
              <a:t>السنة</a:t>
            </a:r>
            <a:r>
              <a:rPr lang="ar-EG" dirty="0" smtClean="0"/>
              <a:t> .</a:t>
            </a:r>
          </a:p>
          <a:p>
            <a:r>
              <a:rPr lang="ar-SA" dirty="0" smtClean="0"/>
              <a:t>ويمكن أن نقسم الأقاليم القطبية على أساس درجة الحرارة إلى</a:t>
            </a:r>
            <a:r>
              <a:rPr lang="en-US" dirty="0" smtClean="0"/>
              <a:t>:</a:t>
            </a:r>
          </a:p>
          <a:p>
            <a:r>
              <a:rPr lang="en-US" dirty="0" smtClean="0"/>
              <a:t>-1</a:t>
            </a:r>
            <a:r>
              <a:rPr lang="ar-SA" dirty="0" smtClean="0"/>
              <a:t>مناطق </a:t>
            </a:r>
            <a:r>
              <a:rPr lang="ar-SA" dirty="0" err="1" smtClean="0"/>
              <a:t>التندرا</a:t>
            </a:r>
            <a:r>
              <a:rPr lang="ar-SA" dirty="0" smtClean="0"/>
              <a:t>، وفيها ترتفع درجة الحرارة في فصل الصيف القصير إلى ما فوق درجة </a:t>
            </a:r>
            <a:r>
              <a:rPr lang="ar-SA" dirty="0" smtClean="0"/>
              <a:t>التجمد</a:t>
            </a:r>
            <a:r>
              <a:rPr lang="ar-EG" dirty="0" smtClean="0"/>
              <a:t> .</a:t>
            </a:r>
          </a:p>
          <a:p>
            <a:r>
              <a:rPr lang="en-US" dirty="0" smtClean="0"/>
              <a:t>-2</a:t>
            </a:r>
            <a:r>
              <a:rPr lang="ar-SA" dirty="0" smtClean="0"/>
              <a:t>مناطق الثلج الدائم، وفيها لا ترتفع درجة الحرارة في أي شهر من الشهور عن درجة التجمد، ولذلك فإن سطح الأرض يكون مغطى بالجليد، طول السنة </a:t>
            </a:r>
            <a:r>
              <a:rPr lang="ar-EG" dirty="0" smtClean="0"/>
              <a:t>.</a:t>
            </a:r>
          </a:p>
          <a:p>
            <a:r>
              <a:rPr lang="ar-SA" dirty="0" smtClean="0"/>
              <a:t>أهم ما يميز الأقاليم القطبية عمومًا أن الفرق بين طول الليل وطول النهار يزداد كثيرًا كلما اتجهنا نحو </a:t>
            </a:r>
            <a:r>
              <a:rPr lang="ar-SA" dirty="0" smtClean="0"/>
              <a:t>القطب</a:t>
            </a:r>
            <a:r>
              <a:rPr lang="ar-EG" dirty="0" smtClean="0"/>
              <a:t> .</a:t>
            </a:r>
          </a:p>
          <a:p>
            <a:r>
              <a:rPr lang="ar-SA" dirty="0" smtClean="0"/>
              <a:t>وتتغطى الأقاليم القطبية كلها بالثلوج في فصل الشتاء الطويل، كما </a:t>
            </a:r>
            <a:r>
              <a:rPr lang="ar-SA" dirty="0" smtClean="0"/>
              <a:t>تتجمد</a:t>
            </a:r>
            <a:r>
              <a:rPr lang="ar-EG" dirty="0" smtClean="0"/>
              <a:t> </a:t>
            </a:r>
            <a:r>
              <a:rPr lang="ar-SA" dirty="0" smtClean="0"/>
              <a:t>التربة </a:t>
            </a:r>
            <a:r>
              <a:rPr lang="ar-SA" dirty="0" smtClean="0"/>
              <a:t>حتى عمق </a:t>
            </a:r>
            <a:r>
              <a:rPr lang="ar-SA" dirty="0" smtClean="0"/>
              <a:t>كبير</a:t>
            </a:r>
            <a:r>
              <a:rPr lang="ar-EG" dirty="0" smtClean="0"/>
              <a:t>.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459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محاضرة الأقاليم الباردة والقطبية </vt:lpstr>
      <vt:lpstr>الأقاليم الباردة  </vt:lpstr>
      <vt:lpstr>الأقاليم الباردة البحرية "نوع النرويج</vt:lpstr>
      <vt:lpstr>الأقاليم الباردة القارية "نوع سيبيريا</vt:lpstr>
      <vt:lpstr>الأقاليم الباردة الموسمية "نوع منشوريا</vt:lpstr>
      <vt:lpstr>الأقاليم القطبية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النشاط البشري في أسيا</dc:title>
  <dc:creator>MakkaH-78</dc:creator>
  <cp:lastModifiedBy>MakkaH-78</cp:lastModifiedBy>
  <cp:revision>10</cp:revision>
  <dcterms:created xsi:type="dcterms:W3CDTF">2020-03-20T10:57:05Z</dcterms:created>
  <dcterms:modified xsi:type="dcterms:W3CDTF">2020-03-20T13:16:27Z</dcterms:modified>
</cp:coreProperties>
</file>