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9" r:id="rId4"/>
    <p:sldId id="260" r:id="rId5"/>
    <p:sldId id="271" r:id="rId6"/>
    <p:sldId id="262" r:id="rId7"/>
    <p:sldId id="263" r:id="rId8"/>
    <p:sldId id="264"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984" y="-6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pPr/>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362325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pPr/>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4583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pPr/>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417010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pPr/>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80948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147E67-70B2-4ECF-9461-612CA5207D87}" type="datetimeFigureOut">
              <a:rPr lang="en-US" smtClean="0"/>
              <a:pPr/>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97874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147E67-70B2-4ECF-9461-612CA5207D87}" type="datetimeFigureOut">
              <a:rPr lang="en-US" smtClean="0"/>
              <a:pPr/>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252011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147E67-70B2-4ECF-9461-612CA5207D87}" type="datetimeFigureOut">
              <a:rPr lang="en-US" smtClean="0"/>
              <a:pPr/>
              <a:t>4/1/2020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327486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147E67-70B2-4ECF-9461-612CA5207D87}" type="datetimeFigureOut">
              <a:rPr lang="en-US" smtClean="0"/>
              <a:pPr/>
              <a:t>4/1/2020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14601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147E67-70B2-4ECF-9461-612CA5207D87}" type="datetimeFigureOut">
              <a:rPr lang="en-US" smtClean="0"/>
              <a:pPr/>
              <a:t>4/1/2020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397942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pPr/>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126798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pPr/>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207441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47E67-70B2-4ECF-9461-612CA5207D87}" type="datetimeFigureOut">
              <a:rPr lang="en-US" smtClean="0"/>
              <a:pPr/>
              <a:t>4/1/2020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D3614-A5C6-48CC-94F3-7A8570D677C1}" type="slidenum">
              <a:rPr lang="en-US" smtClean="0"/>
              <a:pPr/>
              <a:t>‹#›</a:t>
            </a:fld>
            <a:endParaRPr lang="en-US"/>
          </a:p>
        </p:txBody>
      </p:sp>
    </p:spTree>
    <p:extLst>
      <p:ext uri="{BB962C8B-B14F-4D97-AF65-F5344CB8AC3E}">
        <p14:creationId xmlns:p14="http://schemas.microsoft.com/office/powerpoint/2010/main" xmlns="" val="1088582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dirty="0" smtClean="0">
                <a:cs typeface="PT Bold Heading" pitchFamily="2" charset="-78"/>
              </a:rPr>
              <a:t>محاضرة الأقاليم المعتدلة (م1)</a:t>
            </a:r>
            <a:endParaRPr lang="en-US" dirty="0">
              <a:cs typeface="PT Bold Heading" pitchFamily="2" charset="-78"/>
            </a:endParaRPr>
          </a:p>
        </p:txBody>
      </p:sp>
      <p:sp>
        <p:nvSpPr>
          <p:cNvPr id="3" name="عنوان فرعي 2"/>
          <p:cNvSpPr>
            <a:spLocks noGrp="1"/>
          </p:cNvSpPr>
          <p:nvPr>
            <p:ph type="subTitle" idx="1"/>
          </p:nvPr>
        </p:nvSpPr>
        <p:spPr>
          <a:xfrm>
            <a:off x="1371600" y="3886200"/>
            <a:ext cx="6400800" cy="1524000"/>
          </a:xfrm>
        </p:spPr>
        <p:style>
          <a:lnRef idx="1">
            <a:schemeClr val="accent6"/>
          </a:lnRef>
          <a:fillRef idx="2">
            <a:schemeClr val="accent6"/>
          </a:fillRef>
          <a:effectRef idx="1">
            <a:schemeClr val="accent6"/>
          </a:effectRef>
          <a:fontRef idx="minor">
            <a:schemeClr val="dk1"/>
          </a:fontRef>
        </p:style>
        <p:txBody>
          <a:bodyPr>
            <a:normAutofit/>
          </a:bodyPr>
          <a:lstStyle/>
          <a:p>
            <a:r>
              <a:rPr lang="ar-EG" sz="2800" dirty="0" smtClean="0">
                <a:cs typeface="PT Bold Heading" pitchFamily="2" charset="-78"/>
              </a:rPr>
              <a:t>للفرقة الثانية قسم الجغرافيا</a:t>
            </a:r>
            <a:endParaRPr lang="ar-EG" dirty="0" smtClean="0">
              <a:cs typeface="PT Bold Heading" pitchFamily="2" charset="-78"/>
            </a:endParaRPr>
          </a:p>
          <a:p>
            <a:r>
              <a:rPr lang="ar-EG" sz="2800" dirty="0" smtClean="0">
                <a:cs typeface="PT Bold Heading" pitchFamily="2" charset="-78"/>
              </a:rPr>
              <a:t>  مقرر : الجغرافية المناخية ب  </a:t>
            </a:r>
          </a:p>
          <a:p>
            <a:r>
              <a:rPr lang="ar-EG" sz="2400" dirty="0" smtClean="0">
                <a:cs typeface="PT Bold Heading" pitchFamily="2" charset="-78"/>
              </a:rPr>
              <a:t>د. محمد عيد </a:t>
            </a:r>
          </a:p>
          <a:p>
            <a:endParaRPr lang="ar-EG" dirty="0" smtClean="0">
              <a:cs typeface="PT Bold Heading" pitchFamily="2" charset="-78"/>
            </a:endParaRPr>
          </a:p>
          <a:p>
            <a:endParaRPr lang="en-US" dirty="0">
              <a:cs typeface="PT Bold Heading" pitchFamily="2" charset="-78"/>
            </a:endParaRPr>
          </a:p>
        </p:txBody>
      </p:sp>
    </p:spTree>
    <p:extLst>
      <p:ext uri="{BB962C8B-B14F-4D97-AF65-F5344CB8AC3E}">
        <p14:creationId xmlns:p14="http://schemas.microsoft.com/office/powerpoint/2010/main" xmlns="" val="35094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SA" dirty="0" smtClean="0">
                <a:cs typeface="PT Bold Heading" pitchFamily="2" charset="-78"/>
              </a:rPr>
              <a:t>الأقاليم المعتدلة</a:t>
            </a:r>
            <a:endParaRPr lang="en-US" dirty="0"/>
          </a:p>
        </p:txBody>
      </p:sp>
      <p:sp>
        <p:nvSpPr>
          <p:cNvPr id="3" name="عنصر نائب للمحتوى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pPr marL="0" indent="0" algn="r" rtl="1">
              <a:buNone/>
            </a:pPr>
            <a:r>
              <a:rPr lang="ar-EG" sz="2800" dirty="0" smtClean="0"/>
              <a:t>1-</a:t>
            </a:r>
            <a:r>
              <a:rPr lang="en-US" sz="2800" dirty="0" smtClean="0"/>
              <a:t>  </a:t>
            </a:r>
            <a:r>
              <a:rPr lang="ar-SA" dirty="0" smtClean="0">
                <a:cs typeface="PT Bold Heading" pitchFamily="2" charset="-78"/>
              </a:rPr>
              <a:t>الأقاليم المعتدلة الدافئة: </a:t>
            </a:r>
            <a:r>
              <a:rPr lang="ar-EG" b="1" dirty="0" smtClean="0"/>
              <a:t>وتشمل </a:t>
            </a:r>
            <a:r>
              <a:rPr lang="ar-EG" b="1" dirty="0" smtClean="0"/>
              <a:t>علي</a:t>
            </a:r>
            <a:endParaRPr lang="en-US" b="1" dirty="0" smtClean="0">
              <a:cs typeface="PT Bold Heading" pitchFamily="2" charset="-78"/>
            </a:endParaRPr>
          </a:p>
          <a:p>
            <a:pPr algn="r" rtl="1"/>
            <a:r>
              <a:rPr lang="ar-SA" sz="2800" b="1" dirty="0" smtClean="0"/>
              <a:t>الأقاليم المعتدلة الدافئة في غرب القارات </a:t>
            </a:r>
            <a:r>
              <a:rPr lang="en-US" sz="2800" b="1" dirty="0" smtClean="0"/>
              <a:t> "</a:t>
            </a:r>
            <a:r>
              <a:rPr lang="ar-SA" sz="2800" b="1" dirty="0" smtClean="0"/>
              <a:t>نوع البحر المتوسط</a:t>
            </a:r>
            <a:r>
              <a:rPr lang="en-US" sz="2800" b="1" dirty="0" smtClean="0"/>
              <a:t>"</a:t>
            </a:r>
            <a:r>
              <a:rPr lang="ar-SA" sz="2800" b="1" dirty="0" smtClean="0"/>
              <a:t>.</a:t>
            </a:r>
            <a:endParaRPr lang="en-US" sz="2800" b="1" dirty="0" smtClean="0"/>
          </a:p>
          <a:p>
            <a:pPr algn="r" rtl="1"/>
            <a:r>
              <a:rPr lang="ar-SA" sz="2800" b="1" dirty="0" smtClean="0"/>
              <a:t>الأقاليم المعتدلة الدافئة في شرق القارات .</a:t>
            </a:r>
            <a:endParaRPr lang="en-US" sz="2800" b="1" dirty="0" smtClean="0"/>
          </a:p>
          <a:p>
            <a:pPr algn="r" rtl="1"/>
            <a:r>
              <a:rPr lang="ar-SA" sz="2800" b="1" dirty="0" smtClean="0"/>
              <a:t>الأقاليم المعتدلة الدافئة الموسمية </a:t>
            </a:r>
            <a:r>
              <a:rPr lang="ar-SA" sz="2800" b="1" dirty="0" smtClean="0"/>
              <a:t>.</a:t>
            </a:r>
            <a:endParaRPr lang="en-US" sz="2800" b="1" dirty="0" smtClean="0"/>
          </a:p>
          <a:p>
            <a:pPr algn="r" rtl="1"/>
            <a:r>
              <a:rPr lang="ar-EG" dirty="0" smtClean="0">
                <a:cs typeface="PT Bold Heading" pitchFamily="2" charset="-78"/>
              </a:rPr>
              <a:t>2- </a:t>
            </a:r>
            <a:r>
              <a:rPr lang="ar-SA" dirty="0" smtClean="0">
                <a:cs typeface="PT Bold Heading" pitchFamily="2" charset="-78"/>
              </a:rPr>
              <a:t>الأقاليم المعتدلة الباردة</a:t>
            </a:r>
            <a:r>
              <a:rPr lang="ar-EG" dirty="0" smtClean="0">
                <a:cs typeface="PT Bold Heading" pitchFamily="2" charset="-78"/>
              </a:rPr>
              <a:t> :</a:t>
            </a:r>
            <a:r>
              <a:rPr lang="ar-SA" dirty="0" smtClean="0">
                <a:cs typeface="PT Bold Heading" pitchFamily="2" charset="-78"/>
              </a:rPr>
              <a:t> </a:t>
            </a:r>
            <a:r>
              <a:rPr lang="ar-EG" sz="2400" b="1" dirty="0" smtClean="0"/>
              <a:t>وتشمل علي</a:t>
            </a:r>
            <a:endParaRPr lang="ar-EG" sz="2000" b="1" dirty="0" smtClean="0"/>
          </a:p>
          <a:p>
            <a:pPr algn="r" rtl="1"/>
            <a:r>
              <a:rPr lang="ar-SA" sz="2800" b="1" dirty="0" smtClean="0"/>
              <a:t>الأقاليم المعتدلة البحرية</a:t>
            </a:r>
            <a:r>
              <a:rPr lang="ar-EG" sz="2800" b="1" dirty="0" smtClean="0"/>
              <a:t> (</a:t>
            </a:r>
            <a:r>
              <a:rPr lang="en-US" sz="2800" b="1" dirty="0" smtClean="0"/>
              <a:t> </a:t>
            </a:r>
            <a:r>
              <a:rPr lang="ar-SA" sz="2800" b="1" dirty="0" smtClean="0"/>
              <a:t>نوع غرب أوروبا</a:t>
            </a:r>
            <a:r>
              <a:rPr lang="ar-EG" sz="2800" b="1" dirty="0" smtClean="0"/>
              <a:t>)</a:t>
            </a:r>
            <a:r>
              <a:rPr lang="ar-SA" sz="2800" b="1" dirty="0" smtClean="0"/>
              <a:t>.</a:t>
            </a:r>
            <a:endParaRPr lang="en-US" sz="2800" b="1" dirty="0" smtClean="0"/>
          </a:p>
          <a:p>
            <a:pPr algn="r" rtl="1"/>
            <a:r>
              <a:rPr lang="ar-SA" sz="2800" b="1" dirty="0" smtClean="0"/>
              <a:t>الأقاليم المعتدلة الباردة القارية.</a:t>
            </a:r>
            <a:endParaRPr lang="en-US" sz="2800" b="1" dirty="0" smtClean="0"/>
          </a:p>
          <a:p>
            <a:pPr algn="r" rtl="1"/>
            <a:r>
              <a:rPr lang="ar-SA" sz="2800" b="1" dirty="0" smtClean="0"/>
              <a:t>الأقاليم المعتدلة الباردة الموسمية .</a:t>
            </a:r>
            <a:endParaRPr lang="ar-EG" sz="2800" b="1" dirty="0" smtClean="0"/>
          </a:p>
          <a:p>
            <a:pPr marL="0" indent="0" algn="ctr" rtl="1">
              <a:buNone/>
            </a:pPr>
            <a:r>
              <a:rPr lang="ar-EG" sz="2800" b="1" dirty="0" smtClean="0"/>
              <a:t> وفيما يلي عرض لهذه </a:t>
            </a:r>
            <a:r>
              <a:rPr lang="ar-EG" sz="2800" b="1" dirty="0" err="1" smtClean="0"/>
              <a:t>الاقاليم</a:t>
            </a:r>
            <a:endParaRPr lang="en-US" sz="2800" b="1" dirty="0" smtClean="0"/>
          </a:p>
          <a:p>
            <a:pPr algn="r" rtl="1"/>
            <a:endParaRPr lang="en-US" sz="2000" b="1" dirty="0" smtClean="0"/>
          </a:p>
          <a:p>
            <a:pPr marL="0" indent="0" algn="r">
              <a:buNone/>
            </a:pPr>
            <a:endParaRPr lang="en-US" dirty="0"/>
          </a:p>
        </p:txBody>
      </p:sp>
    </p:spTree>
    <p:extLst>
      <p:ext uri="{BB962C8B-B14F-4D97-AF65-F5344CB8AC3E}">
        <p14:creationId xmlns:p14="http://schemas.microsoft.com/office/powerpoint/2010/main" xmlns="" val="263974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ar-SA" dirty="0" smtClean="0">
                <a:cs typeface="PT Bold Heading" pitchFamily="2" charset="-78"/>
              </a:rPr>
              <a:t>الأقاليم </a:t>
            </a:r>
            <a:r>
              <a:rPr lang="ar-SA" dirty="0">
                <a:cs typeface="PT Bold Heading" pitchFamily="2" charset="-78"/>
              </a:rPr>
              <a:t>المعتدلة الدافئة:</a:t>
            </a:r>
            <a:endParaRPr lang="en-US"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r">
              <a:buNone/>
            </a:pPr>
            <a:r>
              <a:rPr lang="ar-EG" sz="2800" b="1" dirty="0" smtClean="0">
                <a:cs typeface="PT Bold Heading" pitchFamily="2" charset="-78"/>
              </a:rPr>
              <a:t>1-</a:t>
            </a:r>
            <a:r>
              <a:rPr lang="ar-SA" sz="2800" b="1" dirty="0" smtClean="0">
                <a:cs typeface="PT Bold Heading" pitchFamily="2" charset="-78"/>
              </a:rPr>
              <a:t>الأقاليم المعتدلة الدافئة في غرب القارات</a:t>
            </a:r>
            <a:r>
              <a:rPr lang="ar-EG" sz="2800" b="1" dirty="0" smtClean="0">
                <a:cs typeface="PT Bold Heading" pitchFamily="2" charset="-78"/>
              </a:rPr>
              <a:t>  </a:t>
            </a:r>
            <a:r>
              <a:rPr lang="ar-EG" sz="2800" dirty="0" smtClean="0"/>
              <a:t>(نوع البحر المتوسط)</a:t>
            </a:r>
            <a:r>
              <a:rPr lang="ar-SA" dirty="0" smtClean="0"/>
              <a:t>.</a:t>
            </a:r>
            <a:endParaRPr lang="ar-EG" dirty="0" smtClean="0"/>
          </a:p>
          <a:p>
            <a:pPr marL="0" indent="0" algn="r">
              <a:buNone/>
            </a:pPr>
            <a:r>
              <a:rPr lang="ar-SA" dirty="0" smtClean="0"/>
              <a:t>المقصود </a:t>
            </a:r>
            <a:r>
              <a:rPr lang="ar-SA" dirty="0"/>
              <a:t>بالمناخ المعتدل الدافئ هو المناخ الذي لا </a:t>
            </a:r>
            <a:r>
              <a:rPr lang="ar-SA" dirty="0" smtClean="0"/>
              <a:t>ينخفض </a:t>
            </a:r>
            <a:endParaRPr lang="ar-EG" dirty="0" smtClean="0"/>
          </a:p>
          <a:p>
            <a:pPr marL="0" indent="0" algn="r">
              <a:buNone/>
            </a:pPr>
            <a:r>
              <a:rPr lang="ar-SA" dirty="0" smtClean="0"/>
              <a:t>معدل </a:t>
            </a:r>
            <a:r>
              <a:rPr lang="ar-SA" dirty="0"/>
              <a:t>الحرارة فيه عن 6 مئوية في أي شهر من </a:t>
            </a:r>
            <a:r>
              <a:rPr lang="ar-SA" dirty="0" smtClean="0"/>
              <a:t>الشهور</a:t>
            </a:r>
            <a:r>
              <a:rPr lang="ar-EG" dirty="0" smtClean="0"/>
              <a:t> .</a:t>
            </a:r>
          </a:p>
          <a:p>
            <a:pPr marL="0" indent="0" algn="r">
              <a:buNone/>
            </a:pPr>
            <a:r>
              <a:rPr lang="ar-EG" dirty="0"/>
              <a:t>و</a:t>
            </a:r>
            <a:r>
              <a:rPr lang="ar-SA" dirty="0" smtClean="0"/>
              <a:t>يعتبر </a:t>
            </a:r>
            <a:r>
              <a:rPr lang="ar-SA" dirty="0"/>
              <a:t>حوض البحر المتوسط أكبر منطقة يسودها نوع المناخ الذي تشتهر به الحافات الغربية لليابس في الأقاليم المعتدلة الدافئة، وهذا هو السبب في أن هذا المناخ يشتهر بين </a:t>
            </a:r>
            <a:r>
              <a:rPr lang="ar-SA" dirty="0" smtClean="0"/>
              <a:t>الجغرافيين </a:t>
            </a:r>
            <a:r>
              <a:rPr lang="ar-SA" dirty="0"/>
              <a:t>باسم مناخ البحر </a:t>
            </a:r>
            <a:r>
              <a:rPr lang="ar-SA" dirty="0" smtClean="0"/>
              <a:t>المتوسط</a:t>
            </a:r>
            <a:r>
              <a:rPr lang="ar-EG" dirty="0" smtClean="0"/>
              <a:t> .</a:t>
            </a:r>
            <a:endParaRPr lang="en-US" dirty="0"/>
          </a:p>
        </p:txBody>
      </p:sp>
    </p:spTree>
    <p:extLst>
      <p:ext uri="{BB962C8B-B14F-4D97-AF65-F5344CB8AC3E}">
        <p14:creationId xmlns:p14="http://schemas.microsoft.com/office/powerpoint/2010/main" xmlns="" val="178154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Autofit/>
          </a:bodyPr>
          <a:lstStyle/>
          <a:p>
            <a:r>
              <a:rPr lang="ar-EG" sz="2400" b="1" dirty="0" smtClean="0">
                <a:cs typeface="PT Bold Heading" pitchFamily="2" charset="-78"/>
              </a:rPr>
              <a:t>تابع : </a:t>
            </a:r>
            <a:r>
              <a:rPr lang="ar-EG" sz="2400" b="1" dirty="0" err="1" smtClean="0">
                <a:cs typeface="PT Bold Heading" pitchFamily="2" charset="-78"/>
              </a:rPr>
              <a:t>ا</a:t>
            </a:r>
            <a:r>
              <a:rPr lang="ar-SA" sz="2400" b="1" dirty="0" smtClean="0">
                <a:cs typeface="PT Bold Heading" pitchFamily="2" charset="-78"/>
              </a:rPr>
              <a:t>لأقاليم المعتدلة الدافئة في غرب القارات</a:t>
            </a:r>
            <a:r>
              <a:rPr lang="ar-EG" sz="2400" b="1" dirty="0" smtClean="0">
                <a:cs typeface="PT Bold Heading" pitchFamily="2" charset="-78"/>
              </a:rPr>
              <a:t>  </a:t>
            </a:r>
            <a:r>
              <a:rPr lang="ar-EG" sz="2400" dirty="0" smtClean="0"/>
              <a:t>(نوع البحر المتوسط)</a:t>
            </a:r>
            <a:r>
              <a:rPr lang="ar-SA" sz="2400" dirty="0" smtClean="0"/>
              <a:t>.</a:t>
            </a:r>
            <a:r>
              <a:rPr lang="en-US" sz="2400" dirty="0" smtClean="0"/>
              <a:t/>
            </a:r>
            <a:br>
              <a:rPr lang="en-US" sz="2400" dirty="0" smtClean="0"/>
            </a:br>
            <a:endParaRPr lang="en-US" sz="24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r" rtl="1"/>
            <a:r>
              <a:rPr lang="ar-SA" dirty="0"/>
              <a:t>تشترك </a:t>
            </a:r>
            <a:r>
              <a:rPr lang="ar-SA" dirty="0" smtClean="0"/>
              <a:t>ف</a:t>
            </a:r>
            <a:r>
              <a:rPr lang="ar-EG" dirty="0" smtClean="0"/>
              <a:t>ي </a:t>
            </a:r>
            <a:r>
              <a:rPr lang="ar-SA" dirty="0" smtClean="0"/>
              <a:t>كل </a:t>
            </a:r>
            <a:r>
              <a:rPr lang="ar-SA" dirty="0"/>
              <a:t>هذه الأقاليم تقريبًا،</a:t>
            </a:r>
            <a:r>
              <a:rPr lang="en-US" dirty="0"/>
              <a:t> </a:t>
            </a:r>
            <a:r>
              <a:rPr lang="ar-SA" dirty="0" smtClean="0"/>
              <a:t>أهم </a:t>
            </a:r>
            <a:r>
              <a:rPr lang="ar-SA" dirty="0"/>
              <a:t>هذه الظاهرات </a:t>
            </a:r>
            <a:r>
              <a:rPr lang="ar-EG" dirty="0" smtClean="0"/>
              <a:t>و</a:t>
            </a:r>
            <a:r>
              <a:rPr lang="ar-SA" dirty="0" smtClean="0"/>
              <a:t>هي</a:t>
            </a:r>
            <a:r>
              <a:rPr lang="en-US" dirty="0"/>
              <a:t>:</a:t>
            </a:r>
          </a:p>
          <a:p>
            <a:pPr algn="r" rtl="1"/>
            <a:r>
              <a:rPr lang="en-US" dirty="0"/>
              <a:t> -1 </a:t>
            </a:r>
            <a:r>
              <a:rPr lang="ar-SA" dirty="0"/>
              <a:t>سقوط أغلب الأمطار في نصف السنة الشتوي، أما فصل الصيف فيغلب أن يكون جافًّا أو قليل الأمطار بشكل واضح</a:t>
            </a:r>
            <a:r>
              <a:rPr lang="en-US" dirty="0"/>
              <a:t>.</a:t>
            </a:r>
          </a:p>
          <a:p>
            <a:pPr algn="r" rtl="1"/>
            <a:r>
              <a:rPr lang="en-US" dirty="0"/>
              <a:t> -2 </a:t>
            </a:r>
            <a:r>
              <a:rPr lang="ar-SA" dirty="0"/>
              <a:t>ارتفاع درجة الحرارة في فصل الصيف بحيث لا ينخفض المعدل في أي شهر من شهور هذا الفصل عن 18 ْ مئوية</a:t>
            </a:r>
            <a:r>
              <a:rPr lang="en-US" dirty="0"/>
              <a:t>.</a:t>
            </a:r>
          </a:p>
          <a:p>
            <a:pPr algn="r" rtl="1"/>
            <a:r>
              <a:rPr lang="en-US" dirty="0"/>
              <a:t> -3 </a:t>
            </a:r>
            <a:r>
              <a:rPr lang="ar-SA" dirty="0"/>
              <a:t>عدم وجود فصل شديد البرودة بمعنى الكلمة؛ إذ إن المعدل الحراري لا ينخفض في أي شهر من أشهر الشتاء غالبًا عن 6 ْ م</a:t>
            </a:r>
            <a:r>
              <a:rPr lang="en-US" dirty="0"/>
              <a:t>.</a:t>
            </a:r>
          </a:p>
          <a:p>
            <a:pPr algn="r" rtl="1"/>
            <a:r>
              <a:rPr lang="en-US" dirty="0"/>
              <a:t> -4 </a:t>
            </a:r>
            <a:r>
              <a:rPr lang="ar-SA" dirty="0"/>
              <a:t>كثرة ضوء الشمس خصوصًا في فصل الصيف الذي لا تحتجب في </a:t>
            </a:r>
            <a:r>
              <a:rPr lang="ar-SA" dirty="0" err="1"/>
              <a:t>أثنائه</a:t>
            </a:r>
            <a:r>
              <a:rPr lang="ar-SA" dirty="0"/>
              <a:t> السماء بالسحب إلا نادرًا</a:t>
            </a:r>
            <a:r>
              <a:rPr lang="en-US" dirty="0"/>
              <a:t>.</a:t>
            </a:r>
          </a:p>
          <a:p>
            <a:pPr marL="0" indent="0" algn="r" rtl="1">
              <a:buNone/>
            </a:pPr>
            <a:r>
              <a:rPr lang="ar-SA" dirty="0" smtClean="0"/>
              <a:t>وأهم </a:t>
            </a:r>
            <a:r>
              <a:rPr lang="ar-SA" dirty="0"/>
              <a:t>المناطق التي يظهر فيها هذا النوع من المناخ بالإضافة إلى حوض البحر المتوسط نفسه هي كاليفورنيا في أمريكا الشمالية وأواسط شيلي بأمريكا الجنوبية وفي الطرف الجنوبي الغربي لمنطقة رأس الرجاء الصالح في إفريقية وجنوب غربي أستراليا وجزء صغير في جنوبها الشرقي</a:t>
            </a:r>
            <a:r>
              <a:rPr lang="en-US" dirty="0" smtClean="0"/>
              <a:t>.</a:t>
            </a:r>
            <a:endParaRPr lang="en-US" dirty="0"/>
          </a:p>
        </p:txBody>
      </p:sp>
    </p:spTree>
    <p:extLst>
      <p:ext uri="{BB962C8B-B14F-4D97-AF65-F5344CB8AC3E}">
        <p14:creationId xmlns:p14="http://schemas.microsoft.com/office/powerpoint/2010/main" xmlns="" val="3730093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Autofit/>
          </a:bodyPr>
          <a:lstStyle/>
          <a:p>
            <a:r>
              <a:rPr lang="ar-EG" sz="2400" b="1" dirty="0" smtClean="0">
                <a:cs typeface="PT Bold Heading" pitchFamily="2" charset="-78"/>
              </a:rPr>
              <a:t>تابع : </a:t>
            </a:r>
            <a:r>
              <a:rPr lang="ar-EG" sz="2400" b="1" dirty="0" err="1" smtClean="0">
                <a:cs typeface="PT Bold Heading" pitchFamily="2" charset="-78"/>
              </a:rPr>
              <a:t>ا</a:t>
            </a:r>
            <a:r>
              <a:rPr lang="ar-SA" sz="2400" b="1" dirty="0" smtClean="0">
                <a:cs typeface="PT Bold Heading" pitchFamily="2" charset="-78"/>
              </a:rPr>
              <a:t>لأقاليم المعتدلة الدافئة في غرب القارات</a:t>
            </a:r>
            <a:r>
              <a:rPr lang="ar-EG" sz="2400" b="1" dirty="0" smtClean="0">
                <a:cs typeface="PT Bold Heading" pitchFamily="2" charset="-78"/>
              </a:rPr>
              <a:t>  </a:t>
            </a:r>
            <a:r>
              <a:rPr lang="ar-EG" sz="2400" dirty="0" smtClean="0"/>
              <a:t>(نوع البحر المتوسط)</a:t>
            </a:r>
            <a:r>
              <a:rPr lang="ar-SA" sz="2400" dirty="0" smtClean="0"/>
              <a:t>.</a:t>
            </a:r>
            <a:endParaRPr lang="ar-EG" sz="24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r>
              <a:rPr lang="en-US" dirty="0" smtClean="0"/>
              <a:t> -4 </a:t>
            </a:r>
            <a:r>
              <a:rPr lang="ar-SA" dirty="0" smtClean="0"/>
              <a:t>كثرة ضوء الشمس خصوصًا في فصل الصيف الذي لا تحتجب في أثنائه السماء بالسحب إلا نادرًا</a:t>
            </a:r>
            <a:r>
              <a:rPr lang="en-US" dirty="0" smtClean="0"/>
              <a:t>.</a:t>
            </a:r>
          </a:p>
          <a:p>
            <a:pPr marL="0" indent="0" algn="r" rtl="1">
              <a:buNone/>
            </a:pPr>
            <a:r>
              <a:rPr lang="ar-SA" dirty="0" smtClean="0"/>
              <a:t>وأهم المناطق التي يظهر فيها هذا النوع من المناخ بالإضافة إلى حوض البحر المتوسط نفسه هي كاليفورنيا في أمريكا الشمالية وأواسط شيلي بأمريكا الجنوبية وفي الطرف الجنوبي الغربي لمنطقة رأس الرجاء الصالح في إفريقية وجنوب غربي أستراليا وجزء صغير في جنوبها الشرقي</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Autofit/>
          </a:bodyPr>
          <a:lstStyle/>
          <a:p>
            <a:pPr algn="r"/>
            <a:r>
              <a:rPr lang="ar-EG" sz="3200" b="1" dirty="0" smtClean="0"/>
              <a:t> </a:t>
            </a:r>
            <a:r>
              <a:rPr lang="ar-SA" sz="3200" b="1" dirty="0" smtClean="0"/>
              <a:t>نوع </a:t>
            </a:r>
            <a:r>
              <a:rPr lang="ar-SA" sz="3200" b="1" dirty="0" err="1" smtClean="0"/>
              <a:t>ناتال</a:t>
            </a:r>
            <a:r>
              <a:rPr lang="en-US" sz="3200" b="1" dirty="0" smtClean="0"/>
              <a:t>:</a:t>
            </a:r>
            <a:r>
              <a:rPr lang="ar-EG" sz="3200" b="1" dirty="0" smtClean="0"/>
              <a:t>  2- </a:t>
            </a:r>
            <a:r>
              <a:rPr lang="ar-SA" sz="3200" b="1" dirty="0" smtClean="0"/>
              <a:t>الأقاليم </a:t>
            </a:r>
            <a:r>
              <a:rPr lang="ar-SA" sz="3200" b="1" dirty="0"/>
              <a:t>المعتدلة الدافئة في شرق </a:t>
            </a:r>
            <a:r>
              <a:rPr lang="ar-SA" sz="3200" b="1" dirty="0" smtClean="0"/>
              <a:t>القارات</a:t>
            </a:r>
            <a:r>
              <a:rPr lang="ar-EG" sz="3200" b="1" dirty="0" smtClean="0"/>
              <a:t> </a:t>
            </a:r>
            <a:r>
              <a:rPr lang="en-US" sz="3200" b="1" dirty="0"/>
              <a:t> </a:t>
            </a:r>
            <a:endParaRPr lang="en-US" sz="3200"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r">
              <a:buNone/>
            </a:pPr>
            <a:r>
              <a:rPr lang="ar-SA" dirty="0"/>
              <a:t>تسقط أمطار الأقاليم </a:t>
            </a:r>
            <a:r>
              <a:rPr lang="ar-SA" dirty="0" smtClean="0"/>
              <a:t>الغربية</a:t>
            </a:r>
            <a:r>
              <a:rPr lang="ar-EG" dirty="0" smtClean="0"/>
              <a:t>(غرب القارات)</a:t>
            </a:r>
            <a:r>
              <a:rPr lang="ar-SA" dirty="0" smtClean="0"/>
              <a:t> </a:t>
            </a:r>
            <a:r>
              <a:rPr lang="ar-SA" dirty="0"/>
              <a:t>في فصل الشتاء فإن أمطار الأقاليم المقابلة لها في الشرق تسقط طول العام. وتزداد بصفة خاصة في فصل الصيف، وهو الفصل الذي تدخل فيه هذه الأقاليم في نطاق الرياح التجارية</a:t>
            </a:r>
            <a:r>
              <a:rPr lang="en-US" dirty="0"/>
              <a:t> "</a:t>
            </a:r>
            <a:r>
              <a:rPr lang="ar-SA" dirty="0"/>
              <a:t>أو الموسمية</a:t>
            </a:r>
            <a:r>
              <a:rPr lang="en-US" dirty="0"/>
              <a:t>" </a:t>
            </a:r>
            <a:r>
              <a:rPr lang="ar-SA" dirty="0"/>
              <a:t>التي تهب من ناحية البحر وتكون محملة بكميات كبيرة من بخار الماء. والأمطار في جملتها من نوع أمطار التضاريس التي تسقط عند مقابلة الرياح لمنحدرات الجبال، وهي تزداد بصفة خاصة في أواخر الصيف وأوائل الخريف</a:t>
            </a:r>
            <a:endParaRPr lang="en-US" dirty="0"/>
          </a:p>
        </p:txBody>
      </p:sp>
    </p:spTree>
    <p:extLst>
      <p:ext uri="{BB962C8B-B14F-4D97-AF65-F5344CB8AC3E}">
        <p14:creationId xmlns:p14="http://schemas.microsoft.com/office/powerpoint/2010/main" xmlns="" val="318459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EG" dirty="0" smtClean="0"/>
              <a:t>تابع </a:t>
            </a:r>
            <a:r>
              <a:rPr lang="ar-SA" b="1" dirty="0" smtClean="0"/>
              <a:t>الأقاليم المعتدلة الدافئة في شرق القارات</a:t>
            </a:r>
            <a:r>
              <a:rPr lang="ar-EG" b="1" dirty="0" smtClean="0"/>
              <a:t>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r">
              <a:buNone/>
            </a:pPr>
            <a:r>
              <a:rPr lang="ar-SA" dirty="0"/>
              <a:t>ويتمثل هذا المناخ في القارات الثلاث الجنوبية على الحافات الشرقية إلى الجنوب مباشرة من المناطق التي يتمثل فيها المناخ المداري البحري، كما أنه يتمثل في مساحة كبيرة من شرق الصين ووسطها وفي جنوب شرق أمريكا الشمالية إلى الشمال من المناخ المداري الموسمي، ولكن هذه الجهات تغلب عليها صفات المناخ الموسمي فسنضعها تحت نوع مناخي هو</a:t>
            </a:r>
            <a:r>
              <a:rPr lang="en-US" dirty="0"/>
              <a:t> "</a:t>
            </a:r>
            <a:r>
              <a:rPr lang="ar-SA" dirty="0"/>
              <a:t>المناخ المعتدل الدافئ الموسمي وهو نوع معدل من مناخ أقاليم شرق </a:t>
            </a:r>
            <a:r>
              <a:rPr lang="ar-EG" dirty="0" smtClean="0"/>
              <a:t> </a:t>
            </a:r>
            <a:r>
              <a:rPr lang="ar-SA" dirty="0" smtClean="0"/>
              <a:t>القارات</a:t>
            </a:r>
            <a:r>
              <a:rPr lang="ar-EG" dirty="0" smtClean="0"/>
              <a:t> .</a:t>
            </a:r>
            <a:r>
              <a:rPr lang="en-US" dirty="0" smtClean="0"/>
              <a:t>  </a:t>
            </a:r>
            <a:endParaRPr lang="en-US" dirty="0"/>
          </a:p>
        </p:txBody>
      </p:sp>
    </p:spTree>
    <p:extLst>
      <p:ext uri="{BB962C8B-B14F-4D97-AF65-F5344CB8AC3E}">
        <p14:creationId xmlns:p14="http://schemas.microsoft.com/office/powerpoint/2010/main" xmlns="" val="428153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EG" b="1" dirty="0" smtClean="0"/>
              <a:t>3- </a:t>
            </a:r>
            <a:r>
              <a:rPr lang="ar-SA" b="1" dirty="0" smtClean="0"/>
              <a:t>الأقاليم </a:t>
            </a:r>
            <a:r>
              <a:rPr lang="ar-SA" b="1" dirty="0"/>
              <a:t>المعتدلة الدافئة الموسمية</a:t>
            </a:r>
            <a:endParaRPr lang="en-US"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r">
              <a:buNone/>
            </a:pPr>
            <a:r>
              <a:rPr lang="ar-SA" dirty="0"/>
              <a:t> يعتبر مناخ هذه الأقاليم نوعًا معدلًا من مناخ الأقاليم المعتدلة الدافئة الأخرى في شرق القارات وهو المناخ الذي سبق وصفه، وأهم ما يميز النوع الموسمي عن النوع الأصلي أن الأحوال المناخية تتغير فيه تغيرًا تامًّا في نصف السنة الصيفي عنها في نصفها الشتوي، ويكون الفرق بين الفصلين أوضح بكثير منه في النوع الأصلي، فنجد مثلًا أن أمطار النوع الأصلي تتوزع على جميع شهور السنة وأن الرياح لا تهب بانتظام من اتجاه واحد بل إنها تتغير باستمرار في قوتها وفي اتجاه هبوبها نتيجة لوقوع المناطق التي يسودها هذا المناخ في منطقة التقاء نطاق الرياح التجارية بنطاق الرياح </a:t>
            </a:r>
            <a:r>
              <a:rPr lang="ar-SA" dirty="0" smtClean="0"/>
              <a:t>الغربية</a:t>
            </a:r>
            <a:r>
              <a:rPr lang="ar-EG" dirty="0" smtClean="0"/>
              <a:t> </a:t>
            </a:r>
            <a:r>
              <a:rPr lang="ar-EG" dirty="0" smtClean="0"/>
              <a:t>.</a:t>
            </a:r>
            <a:endParaRPr lang="en-US" dirty="0"/>
          </a:p>
        </p:txBody>
      </p:sp>
    </p:spTree>
    <p:extLst>
      <p:ext uri="{BB962C8B-B14F-4D97-AF65-F5344CB8AC3E}">
        <p14:creationId xmlns:p14="http://schemas.microsoft.com/office/powerpoint/2010/main" xmlns="" val="582947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r" rtl="1"/>
            <a:r>
              <a:rPr lang="ar-SA" dirty="0" smtClean="0"/>
              <a:t>أما في النوع الموسمي، فإن فصل الصيف يسوده نوع واحد من الرياح هو الرياح الموسمية الحارة التي تهب من ناحية البحر، وأما فصل الشتاء فيسوده نوع آخر مختلف تمام الاختلاف عن النوع الأول، وهو الرياح الموسمية الباردة التي تهب من داخل اليابس ولهذا السبب نجد أن معظم أمطار هذا النوع من المناخ تسقط في فصل الصيف، أما الشتاء فجاف أو قليل المطر. ويكون الانتقال من الصيف إلى الشتاء أو العكس فجائيًّا وهي صفة مهمة من صفات المناخ </a:t>
            </a:r>
            <a:r>
              <a:rPr lang="ar-SA" dirty="0" smtClean="0"/>
              <a:t>الموسمي</a:t>
            </a:r>
            <a:r>
              <a:rPr lang="ar-EG" dirty="0" smtClean="0"/>
              <a:t> .</a:t>
            </a:r>
            <a:endParaRPr lang="ar-EG" dirty="0"/>
          </a:p>
        </p:txBody>
      </p:sp>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516</Words>
  <Application>Microsoft Office PowerPoint</Application>
  <PresentationFormat>عرض على الشاشة (3:4)‏</PresentationFormat>
  <Paragraphs>37</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نسق Office</vt:lpstr>
      <vt:lpstr>محاضرة الأقاليم المعتدلة (م1)</vt:lpstr>
      <vt:lpstr>الأقاليم المعتدلة</vt:lpstr>
      <vt:lpstr>الأقاليم المعتدلة الدافئة:</vt:lpstr>
      <vt:lpstr>تابع : الأقاليم المعتدلة الدافئة في غرب القارات  (نوع البحر المتوسط). </vt:lpstr>
      <vt:lpstr>تابع : الأقاليم المعتدلة الدافئة في غرب القارات  (نوع البحر المتوسط).</vt:lpstr>
      <vt:lpstr> نوع ناتال:  2- الأقاليم المعتدلة الدافئة في شرق القارات  </vt:lpstr>
      <vt:lpstr>تابع الأقاليم المعتدلة الدافئة في شرق القارات </vt:lpstr>
      <vt:lpstr>3- الأقاليم المعتدلة الدافئة الموسمية</vt:lpstr>
      <vt:lpstr>تابع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الأقاليم المعتدلة</dc:title>
  <dc:creator>pc</dc:creator>
  <cp:lastModifiedBy>MakkaH-78</cp:lastModifiedBy>
  <cp:revision>23</cp:revision>
  <dcterms:created xsi:type="dcterms:W3CDTF">2020-03-19T09:05:11Z</dcterms:created>
  <dcterms:modified xsi:type="dcterms:W3CDTF">2020-04-01T07:47:52Z</dcterms:modified>
</cp:coreProperties>
</file>