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4EF7E-CBCC-451B-AED5-53745641E4B2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72E8-E803-45F7-B3E8-B65EA0CBBC25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محاضرة : المنحنيات</a:t>
            </a:r>
            <a:endParaRPr lang="ar-EG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dirty="0" smtClean="0"/>
              <a:t>الفرقة الثالثة قسم الجغرافيا (الشعبتين)</a:t>
            </a:r>
          </a:p>
          <a:p>
            <a:r>
              <a:rPr lang="ar-EG" b="1" dirty="0" smtClean="0"/>
              <a:t>المقرر: خرائط التوزيعات</a:t>
            </a:r>
          </a:p>
          <a:p>
            <a:r>
              <a:rPr lang="ar-EG" b="1" dirty="0" smtClean="0"/>
              <a:t>د. محمد عيد</a:t>
            </a:r>
            <a:endParaRPr lang="ar-EG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منحني </a:t>
            </a:r>
            <a:r>
              <a:rPr lang="ar-EG" b="1" dirty="0" err="1" smtClean="0"/>
              <a:t>لورنز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هو أحد أساليب قياس درجة التركز ومدي معرفة شكل التوزيع . وقياس مدي تركز السكان أو تبعثرهم.</a:t>
            </a:r>
          </a:p>
          <a:p>
            <a:r>
              <a:rPr lang="ar-EG" dirty="0" smtClean="0"/>
              <a:t>البيانات المعطاة:</a:t>
            </a:r>
          </a:p>
          <a:p>
            <a:r>
              <a:rPr lang="ar-EG" dirty="0" smtClean="0"/>
              <a:t>أعداد للسكان في كل محافظة أو مركز أو قري.</a:t>
            </a:r>
          </a:p>
          <a:p>
            <a:r>
              <a:rPr lang="ar-EG" dirty="0" smtClean="0"/>
              <a:t>مساحة المحافظة أو المركز أو قري.</a:t>
            </a:r>
          </a:p>
          <a:p>
            <a:r>
              <a:rPr lang="ar-EG" dirty="0" smtClean="0"/>
              <a:t>والمطلوب تمثيل البيانات بأسلوب </a:t>
            </a:r>
            <a:r>
              <a:rPr lang="ar-EG" dirty="0" err="1" smtClean="0"/>
              <a:t>كرتوجرافي</a:t>
            </a:r>
            <a:r>
              <a:rPr lang="ar-EG" dirty="0" smtClean="0"/>
              <a:t> ومعرفة سمة التوزيع للسكان علي رقعة المحافظة أو المركز أو </a:t>
            </a:r>
            <a:r>
              <a:rPr lang="ar-EG" dirty="0" err="1" smtClean="0"/>
              <a:t>القري</a:t>
            </a:r>
            <a:r>
              <a:rPr lang="ar-EG" dirty="0" smtClean="0"/>
              <a:t>.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خطوات الرسم</a:t>
            </a:r>
            <a:endParaRPr lang="ar-EG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EG" dirty="0" err="1" smtClean="0"/>
              <a:t>انشاء</a:t>
            </a:r>
            <a:r>
              <a:rPr lang="ar-EG" dirty="0" smtClean="0"/>
              <a:t> خانة جديدة في الجدول تشمل النسبة المئوية للسكان.</a:t>
            </a:r>
          </a:p>
          <a:p>
            <a:pPr>
              <a:buNone/>
            </a:pPr>
            <a:r>
              <a:rPr lang="ar-EG" dirty="0" smtClean="0"/>
              <a:t>وذلك بقسمة عدد السكان علي </a:t>
            </a:r>
            <a:r>
              <a:rPr lang="ar-EG" dirty="0" err="1" smtClean="0"/>
              <a:t>اجمالي</a:t>
            </a:r>
            <a:r>
              <a:rPr lang="ar-EG" dirty="0" smtClean="0"/>
              <a:t> السكان ككل في 100.</a:t>
            </a:r>
          </a:p>
          <a:p>
            <a:r>
              <a:rPr lang="ar-EG" dirty="0" err="1" smtClean="0"/>
              <a:t>انشاء</a:t>
            </a:r>
            <a:r>
              <a:rPr lang="ar-EG" dirty="0" smtClean="0"/>
              <a:t> خانة للتكرار المتجمع الصاعد للسكان من تجميع النسب المئوية.</a:t>
            </a:r>
          </a:p>
          <a:p>
            <a:r>
              <a:rPr lang="ar-EG" dirty="0" err="1" smtClean="0"/>
              <a:t>وايضا</a:t>
            </a:r>
            <a:r>
              <a:rPr lang="ar-EG" dirty="0" smtClean="0"/>
              <a:t>:</a:t>
            </a:r>
          </a:p>
          <a:p>
            <a:r>
              <a:rPr lang="ar-EG" dirty="0" err="1" smtClean="0"/>
              <a:t>انشاء</a:t>
            </a:r>
            <a:r>
              <a:rPr lang="ar-EG" dirty="0" smtClean="0"/>
              <a:t> خانة جديدة في الجدول تشمل النسبة المئوية للمساحة.</a:t>
            </a:r>
          </a:p>
          <a:p>
            <a:pPr>
              <a:buNone/>
            </a:pPr>
            <a:r>
              <a:rPr lang="ar-EG" dirty="0" smtClean="0"/>
              <a:t>وذلك بقسمة المساحة علي </a:t>
            </a:r>
            <a:r>
              <a:rPr lang="ar-EG" dirty="0" err="1" smtClean="0"/>
              <a:t>اجمالي</a:t>
            </a:r>
            <a:r>
              <a:rPr lang="ar-EG" dirty="0" smtClean="0"/>
              <a:t> المساحات ككل في 100.</a:t>
            </a:r>
          </a:p>
          <a:p>
            <a:r>
              <a:rPr lang="ar-EG" dirty="0" err="1" smtClean="0"/>
              <a:t>انشاء</a:t>
            </a:r>
            <a:r>
              <a:rPr lang="ar-EG" dirty="0" smtClean="0"/>
              <a:t> خانة للتكرار المتجمع الصاعد للمساحة من تجميع النسب المئوية للمساحات.</a:t>
            </a:r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تابع</a:t>
            </a:r>
            <a:r>
              <a:rPr lang="ar-EG" dirty="0" smtClean="0"/>
              <a:t> </a:t>
            </a:r>
            <a:r>
              <a:rPr lang="ar-EG" b="1" dirty="0" smtClean="0"/>
              <a:t>خطوات الرسم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EG" dirty="0" smtClean="0"/>
              <a:t>بعد تجميع النسب المئوية لكل متغير علي شكل جدول تكراري صاعد.</a:t>
            </a:r>
          </a:p>
          <a:p>
            <a:r>
              <a:rPr lang="ar-EG" dirty="0" smtClean="0"/>
              <a:t>تنفيذ الرسم:</a:t>
            </a:r>
          </a:p>
          <a:p>
            <a:r>
              <a:rPr lang="ar-EG" dirty="0" smtClean="0"/>
              <a:t>رسم محورين : </a:t>
            </a:r>
            <a:r>
              <a:rPr lang="ar-EG" dirty="0" err="1" smtClean="0"/>
              <a:t>الافقي</a:t>
            </a:r>
            <a:r>
              <a:rPr lang="ar-EG" dirty="0" smtClean="0"/>
              <a:t> (السيني), والرأسي (الصادي) وتقسيمهما </a:t>
            </a:r>
            <a:r>
              <a:rPr lang="ar-EG" dirty="0" err="1" smtClean="0"/>
              <a:t>الي</a:t>
            </a:r>
            <a:r>
              <a:rPr lang="ar-EG" dirty="0" smtClean="0"/>
              <a:t> 10 أقسام كل قسم يعادل 10%</a:t>
            </a:r>
          </a:p>
          <a:p>
            <a:r>
              <a:rPr lang="ar-EG" dirty="0" smtClean="0"/>
              <a:t>نوقع </a:t>
            </a:r>
            <a:r>
              <a:rPr lang="ar-EG" dirty="0" err="1" smtClean="0"/>
              <a:t>الاحداثيات</a:t>
            </a:r>
            <a:r>
              <a:rPr lang="ar-EG" dirty="0" smtClean="0"/>
              <a:t> السنية للمتجمعين الصاعدين. وذلك بتعيين </a:t>
            </a:r>
            <a:r>
              <a:rPr lang="ar-EG" dirty="0" err="1" smtClean="0"/>
              <a:t>اللتقاء</a:t>
            </a:r>
            <a:r>
              <a:rPr lang="ar-EG" dirty="0" smtClean="0"/>
              <a:t> نقطة </a:t>
            </a:r>
            <a:r>
              <a:rPr lang="ar-EG" dirty="0" err="1" smtClean="0"/>
              <a:t>الاحداثي</a:t>
            </a:r>
            <a:r>
              <a:rPr lang="ar-EG" dirty="0" smtClean="0"/>
              <a:t> الأفقي والرأسي لكل مركز أو قرية.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dirty="0" smtClean="0"/>
              <a:t>تابع</a:t>
            </a:r>
            <a:r>
              <a:rPr lang="ar-EG" dirty="0" smtClean="0"/>
              <a:t> </a:t>
            </a:r>
            <a:r>
              <a:rPr lang="ar-EG" b="1" dirty="0" smtClean="0"/>
              <a:t>خطوات الرسم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نصل بين نقطة </a:t>
            </a:r>
            <a:r>
              <a:rPr lang="ar-EG" dirty="0" err="1" smtClean="0"/>
              <a:t>الاحداثيات</a:t>
            </a:r>
            <a:r>
              <a:rPr lang="ar-EG" dirty="0" smtClean="0"/>
              <a:t> بخط منكسر ويسمي خط التوزيع الفعلي.</a:t>
            </a:r>
          </a:p>
          <a:p>
            <a:r>
              <a:rPr lang="ar-EG" dirty="0" smtClean="0"/>
              <a:t>نرسم خط التماثل. وهو عبارة عن القطر الذي يصل الركن الجنوبي الغربي مع الركن الشمال الشرقي ويسمي خط التوزيع المثالي.</a:t>
            </a:r>
          </a:p>
          <a:p>
            <a:r>
              <a:rPr lang="ar-EG" dirty="0" smtClean="0"/>
              <a:t>نظلل المنطقة المحصورة بين كل من خط التوزيع المثالي وخط التوزيع الفعلي0الذي يصل بين نقط </a:t>
            </a:r>
            <a:r>
              <a:rPr lang="ar-EG" dirty="0" err="1" smtClean="0"/>
              <a:t>الاحداثيات</a:t>
            </a:r>
            <a:r>
              <a:rPr lang="ar-EG" dirty="0" smtClean="0"/>
              <a:t>). 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EG" b="1" smtClean="0"/>
              <a:t>تحليل منحتي الرسم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EG" dirty="0" smtClean="0"/>
              <a:t>وتسمي هذه المنطقة المظللة  عدم التعادل أو عدم التماثل.</a:t>
            </a:r>
          </a:p>
          <a:p>
            <a:r>
              <a:rPr lang="ar-EG" dirty="0" smtClean="0"/>
              <a:t>بعد ذلك نحلل شكل الرسم:</a:t>
            </a:r>
          </a:p>
          <a:p>
            <a:r>
              <a:rPr lang="ar-EG" dirty="0" err="1" smtClean="0"/>
              <a:t>اذا</a:t>
            </a:r>
            <a:r>
              <a:rPr lang="ar-EG" dirty="0" smtClean="0"/>
              <a:t> كان </a:t>
            </a:r>
            <a:r>
              <a:rPr lang="ar-EG" dirty="0" smtClean="0"/>
              <a:t>المنطقة المظللة أسفل </a:t>
            </a:r>
            <a:r>
              <a:rPr lang="ar-EG" dirty="0" smtClean="0"/>
              <a:t>خط التماثل دل ذلك علي أن الظاهرة لم تصل إلي درجة التماثل.</a:t>
            </a:r>
          </a:p>
          <a:p>
            <a:r>
              <a:rPr lang="ar-EG" dirty="0" smtClean="0"/>
              <a:t>أما </a:t>
            </a:r>
            <a:r>
              <a:rPr lang="ar-EG" dirty="0" err="1" smtClean="0"/>
              <a:t>اذا</a:t>
            </a:r>
            <a:r>
              <a:rPr lang="ar-EG" dirty="0" smtClean="0"/>
              <a:t> كان المنطقة المظللة أعلي خط التماثل دل ذلك علي أن الظاهرة قد تجاوزت درجة التعادل </a:t>
            </a:r>
            <a:r>
              <a:rPr lang="ar-EG" dirty="0" err="1" smtClean="0"/>
              <a:t>أوالتماثل</a:t>
            </a:r>
            <a:r>
              <a:rPr lang="ar-EG" dirty="0" smtClean="0"/>
              <a:t>.</a:t>
            </a:r>
          </a:p>
          <a:p>
            <a:r>
              <a:rPr lang="ar-EG" b="1" dirty="0" err="1" smtClean="0">
                <a:solidFill>
                  <a:srgbClr val="FF0000"/>
                </a:solidFill>
              </a:rPr>
              <a:t>للاستذاده</a:t>
            </a:r>
            <a:r>
              <a:rPr lang="ar-EG" b="1" dirty="0" smtClean="0">
                <a:solidFill>
                  <a:srgbClr val="FF0000"/>
                </a:solidFill>
              </a:rPr>
              <a:t>: راجع الكتاب الجامعي.</a:t>
            </a:r>
            <a:endParaRPr lang="ar-EG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314</Words>
  <Application>Microsoft Office PowerPoint</Application>
  <PresentationFormat>عرض على الشاشة (3:4)‏</PresentationFormat>
  <Paragraphs>33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محاضرة : المنحنيات</vt:lpstr>
      <vt:lpstr>منحني لورنز</vt:lpstr>
      <vt:lpstr>خطوات الرسم</vt:lpstr>
      <vt:lpstr>تابع خطوات الرسم</vt:lpstr>
      <vt:lpstr>تابع خطوات الرسم</vt:lpstr>
      <vt:lpstr>تحليل منحتي الرسم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MakkaH-78</dc:creator>
  <cp:lastModifiedBy>MakkaH-78</cp:lastModifiedBy>
  <cp:revision>5</cp:revision>
  <dcterms:created xsi:type="dcterms:W3CDTF">2020-03-27T14:57:05Z</dcterms:created>
  <dcterms:modified xsi:type="dcterms:W3CDTF">2020-03-27T15:45:55Z</dcterms:modified>
</cp:coreProperties>
</file>