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E0116-0926-4B0D-B9F9-960B782B2EC8}" type="datetimeFigureOut">
              <a:rPr lang="ar-EG" smtClean="0"/>
              <a:pPr/>
              <a:t>07/08/1441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0F67-E06D-4C0A-AB64-F5EC49A1722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E0116-0926-4B0D-B9F9-960B782B2EC8}" type="datetimeFigureOut">
              <a:rPr lang="ar-EG" smtClean="0"/>
              <a:pPr/>
              <a:t>07/08/1441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0F67-E06D-4C0A-AB64-F5EC49A1722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E0116-0926-4B0D-B9F9-960B782B2EC8}" type="datetimeFigureOut">
              <a:rPr lang="ar-EG" smtClean="0"/>
              <a:pPr/>
              <a:t>07/08/1441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0F67-E06D-4C0A-AB64-F5EC49A1722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E0116-0926-4B0D-B9F9-960B782B2EC8}" type="datetimeFigureOut">
              <a:rPr lang="ar-EG" smtClean="0"/>
              <a:pPr/>
              <a:t>07/08/1441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0F67-E06D-4C0A-AB64-F5EC49A1722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E0116-0926-4B0D-B9F9-960B782B2EC8}" type="datetimeFigureOut">
              <a:rPr lang="ar-EG" smtClean="0"/>
              <a:pPr/>
              <a:t>07/08/1441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0F67-E06D-4C0A-AB64-F5EC49A1722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E0116-0926-4B0D-B9F9-960B782B2EC8}" type="datetimeFigureOut">
              <a:rPr lang="ar-EG" smtClean="0"/>
              <a:pPr/>
              <a:t>07/08/1441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0F67-E06D-4C0A-AB64-F5EC49A1722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E0116-0926-4B0D-B9F9-960B782B2EC8}" type="datetimeFigureOut">
              <a:rPr lang="ar-EG" smtClean="0"/>
              <a:pPr/>
              <a:t>07/08/1441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0F67-E06D-4C0A-AB64-F5EC49A1722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E0116-0926-4B0D-B9F9-960B782B2EC8}" type="datetimeFigureOut">
              <a:rPr lang="ar-EG" smtClean="0"/>
              <a:pPr/>
              <a:t>07/08/1441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0F67-E06D-4C0A-AB64-F5EC49A1722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E0116-0926-4B0D-B9F9-960B782B2EC8}" type="datetimeFigureOut">
              <a:rPr lang="ar-EG" smtClean="0"/>
              <a:pPr/>
              <a:t>07/08/1441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0F67-E06D-4C0A-AB64-F5EC49A1722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E0116-0926-4B0D-B9F9-960B782B2EC8}" type="datetimeFigureOut">
              <a:rPr lang="ar-EG" smtClean="0"/>
              <a:pPr/>
              <a:t>07/08/1441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0F67-E06D-4C0A-AB64-F5EC49A1722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E0116-0926-4B0D-B9F9-960B782B2EC8}" type="datetimeFigureOut">
              <a:rPr lang="ar-EG" smtClean="0"/>
              <a:pPr/>
              <a:t>07/08/1441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0F67-E06D-4C0A-AB64-F5EC49A1722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E0116-0926-4B0D-B9F9-960B782B2EC8}" type="datetimeFigureOut">
              <a:rPr lang="ar-EG" smtClean="0"/>
              <a:pPr/>
              <a:t>07/08/1441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50F67-E06D-4C0A-AB64-F5EC49A17221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ar-EG" b="1" dirty="0" smtClean="0"/>
              <a:t>محاضرة: مناخ </a:t>
            </a:r>
            <a:r>
              <a:rPr lang="ar-SA" b="1" dirty="0" smtClean="0"/>
              <a:t>حـوض النيـل</a:t>
            </a:r>
            <a:r>
              <a:rPr lang="ar-EG" b="1" dirty="0" smtClean="0"/>
              <a:t> (</a:t>
            </a:r>
            <a:r>
              <a:rPr lang="ar-EG" sz="2400" b="1" smtClean="0"/>
              <a:t>م </a:t>
            </a:r>
            <a:r>
              <a:rPr lang="ar-EG" sz="2800" b="1" smtClean="0"/>
              <a:t>5</a:t>
            </a:r>
            <a:r>
              <a:rPr lang="ar-EG" b="1" dirty="0" smtClean="0"/>
              <a:t>)</a:t>
            </a:r>
            <a:endParaRPr lang="ar-EG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EG" b="1" dirty="0" smtClean="0"/>
              <a:t>الفرقة الرابعة الدراسات الاجتماعية</a:t>
            </a:r>
          </a:p>
          <a:p>
            <a:r>
              <a:rPr lang="ar-EG" b="1" dirty="0" smtClean="0"/>
              <a:t>المقرر: جغرافية أفريقيا وحوض النيل</a:t>
            </a:r>
          </a:p>
          <a:p>
            <a:r>
              <a:rPr lang="ar-EG" b="1" dirty="0" smtClean="0"/>
              <a:t>د. محمد عيد</a:t>
            </a:r>
          </a:p>
          <a:p>
            <a:endParaRPr lang="ar-E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ar-EG" dirty="0" smtClean="0"/>
              <a:t>تابع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fontAlgn="base"/>
            <a:r>
              <a:rPr lang="ar-EG" dirty="0"/>
              <a:t>ب- مناخ </a:t>
            </a:r>
            <a:r>
              <a:rPr lang="ar-EG" dirty="0" err="1"/>
              <a:t>الإستبس</a:t>
            </a:r>
            <a:r>
              <a:rPr lang="ar-EG" dirty="0"/>
              <a:t> المداري:</a:t>
            </a:r>
            <a:endParaRPr lang="en-US" dirty="0"/>
          </a:p>
          <a:p>
            <a:pPr fontAlgn="base"/>
            <a:r>
              <a:rPr lang="ar-EG" dirty="0"/>
              <a:t>الموقع:</a:t>
            </a:r>
            <a:endParaRPr lang="en-US" dirty="0"/>
          </a:p>
          <a:p>
            <a:pPr fontAlgn="base"/>
            <a:r>
              <a:rPr lang="ar-EG" dirty="0"/>
              <a:t>1- في الأراضي المنخفضة السودانية بين دائرتي عرض 10 شمالا ، 14 شمالا.</a:t>
            </a:r>
            <a:endParaRPr lang="en-US" dirty="0"/>
          </a:p>
          <a:p>
            <a:pPr fontAlgn="base"/>
            <a:r>
              <a:rPr lang="ar-EG" dirty="0"/>
              <a:t>2- معظم الانحدارات المرتفعة لشمال إريتريا.</a:t>
            </a:r>
            <a:endParaRPr lang="en-US" dirty="0"/>
          </a:p>
          <a:p>
            <a:pPr fontAlgn="base"/>
            <a:r>
              <a:rPr lang="ar-EG" dirty="0"/>
              <a:t>- كما يحتوي هذا النمط علي مناخ </a:t>
            </a:r>
            <a:r>
              <a:rPr lang="ar-EG" dirty="0" err="1"/>
              <a:t>الإستبس</a:t>
            </a:r>
            <a:r>
              <a:rPr lang="ar-EG" dirty="0"/>
              <a:t> المعتدل للمرتفعات المدارية الذي يمتد في بضعة مواقع فوق 2000م ارتفاع ، ومرتفعات دارفور في غرب السودان ، ومرتفعات وسط </a:t>
            </a:r>
            <a:r>
              <a:rPr lang="ar-EG" dirty="0" smtClean="0"/>
              <a:t>اريتريا.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ar-EG" dirty="0" smtClean="0"/>
              <a:t>تابع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fontAlgn="base"/>
            <a:r>
              <a:rPr lang="ar-EG" b="1" dirty="0"/>
              <a:t>4- المناخ الصحراوي :</a:t>
            </a:r>
            <a:endParaRPr lang="en-US" dirty="0"/>
          </a:p>
          <a:p>
            <a:pPr fontAlgn="base">
              <a:buNone/>
            </a:pPr>
            <a:r>
              <a:rPr lang="ar-EG" dirty="0" smtClean="0"/>
              <a:t>الموقع</a:t>
            </a:r>
            <a:r>
              <a:rPr lang="ar-EG" dirty="0"/>
              <a:t>: يسود أكثر من نصف مساحة الحوض ويضم النصف الشمالي من السودان ومصر </a:t>
            </a:r>
            <a:r>
              <a:rPr lang="ar-EG" dirty="0" err="1"/>
              <a:t>حتي</a:t>
            </a:r>
            <a:r>
              <a:rPr lang="ar-EG" dirty="0"/>
              <a:t> طنطا.</a:t>
            </a:r>
            <a:endParaRPr lang="en-US" dirty="0"/>
          </a:p>
          <a:p>
            <a:pPr fontAlgn="base"/>
            <a:r>
              <a:rPr lang="ar-EG" b="1" dirty="0"/>
              <a:t>- الخصائص:</a:t>
            </a:r>
            <a:endParaRPr lang="en-US" dirty="0"/>
          </a:p>
          <a:p>
            <a:pPr fontAlgn="base"/>
            <a:r>
              <a:rPr lang="ar-SA" dirty="0"/>
              <a:t>1- </a:t>
            </a:r>
            <a:r>
              <a:rPr lang="ar-EG" dirty="0" smtClean="0"/>
              <a:t>يتراوح </a:t>
            </a:r>
            <a:r>
              <a:rPr lang="ar-EG" dirty="0"/>
              <a:t>معدل المطر السنوي من 35سم علي طول حافات المناخ </a:t>
            </a:r>
            <a:r>
              <a:rPr lang="ar-EG" dirty="0" err="1"/>
              <a:t>الإستبس</a:t>
            </a:r>
            <a:r>
              <a:rPr lang="ar-EG" dirty="0"/>
              <a:t> المداري إلي لا </a:t>
            </a:r>
            <a:r>
              <a:rPr lang="ar-EG" dirty="0" err="1"/>
              <a:t>شئ</a:t>
            </a:r>
            <a:r>
              <a:rPr lang="ar-EG" dirty="0"/>
              <a:t> في شمال السودان وجنوب مصر حيث يندر المطر.</a:t>
            </a:r>
            <a:endParaRPr lang="en-US" dirty="0"/>
          </a:p>
          <a:p>
            <a:pPr fontAlgn="base"/>
            <a:r>
              <a:rPr lang="ar-SA" dirty="0"/>
              <a:t>2- </a:t>
            </a:r>
            <a:r>
              <a:rPr lang="ar-EG" dirty="0" err="1" smtClean="0"/>
              <a:t>يصحبها</a:t>
            </a:r>
            <a:r>
              <a:rPr lang="ar-EG" dirty="0" smtClean="0"/>
              <a:t> </a:t>
            </a:r>
            <a:r>
              <a:rPr lang="ar-EG" dirty="0"/>
              <a:t>حرارة مرتفعة وتتعرض أي مسطحات مائية للبخر الشديد.</a:t>
            </a:r>
            <a:endParaRPr lang="en-US" dirty="0"/>
          </a:p>
          <a:p>
            <a:pPr fontAlgn="base"/>
            <a:r>
              <a:rPr lang="ar-EG" dirty="0" smtClean="0"/>
              <a:t>ويصف </a:t>
            </a:r>
            <a:r>
              <a:rPr lang="ar-EG" dirty="0"/>
              <a:t>المناخ الصحراوي من وجهة نظر الحرارة إلي قسمين:</a:t>
            </a:r>
            <a:endParaRPr lang="en-US" dirty="0"/>
          </a:p>
          <a:p>
            <a:pPr fontAlgn="base"/>
            <a:r>
              <a:rPr lang="ar-EG" dirty="0"/>
              <a:t>1- مناخ صحراوي مداري: مناخ حار متوسط الحرارة الأقل الشهور فوق 18 مئوية .</a:t>
            </a:r>
            <a:endParaRPr lang="en-US" dirty="0"/>
          </a:p>
          <a:p>
            <a:pPr fontAlgn="base"/>
            <a:r>
              <a:rPr lang="ar-EG" dirty="0"/>
              <a:t>2- مناخ صحراوي حار: مناخ صحراوي شتاؤه لطيف أقل الشهور حرارة </a:t>
            </a:r>
            <a:r>
              <a:rPr lang="ar-EG" dirty="0" smtClean="0"/>
              <a:t>تقل عن </a:t>
            </a:r>
            <a:r>
              <a:rPr lang="ar-EG" dirty="0"/>
              <a:t>18 مئوية.</a:t>
            </a:r>
            <a:endParaRPr lang="en-US" dirty="0"/>
          </a:p>
          <a:p>
            <a:pPr fontAlgn="base"/>
            <a:r>
              <a:rPr lang="ar-SA" dirty="0"/>
              <a:t>-  </a:t>
            </a:r>
            <a:r>
              <a:rPr lang="ar-EG" dirty="0"/>
              <a:t>الخط المقسم للنمطين يسير عند دائرة عرض 19 شمالا في شمال السودان.</a:t>
            </a:r>
            <a:endParaRPr lang="en-US" dirty="0"/>
          </a:p>
          <a:p>
            <a:pPr fontAlgn="base"/>
            <a:r>
              <a:rPr lang="ar-SA" dirty="0"/>
              <a:t>- </a:t>
            </a:r>
            <a:r>
              <a:rPr lang="ar-EG" dirty="0" smtClean="0"/>
              <a:t>ويقع </a:t>
            </a:r>
            <a:r>
              <a:rPr lang="ar-EG" dirty="0"/>
              <a:t>المناخ الصحراوي ذو الشتاء اللطيف إلي الشمال ليغطي الأجزاء الشمالية من السودان ومعظم مصر.</a:t>
            </a:r>
            <a:endParaRPr lang="en-US" dirty="0"/>
          </a:p>
          <a:p>
            <a:pPr fontAlgn="base"/>
            <a:r>
              <a:rPr lang="ar-SA" dirty="0"/>
              <a:t>- </a:t>
            </a:r>
            <a:r>
              <a:rPr lang="ar-EG" dirty="0" smtClean="0"/>
              <a:t>المناخ </a:t>
            </a:r>
            <a:r>
              <a:rPr lang="ar-EG" dirty="0"/>
              <a:t>الصحراوي يفصل بين إقليمي المطر الشتوي شمالا البحر المتوسط والصيفي جنوبا إقليم </a:t>
            </a:r>
            <a:r>
              <a:rPr lang="ar-EG" dirty="0" err="1"/>
              <a:t>السافانا</a:t>
            </a:r>
            <a:r>
              <a:rPr lang="ar-EG" dirty="0"/>
              <a:t>.</a:t>
            </a:r>
            <a:endParaRPr lang="en-US" dirty="0"/>
          </a:p>
          <a:p>
            <a:endParaRPr lang="ar-E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EG" b="1" dirty="0"/>
              <a:t>أولا : العوامل المؤثرة في مناخ حوض النيل</a:t>
            </a:r>
            <a:r>
              <a:rPr lang="ar-EG" b="1" dirty="0" smtClean="0"/>
              <a:t>: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fontAlgn="base"/>
            <a:r>
              <a:rPr lang="ar-EG" b="1" dirty="0"/>
              <a:t>1- درجة العرض:</a:t>
            </a:r>
            <a:endParaRPr lang="en-US" dirty="0"/>
          </a:p>
          <a:p>
            <a:pPr fontAlgn="base"/>
            <a:r>
              <a:rPr lang="ar-EG" dirty="0"/>
              <a:t>- يمتد حوض النيل في أرض واسعة الأطراف ما بين المنبع والمصب في حوالي 35 درجة عرضية ، ورغم تباعد أطرافه واتساع مداه من الجنوب للشمال فإنه واقع إما في المنطقة الاستوائية الحارة أو المدارية أو المعتدلة الدفيئة.</a:t>
            </a:r>
            <a:endParaRPr lang="en-US" dirty="0"/>
          </a:p>
          <a:p>
            <a:pPr fontAlgn="base"/>
            <a:r>
              <a:rPr lang="ar-EG" b="1" dirty="0"/>
              <a:t>2- التضاريس :</a:t>
            </a:r>
            <a:endParaRPr lang="en-US" dirty="0"/>
          </a:p>
          <a:p>
            <a:pPr fontAlgn="base"/>
            <a:r>
              <a:rPr lang="ar-EG" dirty="0"/>
              <a:t>- يتضح أثر وجود هضبتي البحيرات الاستوائية في الجنوب والحبشة في الشرق في كل:</a:t>
            </a:r>
            <a:endParaRPr lang="en-US" dirty="0"/>
          </a:p>
          <a:p>
            <a:pPr fontAlgn="base"/>
            <a:r>
              <a:rPr lang="ar-EG" dirty="0"/>
              <a:t>- الأمطار: تتلقي أكبر قدر من الأمطار التضاريسية صيفا وشتاء والتي تغذي نهر النيل بمياهها.</a:t>
            </a:r>
            <a:endParaRPr lang="en-US" dirty="0"/>
          </a:p>
          <a:p>
            <a:pPr fontAlgn="base"/>
            <a:r>
              <a:rPr lang="ar-EG" dirty="0"/>
              <a:t>- الحرارة: يظهر أثر الهضبتين في تلطيف درجة الحرارة.</a:t>
            </a:r>
            <a:endParaRPr lang="en-US" dirty="0"/>
          </a:p>
          <a:p>
            <a:pPr fontAlgn="base"/>
            <a:r>
              <a:rPr lang="ar-EG" b="1" dirty="0"/>
              <a:t>3- البعد أو القرب عن المسطحات المائية:</a:t>
            </a:r>
            <a:endParaRPr lang="en-US" dirty="0"/>
          </a:p>
          <a:p>
            <a:pPr fontAlgn="base"/>
            <a:r>
              <a:rPr lang="ar-EG" dirty="0"/>
              <a:t>- يشغل حوض النيل الجزء الأكبر من شمال شرق قارة أفريقيا ، وهو بذلك يبعد عن المؤثرات البحرية المحيطية إلا في أجزائه الجنوبية حيث تتلقي أمطار المحيطين الهندي والأطلنطي في الجنوب .</a:t>
            </a:r>
            <a:endParaRPr lang="en-US" dirty="0"/>
          </a:p>
          <a:p>
            <a:pPr fontAlgn="base"/>
            <a:r>
              <a:rPr lang="ar-EG" dirty="0"/>
              <a:t>- أما البحر الأحمر في الشرق والبحر المتوسط في الشمال فيبعد عنهما مما لا يؤثر في معظم أجزائه.</a:t>
            </a:r>
            <a:endParaRPr lang="en-US" dirty="0"/>
          </a:p>
          <a:p>
            <a:pPr>
              <a:buNone/>
            </a:pPr>
            <a:endParaRPr lang="ar-E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EG" b="1" dirty="0"/>
              <a:t>ثانيا: عناصر المناخ</a:t>
            </a:r>
            <a:r>
              <a:rPr lang="ar-EG" b="1" dirty="0" smtClean="0"/>
              <a:t>: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0" fontAlgn="base"/>
            <a:r>
              <a:rPr lang="ar-EG" b="1" dirty="0"/>
              <a:t>الحرارة :</a:t>
            </a:r>
            <a:endParaRPr lang="en-US" dirty="0"/>
          </a:p>
          <a:p>
            <a:pPr fontAlgn="base"/>
            <a:r>
              <a:rPr lang="ar-EG" dirty="0"/>
              <a:t>ليست الحرارة هي الفارق الأعظم الذي يتميز </a:t>
            </a:r>
            <a:r>
              <a:rPr lang="ar-EG" dirty="0" err="1"/>
              <a:t>به</a:t>
            </a:r>
            <a:r>
              <a:rPr lang="ar-EG" dirty="0"/>
              <a:t> المناخ في نهر النيل؟</a:t>
            </a:r>
            <a:endParaRPr lang="en-US" dirty="0"/>
          </a:p>
          <a:p>
            <a:pPr fontAlgn="base"/>
            <a:r>
              <a:rPr lang="ar-SA" dirty="0" smtClean="0"/>
              <a:t>-</a:t>
            </a:r>
            <a:r>
              <a:rPr lang="ar-EG" dirty="0" smtClean="0"/>
              <a:t>لأنه </a:t>
            </a:r>
            <a:r>
              <a:rPr lang="ar-EG" dirty="0"/>
              <a:t>ليس هناك فارق في متوسط الحرارة طوال العام بين الإقليم الذي </a:t>
            </a:r>
            <a:r>
              <a:rPr lang="ar-EG" dirty="0" smtClean="0"/>
              <a:t>ينبع منه </a:t>
            </a:r>
            <a:r>
              <a:rPr lang="ar-EG" dirty="0"/>
              <a:t>النيل (</a:t>
            </a:r>
            <a:r>
              <a:rPr lang="ar-EG" dirty="0" err="1"/>
              <a:t>منجو</a:t>
            </a:r>
            <a:r>
              <a:rPr lang="ar-EG" dirty="0"/>
              <a:t>) بأوغندا شمال بحيرة فيكتوريا 21.5م </a:t>
            </a:r>
            <a:r>
              <a:rPr lang="ar-EG" dirty="0" smtClean="0"/>
              <a:t>والإقليم </a:t>
            </a:r>
            <a:r>
              <a:rPr lang="ar-EG" dirty="0"/>
              <a:t>الذي يصب فيه (مدينة دمياط 23 </a:t>
            </a:r>
            <a:r>
              <a:rPr lang="ar-EG" dirty="0" err="1"/>
              <a:t>و</a:t>
            </a:r>
            <a:r>
              <a:rPr lang="ar-EG" dirty="0"/>
              <a:t> 20م ).</a:t>
            </a:r>
            <a:endParaRPr lang="en-US" dirty="0"/>
          </a:p>
          <a:p>
            <a:pPr fontAlgn="base"/>
            <a:r>
              <a:rPr lang="ar-SA" dirty="0"/>
              <a:t>- </a:t>
            </a:r>
            <a:r>
              <a:rPr lang="ar-EG" dirty="0" smtClean="0"/>
              <a:t>يظهر </a:t>
            </a:r>
            <a:r>
              <a:rPr lang="ar-EG" dirty="0"/>
              <a:t>الاختلاف في متوسط درجات الحرارة في الصيف ومتوسطها في الشتاء.</a:t>
            </a:r>
            <a:endParaRPr lang="en-US" dirty="0"/>
          </a:p>
          <a:p>
            <a:pPr fontAlgn="base"/>
            <a:r>
              <a:rPr lang="ar-SA" dirty="0" smtClean="0"/>
              <a:t>-</a:t>
            </a:r>
            <a:r>
              <a:rPr lang="ar-EG" dirty="0" smtClean="0"/>
              <a:t>الحرارة </a:t>
            </a:r>
            <a:r>
              <a:rPr lang="ar-EG" dirty="0"/>
              <a:t>في حوض النيل كله مهما اختلفت من قطر إلي قطر فإنها ليست الفارق الأكبر بين الأقاليم ذات المناخ الحار سواء في حوض النيل أو غيره. </a:t>
            </a:r>
            <a:endParaRPr lang="en-US" dirty="0"/>
          </a:p>
          <a:p>
            <a:pPr fontAlgn="base"/>
            <a:r>
              <a:rPr lang="ar-EG" dirty="0"/>
              <a:t>- أما في الأقطار الشمالية فإن الحرارة تصبح الفارق الأهم.</a:t>
            </a:r>
            <a:endParaRPr lang="en-US" dirty="0"/>
          </a:p>
          <a:p>
            <a:endParaRPr lang="ar-E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EG" b="1" dirty="0" smtClean="0"/>
              <a:t>2- الضغط الجوي والرياح: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fontAlgn="base"/>
            <a:r>
              <a:rPr lang="ar-EG" b="1" dirty="0"/>
              <a:t>2- الضغط الجوي والرياح:</a:t>
            </a:r>
            <a:endParaRPr lang="en-US" dirty="0"/>
          </a:p>
          <a:p>
            <a:pPr fontAlgn="base"/>
            <a:r>
              <a:rPr lang="ar-EG" dirty="0"/>
              <a:t>- حوض النيل يتأثر بتفاعل ثلاث ظاهرات </a:t>
            </a:r>
            <a:r>
              <a:rPr lang="ar-EG" dirty="0" err="1"/>
              <a:t>متيورولوجية</a:t>
            </a:r>
            <a:r>
              <a:rPr lang="ar-EG" dirty="0"/>
              <a:t> (جوية) </a:t>
            </a:r>
            <a:r>
              <a:rPr lang="ar-EG" dirty="0" smtClean="0"/>
              <a:t>مهمة </a:t>
            </a:r>
            <a:r>
              <a:rPr lang="ar-EG" dirty="0"/>
              <a:t>ليست كلها ذات قوة واحدة طوال السنة.</a:t>
            </a:r>
            <a:endParaRPr lang="en-US" dirty="0"/>
          </a:p>
          <a:p>
            <a:pPr fontAlgn="base"/>
            <a:r>
              <a:rPr lang="ar-EG" dirty="0" smtClean="0"/>
              <a:t>قد </a:t>
            </a:r>
            <a:r>
              <a:rPr lang="ar-EG" dirty="0"/>
              <a:t>يكون أحد هذه العوامل ذا تأثير أكبر في جزء من حوض النيل عنه في إقليم آخر وهي:</a:t>
            </a:r>
            <a:endParaRPr lang="en-US" dirty="0"/>
          </a:p>
          <a:p>
            <a:pPr fontAlgn="base"/>
            <a:r>
              <a:rPr lang="ar-EG" dirty="0"/>
              <a:t>1- منطقة الضغط المرتفع </a:t>
            </a:r>
            <a:r>
              <a:rPr lang="ar-EG" dirty="0" err="1"/>
              <a:t>الازوري</a:t>
            </a:r>
            <a:r>
              <a:rPr lang="ar-EG" dirty="0"/>
              <a:t> علي جزر أزور.</a:t>
            </a:r>
            <a:endParaRPr lang="en-US" dirty="0"/>
          </a:p>
          <a:p>
            <a:pPr fontAlgn="base"/>
            <a:r>
              <a:rPr lang="ar-EG" dirty="0"/>
              <a:t>2- منطقة الضغط المنخفض الاستوائية.</a:t>
            </a:r>
            <a:endParaRPr lang="en-US" dirty="0"/>
          </a:p>
          <a:p>
            <a:pPr fontAlgn="base"/>
            <a:r>
              <a:rPr lang="ar-EG" dirty="0"/>
              <a:t>3- حالة الضغط الجوي فوق القارة الآسيوية مرتفعا شتاء منخفضا صيفا.</a:t>
            </a:r>
            <a:endParaRPr lang="en-US" dirty="0"/>
          </a:p>
          <a:p>
            <a:endParaRPr lang="ar-E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EG" b="1" dirty="0" smtClean="0"/>
              <a:t>3- الأمطار :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base"/>
            <a:r>
              <a:rPr lang="ar-EG" b="1" dirty="0" smtClean="0"/>
              <a:t>3- الأمطار :</a:t>
            </a:r>
            <a:endParaRPr lang="en-US" b="1" dirty="0" smtClean="0"/>
          </a:p>
          <a:p>
            <a:pPr fontAlgn="base"/>
            <a:r>
              <a:rPr lang="ar-EG" dirty="0" smtClean="0"/>
              <a:t>يجب أن نعتني في حوض النيل بتوزيع المطر من حيث الكثرة والقلة ونظام سقوطه.</a:t>
            </a:r>
            <a:endParaRPr lang="en-US" dirty="0" smtClean="0"/>
          </a:p>
          <a:p>
            <a:pPr fontAlgn="base"/>
            <a:r>
              <a:rPr lang="ar-EG" dirty="0" smtClean="0"/>
              <a:t>ويرتبط سقوط المطر بالرياح وهبوبها، وهبوب الرياح مرتبط تماما بحالة الضغط الجوي لا في حوض النيل وحده بل وفي الأقطار المتاخمة له.</a:t>
            </a:r>
          </a:p>
          <a:p>
            <a:pPr fontAlgn="base"/>
            <a:endParaRPr lang="en-US" dirty="0" smtClean="0"/>
          </a:p>
          <a:p>
            <a:endParaRPr lang="ar-E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EG" b="1" dirty="0"/>
              <a:t>- توزيع المطر السنوي </a:t>
            </a:r>
            <a:r>
              <a:rPr lang="ar-EG" b="1" dirty="0" smtClean="0"/>
              <a:t>: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fontAlgn="base"/>
            <a:r>
              <a:rPr lang="ar-EG" dirty="0"/>
              <a:t>- أمطار قليلة علي البحر المتوسط (25 سم – 5سم).</a:t>
            </a:r>
            <a:endParaRPr lang="en-US" dirty="0"/>
          </a:p>
          <a:p>
            <a:pPr fontAlgn="base"/>
            <a:r>
              <a:rPr lang="ar-EG" dirty="0"/>
              <a:t>- إقليم جاف يمتد من شمال مصر إلي شمال السودان دائرة عرض 7 درجة شمالا (أقل من 5سم).</a:t>
            </a:r>
            <a:endParaRPr lang="en-US" dirty="0"/>
          </a:p>
          <a:p>
            <a:pPr fontAlgn="base"/>
            <a:r>
              <a:rPr lang="ar-EG" dirty="0" smtClean="0"/>
              <a:t>يتزايد </a:t>
            </a:r>
            <a:r>
              <a:rPr lang="ar-EG" dirty="0"/>
              <a:t>في المنطقة الممتدة من شمال السودان إلي جنوب </a:t>
            </a:r>
            <a:r>
              <a:rPr lang="ar-EG" dirty="0" smtClean="0"/>
              <a:t>السودان </a:t>
            </a:r>
            <a:r>
              <a:rPr lang="ar-EG" sz="2900" dirty="0" smtClean="0"/>
              <a:t>(5سم </a:t>
            </a:r>
            <a:r>
              <a:rPr lang="ar-EG" sz="2900" dirty="0"/>
              <a:t>– 150سم).</a:t>
            </a:r>
            <a:endParaRPr lang="en-US" dirty="0"/>
          </a:p>
          <a:p>
            <a:pPr fontAlgn="base"/>
            <a:r>
              <a:rPr lang="ar-EG" dirty="0"/>
              <a:t>نطاق تساقط غزير فوق هضبة الحبشة (75سم – أكثر من 150سم).</a:t>
            </a:r>
            <a:endParaRPr lang="en-US" dirty="0"/>
          </a:p>
          <a:p>
            <a:pPr fontAlgn="base"/>
            <a:r>
              <a:rPr lang="ar-EG" dirty="0"/>
              <a:t>- المنطقة التي تشمل وادي النيل من دائرة عرض 7 شمالا </a:t>
            </a:r>
            <a:r>
              <a:rPr lang="ar-EG" dirty="0" err="1"/>
              <a:t>حتي</a:t>
            </a:r>
            <a:r>
              <a:rPr lang="ar-EG" dirty="0"/>
              <a:t> 17 شمالا.</a:t>
            </a:r>
            <a:endParaRPr lang="en-US" dirty="0"/>
          </a:p>
          <a:p>
            <a:pPr fontAlgn="base"/>
            <a:r>
              <a:rPr lang="ar-EG" dirty="0"/>
              <a:t>- أي من شمال </a:t>
            </a:r>
            <a:r>
              <a:rPr lang="ar-EG" dirty="0" err="1"/>
              <a:t>العطبرة</a:t>
            </a:r>
            <a:r>
              <a:rPr lang="ar-EG" dirty="0"/>
              <a:t> بقليل ، يقل مجموع المطر السنوي من الجنوب إلي الشمال.</a:t>
            </a:r>
            <a:endParaRPr lang="en-US" dirty="0"/>
          </a:p>
          <a:p>
            <a:pPr fontAlgn="base"/>
            <a:r>
              <a:rPr lang="ar-EG" dirty="0"/>
              <a:t>- هذه الأمطار جميعها من نوع واحد ، أمطار قليلة وتتركز حول شهر واحد (أغسطس) الذي يسقط فيه دائما أكبر مقدار من المطر.</a:t>
            </a:r>
            <a:endParaRPr lang="en-US" dirty="0"/>
          </a:p>
          <a:p>
            <a:pPr fontAlgn="base"/>
            <a:r>
              <a:rPr lang="ar-EG" dirty="0"/>
              <a:t>- مصدر الأمطار واحد هي الأمطار التي تعقب عمودية الشمس في حركتها الظاهرية.</a:t>
            </a:r>
            <a:endParaRPr lang="en-US" dirty="0"/>
          </a:p>
          <a:p>
            <a:endParaRPr lang="ar-E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EG" b="1" dirty="0"/>
              <a:t>ثالثا : الأقاليم </a:t>
            </a:r>
            <a:r>
              <a:rPr lang="ar-EG" b="1" dirty="0" smtClean="0"/>
              <a:t>المناخية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fontAlgn="base"/>
            <a:r>
              <a:rPr lang="ar-EG" b="1" dirty="0"/>
              <a:t>1- المناخ المداري المطير :</a:t>
            </a:r>
            <a:endParaRPr lang="en-US" dirty="0"/>
          </a:p>
          <a:p>
            <a:pPr fontAlgn="base"/>
            <a:r>
              <a:rPr lang="ar-EG" dirty="0"/>
              <a:t>- الموقع: في الجانب الشمالي الشرقي لبحيرة </a:t>
            </a:r>
            <a:r>
              <a:rPr lang="ar-EG" dirty="0" err="1"/>
              <a:t>فكتوريا</a:t>
            </a:r>
            <a:r>
              <a:rPr lang="ar-EG" dirty="0"/>
              <a:t> في كل من أوغندا وكينيا.</a:t>
            </a:r>
            <a:endParaRPr lang="en-US" dirty="0"/>
          </a:p>
          <a:p>
            <a:pPr fontAlgn="base"/>
            <a:r>
              <a:rPr lang="ar-EG" dirty="0"/>
              <a:t>- </a:t>
            </a:r>
            <a:r>
              <a:rPr lang="ar-EG" b="1" dirty="0"/>
              <a:t>الخصائص المناخية :</a:t>
            </a:r>
            <a:endParaRPr lang="en-US" b="1" dirty="0"/>
          </a:p>
          <a:p>
            <a:pPr fontAlgn="base"/>
            <a:r>
              <a:rPr lang="ar-EG" dirty="0"/>
              <a:t>1- الحرارة : مرتفعة وتصل معدلاتها الشهرية بين 20 : 22م .</a:t>
            </a:r>
            <a:endParaRPr lang="en-US" dirty="0"/>
          </a:p>
          <a:p>
            <a:pPr fontAlgn="base"/>
            <a:r>
              <a:rPr lang="ar-EG" dirty="0"/>
              <a:t>2- </a:t>
            </a:r>
            <a:r>
              <a:rPr lang="ar-EG" dirty="0" smtClean="0"/>
              <a:t>المطر: </a:t>
            </a:r>
            <a:r>
              <a:rPr lang="ar-EG" dirty="0"/>
              <a:t>غزير وموزع طوال </a:t>
            </a:r>
            <a:r>
              <a:rPr lang="ar-EG" dirty="0" smtClean="0"/>
              <a:t>العام، </a:t>
            </a:r>
            <a:r>
              <a:rPr lang="ar-EG" dirty="0"/>
              <a:t>لا يوجد فصل </a:t>
            </a:r>
            <a:r>
              <a:rPr lang="ar-EG" dirty="0" smtClean="0"/>
              <a:t>جاف، </a:t>
            </a:r>
            <a:r>
              <a:rPr lang="ar-EG" dirty="0"/>
              <a:t>وهو من النوع </a:t>
            </a:r>
            <a:r>
              <a:rPr lang="ar-EG" dirty="0" err="1"/>
              <a:t>الإنقلابي</a:t>
            </a:r>
            <a:r>
              <a:rPr lang="ar-EG" dirty="0"/>
              <a:t> الذي يسود في المناطق الاستوائية ، تصل كميته 100 سم.</a:t>
            </a:r>
            <a:endParaRPr lang="en-US" dirty="0"/>
          </a:p>
          <a:p>
            <a:endParaRPr lang="ar-E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ar-EG" dirty="0" smtClean="0"/>
              <a:t>تابع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fontAlgn="base"/>
            <a:r>
              <a:rPr lang="ar-EG" b="1" dirty="0"/>
              <a:t>2- مناخ </a:t>
            </a:r>
            <a:r>
              <a:rPr lang="ar-EG" b="1" dirty="0" err="1"/>
              <a:t>السافانا</a:t>
            </a:r>
            <a:r>
              <a:rPr lang="ar-EG" b="1" dirty="0"/>
              <a:t> الشجرية :</a:t>
            </a:r>
            <a:endParaRPr lang="en-US" dirty="0"/>
          </a:p>
          <a:p>
            <a:pPr fontAlgn="base"/>
            <a:r>
              <a:rPr lang="ar-EG" dirty="0"/>
              <a:t>يمكن تقسيمه إلي عدة أنواع هي:</a:t>
            </a:r>
            <a:endParaRPr lang="en-US" dirty="0"/>
          </a:p>
          <a:p>
            <a:pPr fontAlgn="base"/>
            <a:r>
              <a:rPr lang="ar-EG" dirty="0"/>
              <a:t>أ‌-  مناخ غابات </a:t>
            </a:r>
            <a:r>
              <a:rPr lang="ar-EG" dirty="0" err="1"/>
              <a:t>السافانا</a:t>
            </a:r>
            <a:r>
              <a:rPr lang="ar-EG" dirty="0"/>
              <a:t> المداري بقمتي مطر : في أوغندا وجنوب السودان.</a:t>
            </a:r>
            <a:endParaRPr lang="en-US" dirty="0"/>
          </a:p>
          <a:p>
            <a:pPr fontAlgn="base"/>
            <a:r>
              <a:rPr lang="ar-EG" dirty="0"/>
              <a:t>ب‌- مناخ </a:t>
            </a:r>
            <a:r>
              <a:rPr lang="ar-EG" dirty="0" err="1"/>
              <a:t>السفانا</a:t>
            </a:r>
            <a:r>
              <a:rPr lang="ar-EG" dirty="0"/>
              <a:t> المداري:</a:t>
            </a:r>
            <a:endParaRPr lang="en-US" dirty="0"/>
          </a:p>
          <a:p>
            <a:pPr fontAlgn="base"/>
            <a:r>
              <a:rPr lang="ar-EG" dirty="0"/>
              <a:t>1- يوجد في جنوب السودان في حوض بحر الجبل ، وأوسط حوض </a:t>
            </a:r>
            <a:r>
              <a:rPr lang="ar-EG" dirty="0" err="1"/>
              <a:t>السوباط</a:t>
            </a:r>
            <a:r>
              <a:rPr lang="ar-EG" dirty="0"/>
              <a:t>.</a:t>
            </a:r>
            <a:endParaRPr lang="en-US" dirty="0"/>
          </a:p>
          <a:p>
            <a:pPr fontAlgn="base"/>
            <a:r>
              <a:rPr lang="ar-EG" dirty="0"/>
              <a:t>2- </a:t>
            </a:r>
            <a:r>
              <a:rPr lang="ar-EG" dirty="0" err="1"/>
              <a:t>والإنحدارات</a:t>
            </a:r>
            <a:r>
              <a:rPr lang="ar-EG" dirty="0"/>
              <a:t> الغربية والشمالية الغربية لمرتفعات إثيوبيا ، وتلال </a:t>
            </a:r>
            <a:r>
              <a:rPr lang="ar-EG" dirty="0" err="1"/>
              <a:t>كردفان</a:t>
            </a:r>
            <a:r>
              <a:rPr lang="ar-EG" dirty="0"/>
              <a:t>.</a:t>
            </a:r>
            <a:endParaRPr lang="en-US" dirty="0"/>
          </a:p>
          <a:p>
            <a:pPr fontAlgn="base"/>
            <a:r>
              <a:rPr lang="ar-EG" dirty="0"/>
              <a:t>ج‌- منا </a:t>
            </a:r>
            <a:r>
              <a:rPr lang="ar-EG" dirty="0" err="1"/>
              <a:t>أحراج</a:t>
            </a:r>
            <a:r>
              <a:rPr lang="ar-EG" dirty="0"/>
              <a:t> </a:t>
            </a:r>
            <a:r>
              <a:rPr lang="ar-EG" dirty="0" err="1"/>
              <a:t>السافانا</a:t>
            </a:r>
            <a:r>
              <a:rPr lang="ar-EG" dirty="0"/>
              <a:t> المداري مع فصل صيفي جاف: وهو محدود </a:t>
            </a:r>
            <a:r>
              <a:rPr lang="ar-EG" dirty="0" err="1"/>
              <a:t>الإنتشار</a:t>
            </a:r>
            <a:r>
              <a:rPr lang="ar-EG" dirty="0"/>
              <a:t> في المرتفعات الشمالية لإريتريا .</a:t>
            </a:r>
            <a:endParaRPr lang="en-US" dirty="0"/>
          </a:p>
          <a:p>
            <a:endParaRPr lang="ar-E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ar-EG" dirty="0" smtClean="0"/>
              <a:t>تابع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fontAlgn="base"/>
            <a:r>
              <a:rPr lang="ar-EG" b="1" dirty="0"/>
              <a:t>3- المناخ الموسمي :</a:t>
            </a:r>
            <a:endParaRPr lang="en-US" dirty="0"/>
          </a:p>
          <a:p>
            <a:pPr fontAlgn="base"/>
            <a:r>
              <a:rPr lang="ar-EG" dirty="0"/>
              <a:t>يندرج تحت هذا النوع إقليمان</a:t>
            </a:r>
            <a:r>
              <a:rPr lang="ar-EG" u="sng" dirty="0"/>
              <a:t> فرعيان:</a:t>
            </a:r>
            <a:endParaRPr lang="en-US" dirty="0"/>
          </a:p>
          <a:p>
            <a:pPr fontAlgn="base"/>
            <a:r>
              <a:rPr lang="ar-EG" dirty="0"/>
              <a:t>أ- المناخ الموسمي المعتدل للمرتفعات المدارية:</a:t>
            </a:r>
            <a:endParaRPr lang="en-US" dirty="0"/>
          </a:p>
          <a:p>
            <a:pPr fontAlgn="base"/>
            <a:r>
              <a:rPr lang="ar-SA" dirty="0" smtClean="0"/>
              <a:t>-</a:t>
            </a:r>
            <a:r>
              <a:rPr lang="ar-EG" dirty="0" smtClean="0"/>
              <a:t> يغطي </a:t>
            </a:r>
            <a:r>
              <a:rPr lang="ar-EG" dirty="0"/>
              <a:t>مساحات كبيرة للمنحدرات الجنوبية الغربية لمرتفعات أثيوبيا حيث يتراوح </a:t>
            </a:r>
            <a:r>
              <a:rPr lang="ar-EG" dirty="0" err="1"/>
              <a:t>الإرتفاع</a:t>
            </a:r>
            <a:r>
              <a:rPr lang="ar-EG" dirty="0"/>
              <a:t> من 1500 : 2500م فوق مستوي سطح البحر.</a:t>
            </a:r>
            <a:endParaRPr lang="en-US" dirty="0"/>
          </a:p>
          <a:p>
            <a:pPr fontAlgn="base"/>
            <a:r>
              <a:rPr lang="ar-SA" dirty="0"/>
              <a:t>- </a:t>
            </a:r>
            <a:r>
              <a:rPr lang="ar-EG" dirty="0" smtClean="0"/>
              <a:t>يختلف </a:t>
            </a:r>
            <a:r>
              <a:rPr lang="ar-EG" dirty="0"/>
              <a:t>عن المناخ السابق في 3 نواحي :</a:t>
            </a:r>
            <a:endParaRPr lang="en-US" dirty="0"/>
          </a:p>
          <a:p>
            <a:pPr fontAlgn="base"/>
            <a:r>
              <a:rPr lang="ar-EG" dirty="0"/>
              <a:t>1- أكثر مطرا.   </a:t>
            </a:r>
            <a:endParaRPr lang="ar-EG" dirty="0" smtClean="0"/>
          </a:p>
          <a:p>
            <a:pPr fontAlgn="base"/>
            <a:r>
              <a:rPr lang="ar-EG" dirty="0" smtClean="0"/>
              <a:t>2- </a:t>
            </a:r>
            <a:r>
              <a:rPr lang="ar-EG" dirty="0"/>
              <a:t>الأمطار أقل تركيزا في الصيف.  </a:t>
            </a:r>
            <a:endParaRPr lang="ar-EG" dirty="0" smtClean="0"/>
          </a:p>
          <a:p>
            <a:pPr fontAlgn="base"/>
            <a:r>
              <a:rPr lang="ar-EG" dirty="0" smtClean="0"/>
              <a:t>3- </a:t>
            </a:r>
            <a:r>
              <a:rPr lang="ar-EG" dirty="0"/>
              <a:t>هناك فترة جفاف أقل تميزا.</a:t>
            </a:r>
            <a:endParaRPr lang="en-US" dirty="0"/>
          </a:p>
          <a:p>
            <a:endParaRPr lang="ar-E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490</Words>
  <Application>Microsoft Office PowerPoint</Application>
  <PresentationFormat>عرض على الشاشة (3:4)‏</PresentationFormat>
  <Paragraphs>82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سمة Office</vt:lpstr>
      <vt:lpstr>محاضرة: مناخ حـوض النيـل (م 5)</vt:lpstr>
      <vt:lpstr>أولا : العوامل المؤثرة في مناخ حوض النيل:</vt:lpstr>
      <vt:lpstr>ثانيا: عناصر المناخ:</vt:lpstr>
      <vt:lpstr>2- الضغط الجوي والرياح:</vt:lpstr>
      <vt:lpstr>3- الأمطار :</vt:lpstr>
      <vt:lpstr>- توزيع المطر السنوي :</vt:lpstr>
      <vt:lpstr>ثالثا : الأقاليم المناخية</vt:lpstr>
      <vt:lpstr>تابع</vt:lpstr>
      <vt:lpstr>تابع</vt:lpstr>
      <vt:lpstr>تابع</vt:lpstr>
      <vt:lpstr>تابع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محاضرة: مناخ حـوض النيـل</dc:title>
  <dc:creator>MakkaH-78</dc:creator>
  <cp:lastModifiedBy>MakkaH-78</cp:lastModifiedBy>
  <cp:revision>6</cp:revision>
  <dcterms:created xsi:type="dcterms:W3CDTF">2020-03-31T14:14:07Z</dcterms:created>
  <dcterms:modified xsi:type="dcterms:W3CDTF">2020-03-31T16:20:50Z</dcterms:modified>
</cp:coreProperties>
</file>