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9" r:id="rId10"/>
    <p:sldId id="262" r:id="rId11"/>
    <p:sldId id="264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45823-AE85-431B-A1B8-7A0D0F2F78EA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8412-1BB3-4576-9FE6-8EB5EE73D4DC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sz="4800" b="1" dirty="0"/>
              <a:t>محاضرة</a:t>
            </a:r>
            <a:r>
              <a:rPr lang="ar-EG" sz="4800" dirty="0" smtClean="0"/>
              <a:t> </a:t>
            </a:r>
            <a:r>
              <a:rPr lang="ar-SA" sz="4800" b="1" dirty="0" smtClean="0"/>
              <a:t>وصف مجرى</a:t>
            </a:r>
            <a:r>
              <a:rPr lang="ar-EG" sz="4800" b="1" dirty="0" smtClean="0"/>
              <a:t> </a:t>
            </a:r>
            <a:r>
              <a:rPr lang="ar-EG" sz="4800" b="1" dirty="0" smtClean="0"/>
              <a:t>النيل </a:t>
            </a:r>
            <a:r>
              <a:rPr lang="ar-EG" sz="3600" b="1" dirty="0" smtClean="0"/>
              <a:t>(م 4)</a:t>
            </a:r>
            <a:endParaRPr lang="ar-EG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 smtClean="0"/>
              <a:t>الفرقة الرابعة الدراسات الاجتماعية</a:t>
            </a:r>
          </a:p>
          <a:p>
            <a:r>
              <a:rPr lang="ar-EG" b="1" dirty="0" smtClean="0"/>
              <a:t>مقرر</a:t>
            </a:r>
            <a:r>
              <a:rPr lang="ar-EG" b="1" smtClean="0"/>
              <a:t>: </a:t>
            </a:r>
            <a:r>
              <a:rPr lang="ar-EG" b="1" smtClean="0"/>
              <a:t>جغرافية </a:t>
            </a:r>
            <a:r>
              <a:rPr lang="ar-EG" b="1" dirty="0" smtClean="0"/>
              <a:t>أفريقيا وحوض النيل</a:t>
            </a:r>
          </a:p>
          <a:p>
            <a:r>
              <a:rPr lang="ar-EG" b="1" dirty="0" smtClean="0"/>
              <a:t>د. محمد عيد</a:t>
            </a:r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النيل </a:t>
            </a:r>
            <a:r>
              <a:rPr lang="ar-SA" b="1" dirty="0" smtClean="0"/>
              <a:t>الأبيض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dirty="0"/>
              <a:t>يبدأ من التقاء "</a:t>
            </a:r>
            <a:r>
              <a:rPr lang="ar-SA" dirty="0" err="1"/>
              <a:t>السوباط</a:t>
            </a:r>
            <a:r>
              <a:rPr lang="ar-SA" dirty="0"/>
              <a:t>" ببحر "الجبل" عند مدينة "</a:t>
            </a:r>
            <a:r>
              <a:rPr lang="ar-SA" dirty="0" err="1"/>
              <a:t>ملكال</a:t>
            </a:r>
            <a:r>
              <a:rPr lang="ar-SA" dirty="0"/>
              <a:t>" ويستمر شمالاً حتى يلتقي بالنيل الأزرق عند الخرطوم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طوله 844كم وتقطع المياه تلك المسافة في نحو "20: 25 يوم وهو أضعف انحدار في أي جزء من النيل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انحداره بطيء متر لكل 80كم "10م في كل مجراه" لذلك يشبه بحيرة راكدة مستطيلة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تكثر الجزر في مجراه ونجدها</a:t>
            </a:r>
            <a:r>
              <a:rPr lang="en-US" dirty="0"/>
              <a:t> :-</a:t>
            </a:r>
            <a:br>
              <a:rPr lang="en-US" dirty="0"/>
            </a:br>
            <a:r>
              <a:rPr lang="en-US" dirty="0"/>
              <a:t>1) </a:t>
            </a:r>
            <a:r>
              <a:rPr lang="ar-SA" dirty="0"/>
              <a:t>في الجنوب: صغيرة الحجم والعدد لشدة تياره نسبياً وزيادة قدرته على حمل إرسابه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2) </a:t>
            </a:r>
            <a:r>
              <a:rPr lang="ar-SA" dirty="0"/>
              <a:t>في الشمال : أكبر حجماً وعدداً لضعف الانحدار وبطيء التيار وضعف قدرته على حمل إرساباته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تكثر </a:t>
            </a:r>
            <a:r>
              <a:rPr lang="ar-SA" dirty="0" err="1"/>
              <a:t>الأخوار</a:t>
            </a:r>
            <a:r>
              <a:rPr lang="ar-SA" dirty="0"/>
              <a:t> الطولية الموازية لمجراه في الجنوب ويفسر ذلك بأن هذه </a:t>
            </a:r>
            <a:r>
              <a:rPr lang="ar-SA" dirty="0" err="1"/>
              <a:t>الأخوار</a:t>
            </a:r>
            <a:r>
              <a:rPr lang="ar-SA" dirty="0"/>
              <a:t> كانت مجراه قديماً وغيرها لقوة دفع مياه </a:t>
            </a:r>
            <a:r>
              <a:rPr lang="ar-SA" dirty="0" err="1"/>
              <a:t>السوباط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تكثر المنحنيات لضعف قدرته على النحت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هو امتداد </a:t>
            </a:r>
            <a:r>
              <a:rPr lang="ar-SA" dirty="0" err="1"/>
              <a:t>للسوباط</a:t>
            </a:r>
            <a:r>
              <a:rPr lang="ar-SA" dirty="0"/>
              <a:t> وليس لبحر الجبل نظراً لأن مياه </a:t>
            </a:r>
            <a:r>
              <a:rPr lang="ar-SA" dirty="0" err="1"/>
              <a:t>السوباط</a:t>
            </a:r>
            <a:r>
              <a:rPr lang="ar-SA" dirty="0"/>
              <a:t> هي التي تدفعه نحو الشمال ورواسبه هي التي ساعدت على بناء ضفافه العالية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النيل الأزرق نهر </a:t>
            </a:r>
            <a:r>
              <a:rPr lang="ar-SA" b="1" dirty="0" err="1"/>
              <a:t>عطبرة</a:t>
            </a:r>
            <a:r>
              <a:rPr lang="ar-SA" b="1" dirty="0"/>
              <a:t> خور </a:t>
            </a:r>
            <a:r>
              <a:rPr lang="ar-SA" b="1" dirty="0" err="1"/>
              <a:t>الجاش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ar-SA" b="1" dirty="0"/>
              <a:t>النيل الأزرق</a:t>
            </a:r>
            <a:r>
              <a:rPr lang="en-US" b="1" dirty="0"/>
              <a:t>: -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يخرج من جنوب شرق بحيرة </a:t>
            </a:r>
            <a:r>
              <a:rPr lang="ar-SA" dirty="0" err="1"/>
              <a:t>تانا</a:t>
            </a:r>
            <a:r>
              <a:rPr lang="ar-SA" dirty="0"/>
              <a:t> ويلتقي بالنيل "الأبيض" عند الخرطوم شكل زاويات قائمة ويمكن تقسيمه</a:t>
            </a:r>
            <a:r>
              <a:rPr lang="en-US" dirty="0"/>
              <a:t>.</a:t>
            </a:r>
            <a:br>
              <a:rPr lang="en-US" dirty="0"/>
            </a:br>
            <a:r>
              <a:rPr lang="ar-SA" b="1" dirty="0"/>
              <a:t>نهر </a:t>
            </a:r>
            <a:r>
              <a:rPr lang="ar-SA" b="1" dirty="0" err="1"/>
              <a:t>مصيرة</a:t>
            </a:r>
            <a:r>
              <a:rPr lang="en-US" b="1" dirty="0" smtClean="0"/>
              <a:t>:- </a:t>
            </a:r>
            <a:r>
              <a:rPr lang="ar-SA" b="1" dirty="0" smtClean="0"/>
              <a:t>أخر </a:t>
            </a:r>
            <a:r>
              <a:rPr lang="ar-SA" b="1" dirty="0"/>
              <a:t>روافد النيل</a:t>
            </a:r>
            <a:r>
              <a:rPr lang="en-US" b="1" dirty="0" smtClean="0"/>
              <a:t>. </a:t>
            </a:r>
            <a:r>
              <a:rPr lang="ar-SA" dirty="0" smtClean="0"/>
              <a:t>رافده </a:t>
            </a:r>
            <a:r>
              <a:rPr lang="ar-SA" dirty="0"/>
              <a:t>نهر "</a:t>
            </a:r>
            <a:r>
              <a:rPr lang="ar-SA" dirty="0" err="1"/>
              <a:t>تكازي</a:t>
            </a:r>
            <a:r>
              <a:rPr lang="ar-SA" dirty="0"/>
              <a:t>" يعرف في السودان بنهر "</a:t>
            </a:r>
            <a:r>
              <a:rPr lang="ar-SA" dirty="0" err="1" smtClean="0"/>
              <a:t>ستيت</a:t>
            </a:r>
            <a:r>
              <a:rPr lang="en-US" dirty="0" smtClean="0"/>
              <a:t> ”</a:t>
            </a:r>
            <a:r>
              <a:rPr lang="ar-EG" dirty="0" smtClean="0"/>
              <a:t>و</a:t>
            </a:r>
            <a:r>
              <a:rPr lang="ar-SA" dirty="0" smtClean="0"/>
              <a:t>ينبع </a:t>
            </a:r>
            <a:r>
              <a:rPr lang="ar-SA" dirty="0"/>
              <a:t>من شمال بحيرة "</a:t>
            </a:r>
            <a:r>
              <a:rPr lang="ar-SA" dirty="0" err="1"/>
              <a:t>تانا</a:t>
            </a:r>
            <a:r>
              <a:rPr lang="ar-SA" dirty="0"/>
              <a:t>" وطوله "</a:t>
            </a:r>
            <a:r>
              <a:rPr lang="ar-SA" dirty="0" smtClean="0"/>
              <a:t>764كم</a:t>
            </a:r>
            <a:r>
              <a:rPr lang="en-US" dirty="0" smtClean="0"/>
              <a:t>  .”</a:t>
            </a:r>
            <a:r>
              <a:rPr lang="ar-EG" dirty="0" smtClean="0"/>
              <a:t>و</a:t>
            </a:r>
            <a:r>
              <a:rPr lang="ar-SA" dirty="0" smtClean="0"/>
              <a:t>ينحدر </a:t>
            </a:r>
            <a:r>
              <a:rPr lang="ar-SA" dirty="0"/>
              <a:t>مع الانحدار العام لسطح الهضبة نحو الشمال الغربي حتى يتصل </a:t>
            </a:r>
            <a:r>
              <a:rPr lang="ar-SA" dirty="0" err="1"/>
              <a:t>بـعطبرة</a:t>
            </a:r>
            <a:r>
              <a:rPr lang="en-US" dirty="0"/>
              <a:t>".</a:t>
            </a:r>
            <a:br>
              <a:rPr lang="en-US" dirty="0"/>
            </a:br>
            <a:r>
              <a:rPr lang="ar-SA" b="1" dirty="0"/>
              <a:t>خصائــص </a:t>
            </a:r>
            <a:r>
              <a:rPr lang="ar-SA" b="1" dirty="0" err="1"/>
              <a:t>عطــــبرة</a:t>
            </a:r>
            <a:r>
              <a:rPr lang="en-US" b="1" dirty="0"/>
              <a:t>:-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-1</a:t>
            </a:r>
            <a:r>
              <a:rPr lang="ar-SA" dirty="0" smtClean="0"/>
              <a:t>طوله </a:t>
            </a:r>
            <a:r>
              <a:rPr lang="ar-SA" dirty="0"/>
              <a:t>"500كم" من التقائه </a:t>
            </a:r>
            <a:r>
              <a:rPr lang="ar-SA" dirty="0" err="1"/>
              <a:t>بـ</a:t>
            </a:r>
            <a:r>
              <a:rPr lang="ar-SA" dirty="0"/>
              <a:t>"</a:t>
            </a:r>
            <a:r>
              <a:rPr lang="ar-SA" dirty="0" err="1"/>
              <a:t>تكازي</a:t>
            </a:r>
            <a:r>
              <a:rPr lang="ar-SA" dirty="0"/>
              <a:t>" حتى مجرى النيل</a:t>
            </a:r>
            <a:r>
              <a:rPr lang="en-US" dirty="0" smtClean="0"/>
              <a:t>.</a:t>
            </a:r>
            <a:r>
              <a:rPr lang="ar-EG" dirty="0" smtClean="0"/>
              <a:t> </a:t>
            </a:r>
            <a:r>
              <a:rPr lang="en-US" dirty="0" smtClean="0"/>
              <a:t>2 </a:t>
            </a:r>
            <a:r>
              <a:rPr lang="ar-EG" dirty="0" smtClean="0"/>
              <a:t> - </a:t>
            </a:r>
            <a:r>
              <a:rPr lang="ar-SA" dirty="0" smtClean="0"/>
              <a:t>رواسبه وفيرة لشدة انحداره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-3 </a:t>
            </a:r>
            <a:r>
              <a:rPr lang="ar-SA" dirty="0"/>
              <a:t>مياهه غزيرة في موسم فيضانه "مايو – </a:t>
            </a:r>
            <a:r>
              <a:rPr lang="ar-SA" dirty="0" err="1"/>
              <a:t>يونية</a:t>
            </a:r>
            <a:r>
              <a:rPr lang="en-US" dirty="0"/>
              <a:t>".</a:t>
            </a:r>
            <a:br>
              <a:rPr lang="en-US" dirty="0"/>
            </a:br>
            <a:r>
              <a:rPr lang="en-US" dirty="0" smtClean="0"/>
              <a:t> -4 </a:t>
            </a:r>
            <a:r>
              <a:rPr lang="ar-SA" dirty="0"/>
              <a:t>لا يصلح للملاحة بسبب </a:t>
            </a:r>
            <a:r>
              <a:rPr lang="ar-SA" dirty="0" smtClean="0"/>
              <a:t>سرعة </a:t>
            </a:r>
            <a:r>
              <a:rPr lang="ar-SA" dirty="0"/>
              <a:t>تياره في موسم الفيضان – جفافه من يناير إل مايو فيصبح عبارة عن برك </a:t>
            </a:r>
            <a:r>
              <a:rPr lang="ar-SA" dirty="0" smtClean="0"/>
              <a:t>ومستنقعات</a:t>
            </a:r>
            <a:r>
              <a:rPr lang="en-US" dirty="0"/>
              <a:t> 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-5 </a:t>
            </a:r>
            <a:r>
              <a:rPr lang="ar-SA" dirty="0"/>
              <a:t>أقيم عليه سد للاستفادة بمياهه على مدار العام</a:t>
            </a:r>
            <a:r>
              <a:rPr lang="en-US" dirty="0" smtClean="0"/>
              <a:t>.</a:t>
            </a:r>
            <a:r>
              <a:rPr lang="ar-EG" dirty="0" smtClean="0"/>
              <a:t>  </a:t>
            </a:r>
            <a:r>
              <a:rPr lang="en-US" dirty="0" smtClean="0"/>
              <a:t>-6    </a:t>
            </a:r>
            <a:r>
              <a:rPr lang="ar-EG" dirty="0" smtClean="0"/>
              <a:t> </a:t>
            </a:r>
            <a:r>
              <a:rPr lang="ar-SA" dirty="0" smtClean="0"/>
              <a:t>رواسبه أكثر من "الأزرق" بالنسبة </a:t>
            </a:r>
            <a:r>
              <a:rPr lang="ar-SA" dirty="0" err="1" smtClean="0"/>
              <a:t>لحجمة</a:t>
            </a:r>
            <a:r>
              <a:rPr lang="ar-SA" dirty="0" smtClean="0"/>
              <a:t> وطوله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 smtClean="0"/>
              <a:t>خور </a:t>
            </a:r>
            <a:r>
              <a:rPr lang="ar-SA" b="1" dirty="0"/>
              <a:t> </a:t>
            </a:r>
            <a:r>
              <a:rPr lang="ar-SA" b="1" dirty="0" err="1"/>
              <a:t>القــــــــــــاش</a:t>
            </a:r>
            <a:r>
              <a:rPr lang="en-US" b="1" dirty="0"/>
              <a:t> </a:t>
            </a:r>
            <a:r>
              <a:rPr lang="en-US" b="1" dirty="0" smtClean="0"/>
              <a:t>:- </a:t>
            </a:r>
            <a:r>
              <a:rPr lang="ar-SA" dirty="0" smtClean="0"/>
              <a:t>ينبع </a:t>
            </a:r>
            <a:r>
              <a:rPr lang="ar-SA" dirty="0"/>
              <a:t>من أقصى الشمال الشرقي لهضبة "الحبشة" ويجري في اريتريا والسودان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يمتلئ بالمياه خلال موسم المطر "يوليو إلى نهاية سبتمبر ويجف بعدها ورغم عدم وصول </a:t>
            </a:r>
            <a:r>
              <a:rPr lang="ar-SA" dirty="0" err="1"/>
              <a:t>ميهه</a:t>
            </a:r>
            <a:r>
              <a:rPr lang="ar-SA" dirty="0"/>
              <a:t> إلى النيل " </a:t>
            </a:r>
            <a:r>
              <a:rPr lang="ar-SA" dirty="0" err="1"/>
              <a:t>عطبرة</a:t>
            </a:r>
            <a:r>
              <a:rPr lang="ar-SA" dirty="0"/>
              <a:t>" فهو يدخل ضمن حوض النيل حيث تنحدر مياهه نحو النيل يمكن توصيله </a:t>
            </a:r>
            <a:r>
              <a:rPr lang="ar-SA" dirty="0" err="1"/>
              <a:t>بـ</a:t>
            </a:r>
            <a:r>
              <a:rPr lang="ar-SA" dirty="0"/>
              <a:t>"</a:t>
            </a:r>
            <a:r>
              <a:rPr lang="ar-SA" dirty="0" err="1"/>
              <a:t>عطبرة</a:t>
            </a:r>
            <a:r>
              <a:rPr lang="ar-SA" dirty="0"/>
              <a:t>" ومدة فيضانه "80يوماً</a:t>
            </a:r>
            <a:r>
              <a:rPr lang="en-US" dirty="0"/>
              <a:t>"</a:t>
            </a:r>
            <a:br>
              <a:rPr lang="en-US" dirty="0"/>
            </a:br>
            <a:r>
              <a:rPr lang="ar-SA" dirty="0"/>
              <a:t>يفصل مجراه الأعلى بين </a:t>
            </a:r>
            <a:r>
              <a:rPr lang="ar-SA" dirty="0" err="1"/>
              <a:t>إيريتريا</a:t>
            </a:r>
            <a:r>
              <a:rPr lang="ar-SA" dirty="0"/>
              <a:t> والحبشة وهو شديد الانحدار متوسط العمق لهذا يفيض كثير من مائة على جانبي الوادي وهو في السودان قليل العمق جداً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ينتهي بدلتا مروحية الشكل رأسها مدينة كسلا ونهايتها الإقليم المنخفض شمال كسلا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أقيمت عليه مشروعات ري للاستفادة من مياهه في ري سهل "كسلا</a:t>
            </a:r>
            <a:r>
              <a:rPr lang="en-US" dirty="0"/>
              <a:t>".</a:t>
            </a:r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بحيرة </a:t>
            </a:r>
            <a:r>
              <a:rPr lang="ar-SA" b="1" dirty="0" err="1" smtClean="0"/>
              <a:t>تانا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ar-SA" dirty="0"/>
              <a:t>بحيرة </a:t>
            </a:r>
            <a:r>
              <a:rPr lang="ar-SA" dirty="0" err="1"/>
              <a:t>انخفاضيه</a:t>
            </a:r>
            <a:r>
              <a:rPr lang="ar-SA" dirty="0"/>
              <a:t> "حوضية" تميل إلى الشكل المستدير ويرى بعض الجغرافيون أنها تمثل فوهة بركان خامد حديث التكوين "</a:t>
            </a:r>
            <a:r>
              <a:rPr lang="ar-SA" dirty="0" err="1"/>
              <a:t>البلايستوسين</a:t>
            </a:r>
            <a:r>
              <a:rPr lang="en-US" dirty="0"/>
              <a:t>".</a:t>
            </a:r>
            <a:br>
              <a:rPr lang="en-US" dirty="0"/>
            </a:br>
            <a:r>
              <a:rPr lang="ar-SA" dirty="0"/>
              <a:t>مساحته " 3060كم2 وارتفاعها 1840م أعلى من بحيرة "فيكتوريا</a:t>
            </a:r>
            <a:r>
              <a:rPr lang="en-US" dirty="0"/>
              <a:t>".</a:t>
            </a:r>
            <a:br>
              <a:rPr lang="en-US" dirty="0"/>
            </a:br>
            <a:r>
              <a:rPr lang="ar-SA" dirty="0"/>
              <a:t>البحيرة كثيرة التعاريج وتكثر </a:t>
            </a:r>
            <a:r>
              <a:rPr lang="ar-SA" dirty="0" err="1"/>
              <a:t>بها</a:t>
            </a:r>
            <a:r>
              <a:rPr lang="ar-SA" dirty="0"/>
              <a:t> الجزر الصغيرة وتنحدر نحوها العديد من الأنهار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النيل </a:t>
            </a:r>
            <a:r>
              <a:rPr lang="ar-SA" b="1" dirty="0" smtClean="0"/>
              <a:t>النوبي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ar-SA" dirty="0"/>
              <a:t>يطلق هذا الاسم على النهر ما بين الخرطوم وأسوان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يصل النيل الأبيض إلى الخرطوم وقد أصبح كهلاً ضعيفاً لا يقدر على النحت فتأتيه مياه النيل "الأزرق" فتجدد شبابه وهي تأتي بقوة هائلة : لذلك يمكن القول أن امتداد النيل "الأزرق" بعد الخرطوم أكثر من "الأبيض</a:t>
            </a:r>
            <a:r>
              <a:rPr lang="en-US" dirty="0"/>
              <a:t>".</a:t>
            </a:r>
            <a:br>
              <a:rPr lang="en-US" dirty="0"/>
            </a:br>
            <a:r>
              <a:rPr lang="ar-SA" dirty="0"/>
              <a:t>يكون انحدار النيل بعد الخرطوم أكثر انحداراً من جنوب الخرطوم فهو ينحدر نحو 10 : 1800م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لاحــــــظ</a:t>
            </a:r>
            <a:r>
              <a:rPr lang="en-US" dirty="0"/>
              <a:t> :</a:t>
            </a:r>
            <a:br>
              <a:rPr lang="en-US" dirty="0"/>
            </a:br>
            <a:r>
              <a:rPr lang="ar-SA" dirty="0"/>
              <a:t>هذا الانحدار ليس واحداً في كل المجرى فيزيد عند </a:t>
            </a:r>
            <a:r>
              <a:rPr lang="ar-SA" dirty="0" err="1"/>
              <a:t>الخوانق</a:t>
            </a:r>
            <a:r>
              <a:rPr lang="ar-SA" dirty="0"/>
              <a:t> والجنادل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النيل في هذه المنطقة كثير النحت والحفر قليل الإرساب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تعترض مجرى النيل الصخور الصلبة البلورية حيث تبدو تعترض المجرى جنادل وسميت خطأ الشلالات</a:t>
            </a:r>
            <a:r>
              <a:rPr lang="en-US" dirty="0"/>
              <a:t>.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الجنادل</a:t>
            </a:r>
            <a:r>
              <a:rPr lang="en-US" b="1" dirty="0"/>
              <a:t/>
            </a:r>
            <a:br>
              <a:rPr lang="en-US" b="1" dirty="0"/>
            </a:br>
            <a:r>
              <a:rPr lang="ar-SA" dirty="0"/>
              <a:t>صخور صلبة تعترض مجرى النهر ورغم أنها تمثل عائقاً أمام الملاحة إلا أنها</a:t>
            </a:r>
            <a:r>
              <a:rPr lang="en-US" dirty="0"/>
              <a:t>:-</a:t>
            </a:r>
            <a:br>
              <a:rPr lang="en-US" dirty="0"/>
            </a:br>
            <a:r>
              <a:rPr lang="en-US" dirty="0"/>
              <a:t>1- </a:t>
            </a:r>
            <a:r>
              <a:rPr lang="ar-SA" dirty="0"/>
              <a:t>ساعدت على انحدار وجريان النهر. 2- حافظت على مياهه من الضياع سواء</a:t>
            </a:r>
            <a:r>
              <a:rPr lang="en-US" dirty="0"/>
              <a:t> :-</a:t>
            </a:r>
            <a:br>
              <a:rPr lang="en-US" dirty="0"/>
            </a:br>
            <a:r>
              <a:rPr lang="en-US" dirty="0"/>
              <a:t>    </a:t>
            </a:r>
            <a:r>
              <a:rPr lang="ar-SA" dirty="0"/>
              <a:t>بالتسرب لارتكاز قاعدة النهر على صخور صلبة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  </a:t>
            </a:r>
            <a:r>
              <a:rPr lang="ar-SA" dirty="0"/>
              <a:t>بالتبخر لقلة العمق وقلة الاتساع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عدد الجنادل : 6 جنادل بدايتها من شمال الخرطوم وأخرها جنوب أسوان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لاحـــــــــظ</a:t>
            </a:r>
            <a:r>
              <a:rPr lang="en-US" dirty="0"/>
              <a:t> : -</a:t>
            </a:r>
            <a:br>
              <a:rPr lang="en-US" dirty="0"/>
            </a:br>
            <a:r>
              <a:rPr lang="ar-SA" dirty="0"/>
              <a:t>ترتيبها في عكس اتجاه النهر حيث أحصاها المكتشفون وهم قادمون من مصر</a:t>
            </a:r>
            <a:r>
              <a:rPr lang="en-US" dirty="0"/>
              <a:t>:-</a:t>
            </a:r>
            <a:br>
              <a:rPr lang="en-US" dirty="0"/>
            </a:br>
            <a:r>
              <a:rPr lang="ar-SA" b="1" dirty="0"/>
              <a:t>خصائصها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</a:t>
            </a:r>
            <a:r>
              <a:rPr lang="ar-SA" dirty="0"/>
              <a:t>غير صالح للملاحة إلا في المسافات الواقعة بين الجنادل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2. </a:t>
            </a:r>
            <a:r>
              <a:rPr lang="ar-SA" dirty="0"/>
              <a:t>طوله "1875كم ومعدل انحداره "1800م" ويزداد عند الجنادل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3. </a:t>
            </a:r>
            <a:r>
              <a:rPr lang="ar-SA" dirty="0"/>
              <a:t>اتجاهه متغير ويكون ما يعرف بثنية "</a:t>
            </a:r>
            <a:r>
              <a:rPr lang="ar-SA" dirty="0" err="1"/>
              <a:t>النوبا</a:t>
            </a:r>
            <a:r>
              <a:rPr lang="en-US" dirty="0"/>
              <a:t>"</a:t>
            </a:r>
            <a:br>
              <a:rPr lang="en-US" dirty="0"/>
            </a:br>
            <a:r>
              <a:rPr lang="ar-SA" dirty="0"/>
              <a:t>رغم جريانه في أشد أقاليم أفريقيا حرارة وجفافاً ودرجة بخر عالية جداً إلا أن هناك عوامل حافظت على مياهه من </a:t>
            </a:r>
            <a:r>
              <a:rPr lang="ar-SA" dirty="0" smtClean="0"/>
              <a:t>الضياع</a:t>
            </a:r>
            <a:r>
              <a:rPr lang="en-US" dirty="0" smtClean="0"/>
              <a:t> &gt;</a:t>
            </a:r>
            <a:r>
              <a:rPr lang="ar-SA" dirty="0" smtClean="0"/>
              <a:t> </a:t>
            </a:r>
            <a:endParaRPr lang="ar-E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النيل في مصر من أسوان إلى </a:t>
            </a:r>
            <a:r>
              <a:rPr lang="ar-SA" b="1" dirty="0" smtClean="0"/>
              <a:t>المصب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ar-SA" dirty="0"/>
              <a:t>طوله 1532كم يجري في اتجاه عام نحو الشمال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لا يعترض مجراه من بعد أسوان </a:t>
            </a:r>
            <a:r>
              <a:rPr lang="ar-SA" dirty="0" err="1"/>
              <a:t>خوانق</a:t>
            </a:r>
            <a:r>
              <a:rPr lang="ar-SA" dirty="0"/>
              <a:t> أو عوائق "1200كم" إلا بعض الجزر التي تكونت من الرواسب التي جاء </a:t>
            </a:r>
            <a:r>
              <a:rPr lang="ar-SA" dirty="0" err="1"/>
              <a:t>بها</a:t>
            </a:r>
            <a:r>
              <a:rPr lang="ar-SA" dirty="0"/>
              <a:t> النهر</a:t>
            </a:r>
            <a:r>
              <a:rPr lang="en-US" dirty="0"/>
              <a:t> .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وصف المجـرى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/>
              <a:t>يمكن اعتبار نهر </a:t>
            </a:r>
            <a:r>
              <a:rPr lang="ar-SA" b="1" dirty="0"/>
              <a:t>"</a:t>
            </a:r>
            <a:r>
              <a:rPr lang="ar-SA" b="1" dirty="0" err="1"/>
              <a:t>كاجيرا</a:t>
            </a:r>
            <a:r>
              <a:rPr lang="ar-SA" b="1" dirty="0"/>
              <a:t>" </a:t>
            </a:r>
            <a:r>
              <a:rPr lang="ar-SA" dirty="0"/>
              <a:t>بداية لمنابع النيل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يصب في بحيرة "فيكتوريا" من الغرب ويبلغ طوله "670كم</a:t>
            </a:r>
            <a:r>
              <a:rPr lang="en-US" dirty="0"/>
              <a:t>"</a:t>
            </a:r>
            <a:br>
              <a:rPr lang="en-US" dirty="0"/>
            </a:br>
            <a:r>
              <a:rPr lang="ar-SA" dirty="0"/>
              <a:t>تجمع معظم مياه هضبة "البحيرات" في بحيرة "فيكتوريا" في جداول وأنهار ويخرج النيل من بحيرة "فيكتوريا" إلى الشمال عند شلال "</a:t>
            </a:r>
            <a:r>
              <a:rPr lang="ar-SA" dirty="0" err="1"/>
              <a:t>ريبون</a:t>
            </a:r>
            <a:r>
              <a:rPr lang="ar-SA" dirty="0"/>
              <a:t>" إلى بحيرة "ألبرت" باسم نيل "فيكتوريا" وطوله "440كم" ينحدر خلالها "516م" وهو يمر بأطراف بحيرة "كيوجا" أما نهر </a:t>
            </a:r>
            <a:r>
              <a:rPr lang="ar-SA" dirty="0" err="1"/>
              <a:t>السمليكي</a:t>
            </a:r>
            <a:r>
              <a:rPr lang="ar-SA" dirty="0"/>
              <a:t>" فطوله "250كم" ينحدر خلالها "317م" وهو النهر الوحيد الذي يخرج من بحيرة "إدوارد " ليحمل مياهها إلى بحيرة "ألبرت</a:t>
            </a:r>
            <a:r>
              <a:rPr lang="en-US" dirty="0"/>
              <a:t>" .</a:t>
            </a:r>
            <a:br>
              <a:rPr lang="en-US" dirty="0"/>
            </a:b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err="1"/>
              <a:t>اولا</a:t>
            </a:r>
            <a:r>
              <a:rPr lang="ar-SA" b="1" dirty="0"/>
              <a:t> :- بحيرة </a:t>
            </a:r>
            <a:r>
              <a:rPr lang="ar-SA" b="1" dirty="0" smtClean="0"/>
              <a:t>فيكتوريا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أكبر </a:t>
            </a:r>
            <a:r>
              <a:rPr lang="ar-SA" dirty="0"/>
              <a:t>بحيرات العالم القديم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ثاني بحيرات العالم بعد  ( </a:t>
            </a:r>
            <a:r>
              <a:rPr lang="ar-SA" dirty="0" err="1"/>
              <a:t>سوبيريور</a:t>
            </a:r>
            <a:r>
              <a:rPr lang="ar-SA" dirty="0"/>
              <a:t> ) بأمريكا الشمالية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المساحة 69 ألف كم وارتفاعها 1134م ومتوسط عمقها 40م وتنحدر من الجنوب إلى الشمال وهي مستطيلة الشكل طولها من الشمال للجنوب 320كم بينما من الشرق للغرب 275كم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ساحلها الشرقي كثير التعاريج ، بينما الساحل الغربي يميل إلى الاستقامة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يغذيها العديد من الروافد أهمها "</a:t>
            </a:r>
            <a:r>
              <a:rPr lang="ar-SA" dirty="0" err="1"/>
              <a:t>كاجيرا</a:t>
            </a:r>
            <a:r>
              <a:rPr lang="ar-SA" dirty="0"/>
              <a:t>" من الغرب وهو أكبر الروافد "670كم" </a:t>
            </a:r>
            <a:r>
              <a:rPr lang="ar-SA" dirty="0" err="1"/>
              <a:t>و</a:t>
            </a:r>
            <a:r>
              <a:rPr lang="ar-SA" dirty="0"/>
              <a:t>"</a:t>
            </a:r>
            <a:r>
              <a:rPr lang="ar-SA" dirty="0" err="1"/>
              <a:t>سيميو</a:t>
            </a:r>
            <a:r>
              <a:rPr lang="ar-SA" dirty="0"/>
              <a:t>" من </a:t>
            </a:r>
            <a:r>
              <a:rPr lang="ar-SA" dirty="0" smtClean="0"/>
              <a:t>الشرق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ثانيا :-  بحيرة كيوجا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b="1" dirty="0" smtClean="0"/>
              <a:t>ثانيا :-  بحيرة كيوجا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قليلة العمق "4-6م" وتشبه المستنقعات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البحيرات الأخدودية وهي واقعة في وسط الأخدود الغربي</a:t>
            </a:r>
            <a:r>
              <a:rPr lang="en-US" dirty="0"/>
              <a:t>.</a:t>
            </a:r>
            <a:br>
              <a:rPr lang="en-US" dirty="0"/>
            </a:br>
            <a:r>
              <a:rPr lang="ar-SA" b="1" dirty="0"/>
              <a:t>أولا :- بحيرة ألبرت</a:t>
            </a:r>
            <a:r>
              <a:rPr lang="en-US" b="1" dirty="0"/>
              <a:t> :-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</a:t>
            </a:r>
            <a:r>
              <a:rPr lang="ar-SA" dirty="0"/>
              <a:t>مستطيلة" الشكل ويبلغ أقصى طول لها "175كم" وأكبر عرض 45كم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يزداد عمقها في الوسط "12م" لوجود مصب نيل "فيكتوريا" شمالاً ونهر "</a:t>
            </a:r>
            <a:r>
              <a:rPr lang="ar-SA" dirty="0" err="1"/>
              <a:t>السمليكي</a:t>
            </a:r>
            <a:r>
              <a:rPr lang="ar-SA" dirty="0"/>
              <a:t>" جنوباً وتبلغ مساحتها "5300كم2" وارتفاعها "618م" وتتميز بحوافها المرتفعة ؛ لذلك تصلح كخزان للمياه وتتمثل مصادر المياه فيها من الأمطار والروافد</a:t>
            </a:r>
            <a:r>
              <a:rPr lang="en-US" dirty="0"/>
              <a:t> .</a:t>
            </a:r>
            <a:br>
              <a:rPr lang="en-US" dirty="0"/>
            </a:br>
            <a:r>
              <a:rPr lang="ar-SA" b="1" dirty="0"/>
              <a:t>ثانيا :- بحيرة ادوارد</a:t>
            </a:r>
            <a:r>
              <a:rPr lang="en-US" b="1" dirty="0"/>
              <a:t> :-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تقع جنوب دائرة الاستواء مباشرة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مساحتها 2200كم2 وهي "بيضاوية" الشكل قليلة التعاريج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يخرج منها من الشمال نهر </a:t>
            </a:r>
            <a:r>
              <a:rPr lang="ar-SA" dirty="0" err="1"/>
              <a:t>السميلكي</a:t>
            </a:r>
            <a:r>
              <a:rPr lang="en-US" dirty="0"/>
              <a:t> .</a:t>
            </a:r>
            <a:br>
              <a:rPr lang="en-US" dirty="0"/>
            </a:br>
            <a:r>
              <a:rPr lang="ar-SA" b="1" dirty="0"/>
              <a:t>ثالثا :- بحيرة جورج</a:t>
            </a:r>
            <a:r>
              <a:rPr lang="en-US" b="1" dirty="0"/>
              <a:t>:-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بحيرة مستديرة الشكل مساحتها نحو 300كم2 تتصل ببحيرة "إدوارد" عن طريق قناة طبيعية "</a:t>
            </a:r>
            <a:r>
              <a:rPr lang="ar-SA" dirty="0" err="1"/>
              <a:t>كازجا</a:t>
            </a:r>
            <a:r>
              <a:rPr lang="ar-SA" dirty="0"/>
              <a:t>" طولها 44كم</a:t>
            </a:r>
            <a:r>
              <a:rPr lang="en-US" dirty="0"/>
              <a:t>.</a:t>
            </a:r>
            <a:br>
              <a:rPr lang="en-US" dirty="0"/>
            </a:b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بحر </a:t>
            </a:r>
            <a:r>
              <a:rPr lang="ar-SA" b="1" dirty="0" smtClean="0"/>
              <a:t>الجبل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/>
              <a:t>يطلق الاسم على مخرج النهر من بحيرة "ألبرت" حتى اتصاله </a:t>
            </a:r>
            <a:r>
              <a:rPr lang="ar-SA" dirty="0" err="1"/>
              <a:t>بـ</a:t>
            </a:r>
            <a:r>
              <a:rPr lang="ar-SA" dirty="0"/>
              <a:t> "</a:t>
            </a:r>
            <a:r>
              <a:rPr lang="ar-SA" dirty="0" err="1"/>
              <a:t>السوباط</a:t>
            </a:r>
            <a:r>
              <a:rPr lang="ar-SA" dirty="0"/>
              <a:t>" شمالاً</a:t>
            </a:r>
            <a:r>
              <a:rPr lang="en-US" dirty="0" smtClean="0"/>
              <a:t>.</a:t>
            </a:r>
            <a:r>
              <a:rPr lang="ar-SA" dirty="0" smtClean="0"/>
              <a:t>طوله </a:t>
            </a:r>
            <a:r>
              <a:rPr lang="ar-SA" dirty="0"/>
              <a:t>1280كم منها "216كم" من بدايته يطلق عليها نيل "ألبرت</a:t>
            </a:r>
            <a:r>
              <a:rPr lang="en-US" dirty="0"/>
              <a:t>"</a:t>
            </a:r>
            <a:br>
              <a:rPr lang="en-US" dirty="0"/>
            </a:br>
            <a:r>
              <a:rPr lang="ar-SA" dirty="0"/>
              <a:t>جوانبه ليست على حالة واحدة خاصة بعد نيل "ألبرت" وهو كثير التعاريج وتظهر عليه الشيخوخة "بحيرات متقطعة – منحنيات – مستنقعات</a:t>
            </a:r>
            <a:r>
              <a:rPr lang="en-US" dirty="0"/>
              <a:t>"</a:t>
            </a:r>
            <a:br>
              <a:rPr lang="en-US" dirty="0"/>
            </a:br>
            <a:r>
              <a:rPr lang="ar-SA" dirty="0"/>
              <a:t>السجود النباتية :- وهي تتمثل في نباتات " ألغاب – البردي – أم </a:t>
            </a:r>
            <a:r>
              <a:rPr lang="ar-SA" dirty="0" smtClean="0"/>
              <a:t>الصوف”</a:t>
            </a:r>
            <a:r>
              <a:rPr lang="en-US" dirty="0" smtClean="0"/>
              <a:t>.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بحيرة نـــو</a:t>
            </a:r>
            <a:r>
              <a:rPr lang="en-US" b="1" dirty="0"/>
              <a:t> :-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/>
              <a:t>نسبة إلى قبائل النوير "تسمى أحياناً مقرن البحور</a:t>
            </a:r>
            <a:r>
              <a:rPr lang="en-US" dirty="0"/>
              <a:t> " .</a:t>
            </a:r>
            <a:br>
              <a:rPr lang="en-US" dirty="0"/>
            </a:br>
            <a:r>
              <a:rPr lang="ar-SA" dirty="0"/>
              <a:t>تقع في نهاية بحر "الجبل" شمالاً قبل اتجاهه شرقاً وتتسم </a:t>
            </a:r>
            <a:r>
              <a:rPr lang="ar-SA" dirty="0" err="1"/>
              <a:t>بـ</a:t>
            </a:r>
            <a:r>
              <a:rPr lang="en-US" dirty="0"/>
              <a:t>:-</a:t>
            </a:r>
            <a:br>
              <a:rPr lang="en-US" dirty="0"/>
            </a:br>
            <a:r>
              <a:rPr lang="ar-SA" dirty="0"/>
              <a:t>بحيرة متسعة قليلة العمق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ارتفاعها 386م" فوق مستوى سطح البحر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كثرة المستنقعات بالاقتراب منها</a:t>
            </a:r>
            <a:r>
              <a:rPr lang="en-US" dirty="0"/>
              <a:t>.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تابع بحيرة نو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ar-SA" b="1" dirty="0"/>
              <a:t>بحــــر الــــزراف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يجري بين مستنقعات بحر "الجبل " شمال غابة "</a:t>
            </a:r>
            <a:r>
              <a:rPr lang="ar-SA" dirty="0" err="1"/>
              <a:t>شامبي</a:t>
            </a:r>
            <a:r>
              <a:rPr lang="en-US" dirty="0"/>
              <a:t>".</a:t>
            </a:r>
            <a:br>
              <a:rPr lang="en-US" dirty="0"/>
            </a:br>
            <a:r>
              <a:rPr lang="ar-SA" b="1" dirty="0"/>
              <a:t>خصـــائصــــه</a:t>
            </a:r>
            <a:r>
              <a:rPr lang="en-US" b="1" dirty="0"/>
              <a:t> :-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جوانبه مرتفعة تحفظ مياهه من الفيضان على الجانبين إلا في النهاية الشمالية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كثير الالتواء والانحناء. 3 ) طوله "290كم</a:t>
            </a:r>
            <a:r>
              <a:rPr lang="en-US" dirty="0"/>
              <a:t>".</a:t>
            </a:r>
            <a:br>
              <a:rPr lang="en-US" dirty="0"/>
            </a:br>
            <a:r>
              <a:rPr lang="ar-SA" dirty="0"/>
              <a:t>لم يكن بحر "الزراف" متصلاً في أعلاه بمجرى بحر "الجبل" اتصالاً مباشراً حتى أرسلت الحكومة المصرية عام 1910م "كراكات لحفر قناتين طولهما "4-6كم فأصبح متصلاً ببحر "الجبل" في منتصف المسافة بين غابة "</a:t>
            </a:r>
            <a:r>
              <a:rPr lang="ar-SA" dirty="0" err="1"/>
              <a:t>شامبي</a:t>
            </a:r>
            <a:r>
              <a:rPr lang="ar-SA" dirty="0"/>
              <a:t>" وحله " النوير</a:t>
            </a:r>
            <a:r>
              <a:rPr lang="en-US" dirty="0"/>
              <a:t>".</a:t>
            </a:r>
            <a:br>
              <a:rPr lang="en-US" dirty="0"/>
            </a:br>
            <a:r>
              <a:rPr lang="ar-SA" b="1" dirty="0"/>
              <a:t>بحـــر الغــــزال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يطلق على مجموعة الأنهار المنحدرة من مرتفعات خط تقسيم المياه بين النيل والكونغو زائير وهي تتصل ببحر "الجبل" الغربي لبحيرة "نو</a:t>
            </a:r>
            <a:r>
              <a:rPr lang="en-US" dirty="0"/>
              <a:t>".</a:t>
            </a:r>
            <a:br>
              <a:rPr lang="en-US" dirty="0"/>
            </a:br>
            <a:r>
              <a:rPr lang="en-US" dirty="0"/>
              <a:t>         </a:t>
            </a:r>
            <a:r>
              <a:rPr lang="ar-SA" b="1" dirty="0"/>
              <a:t>خصـــــائصــــه</a:t>
            </a:r>
            <a:r>
              <a:rPr lang="en-US" b="1" dirty="0"/>
              <a:t> :-</a:t>
            </a:r>
            <a:endParaRPr lang="en-US" dirty="0"/>
          </a:p>
          <a:p>
            <a:r>
              <a:rPr lang="ar-SA" dirty="0"/>
              <a:t>اتجاهه نحو الشمال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</a:t>
            </a:r>
            <a:r>
              <a:rPr lang="ar-SA" dirty="0"/>
              <a:t>يتكون من نهرين "</a:t>
            </a:r>
            <a:r>
              <a:rPr lang="ar-SA" dirty="0" err="1"/>
              <a:t>التونج</a:t>
            </a:r>
            <a:r>
              <a:rPr lang="ar-SA" dirty="0"/>
              <a:t> – الجور" ويتصلان </a:t>
            </a:r>
            <a:r>
              <a:rPr lang="ar-SA" dirty="0" err="1"/>
              <a:t>ببعضهما</a:t>
            </a:r>
            <a:r>
              <a:rPr lang="ar-SA" dirty="0"/>
              <a:t> عند مشروع الرق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</a:t>
            </a:r>
            <a:r>
              <a:rPr lang="ar-SA" dirty="0"/>
              <a:t>يصب في بحر "الغزال" من الجهة </a:t>
            </a:r>
            <a:r>
              <a:rPr lang="ar-SA" dirty="0" err="1"/>
              <a:t>اليسرى</a:t>
            </a:r>
            <a:r>
              <a:rPr lang="ar-SA" dirty="0"/>
              <a:t> بحر "العرب" الذي ينبع من هضبة "دارفور</a:t>
            </a:r>
            <a:r>
              <a:rPr lang="en-US" dirty="0"/>
              <a:t>" .</a:t>
            </a:r>
            <a:br>
              <a:rPr lang="en-US" dirty="0"/>
            </a:br>
            <a:r>
              <a:rPr lang="en-US" dirty="0"/>
              <a:t> "</a:t>
            </a:r>
            <a:r>
              <a:rPr lang="ar-SA" dirty="0" err="1"/>
              <a:t>نهرالجور</a:t>
            </a:r>
            <a:r>
              <a:rPr lang="ar-SA" dirty="0"/>
              <a:t>" يتكون من "واو – سوية" ويلتقيان عند بلدة واو</a:t>
            </a:r>
            <a:r>
              <a:rPr lang="en-US" dirty="0"/>
              <a:t>.</a:t>
            </a:r>
            <a:br>
              <a:rPr lang="en-US" dirty="0"/>
            </a:br>
            <a:r>
              <a:rPr lang="ar-SA" b="1" dirty="0"/>
              <a:t>بحــــــر العـــــرب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يستمد مياهه من المسيلات المنحدرة من جبل "مرة" في هضبة "دارفور</a:t>
            </a:r>
            <a:r>
              <a:rPr lang="en-US" dirty="0"/>
              <a:t>".</a:t>
            </a:r>
            <a:br>
              <a:rPr lang="en-US" dirty="0"/>
            </a:br>
            <a:r>
              <a:rPr lang="ar-SA" dirty="0"/>
              <a:t>يسير من الغرب إلى الشرق ويصب في بحر "الغزال" من الجانب الغربي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توجد </a:t>
            </a:r>
            <a:r>
              <a:rPr lang="ar-SA" b="1" dirty="0"/>
              <a:t>العديد من المرتفعات</a:t>
            </a:r>
            <a:r>
              <a:rPr lang="en-US" b="1" dirty="0"/>
              <a:t> </a:t>
            </a:r>
            <a:r>
              <a:rPr lang="en-US" dirty="0" smtClean="0"/>
              <a:t>: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514350" indent="-514350">
              <a:buAutoNum type="arabicPlain"/>
            </a:pPr>
            <a:r>
              <a:rPr lang="ar-SA" b="1" dirty="0" smtClean="0"/>
              <a:t>- </a:t>
            </a:r>
            <a:r>
              <a:rPr lang="ar-SA" b="1" dirty="0"/>
              <a:t>مرتفعات خط تقسيم المياه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ينبع منها روافد بحر "الغزال" وتشقها أودية عميقة معظم صخورها من النوع </a:t>
            </a:r>
            <a:r>
              <a:rPr lang="ar-SA" dirty="0" err="1"/>
              <a:t>الأركي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متوسط ارتفاعها "600 – 900م" فوق مستوى سطح البحر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يمتد من الجنوب الشرقي إلى الشمال الغربي وتتصل بهضبة "البحيرات" من الناحية الشمالية الغربية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2 </a:t>
            </a:r>
            <a:r>
              <a:rPr lang="ar-SA" b="1" dirty="0"/>
              <a:t> - مرتفعات دارفور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هي امتداد لهضبة البحيرات غرب السودان نظراً لانصراف معظم </a:t>
            </a:r>
            <a:r>
              <a:rPr lang="ar-SA" dirty="0" err="1"/>
              <a:t>مائيتها</a:t>
            </a:r>
            <a:r>
              <a:rPr lang="ar-SA" dirty="0"/>
              <a:t> إلى بحر "الغزال" والمغرب ووادي ملك تدخل ضمن حوض النيل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متوسط ارتفاعها من 600 – 900م ويزداد ارتفاعها في الغرب "جبل مرة 1800م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3</a:t>
            </a:r>
            <a:r>
              <a:rPr lang="ar-SA" b="1" dirty="0"/>
              <a:t> - </a:t>
            </a:r>
            <a:r>
              <a:rPr lang="ar-SA" b="1" dirty="0" err="1"/>
              <a:t>كردفان</a:t>
            </a:r>
            <a:r>
              <a:rPr lang="ar-SA" b="1" dirty="0"/>
              <a:t> وجبال </a:t>
            </a:r>
            <a:r>
              <a:rPr lang="ar-SA" b="1" dirty="0" err="1"/>
              <a:t>النوبا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4) </a:t>
            </a:r>
            <a:r>
              <a:rPr lang="ar-SA" dirty="0"/>
              <a:t>يشمل الحد الشمالي لمنخفض بحر "الغزال" والحد الغربي لحوض النيل "الأبيض</a:t>
            </a:r>
            <a:r>
              <a:rPr lang="en-US" dirty="0"/>
              <a:t>"</a:t>
            </a:r>
            <a:br>
              <a:rPr lang="en-US" dirty="0"/>
            </a:br>
            <a:r>
              <a:rPr lang="ar-SA" dirty="0"/>
              <a:t>تتميز بكثرة قممها الجبلية غير المتصلة أعلاها </a:t>
            </a:r>
            <a:r>
              <a:rPr lang="ar-SA" dirty="0" err="1"/>
              <a:t>تالودي</a:t>
            </a:r>
            <a:r>
              <a:rPr lang="ar-SA" dirty="0"/>
              <a:t> 1075م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صخورها أركبة تحيط </a:t>
            </a:r>
            <a:r>
              <a:rPr lang="ar-SA" dirty="0" err="1"/>
              <a:t>بها</a:t>
            </a:r>
            <a:r>
              <a:rPr lang="ar-SA" dirty="0"/>
              <a:t> أرض سهلية ملئت قيعانها بالرواسب بفعل التعرية المائية والهوائية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مجموعة </a:t>
            </a:r>
            <a:r>
              <a:rPr lang="ar-SA" dirty="0" err="1"/>
              <a:t>السوباط</a:t>
            </a:r>
            <a:r>
              <a:rPr lang="ar-SA" dirty="0"/>
              <a:t> والنيل الأبيض</a:t>
            </a:r>
            <a:r>
              <a:rPr lang="en-US" dirty="0"/>
              <a:t> :-</a:t>
            </a:r>
            <a:br>
              <a:rPr lang="en-US" dirty="0"/>
            </a:br>
            <a:r>
              <a:rPr lang="ar-SA" dirty="0"/>
              <a:t>يتجه بحر "الجبل" بعد بحيرة "</a:t>
            </a:r>
            <a:r>
              <a:rPr lang="ar-SA" dirty="0" err="1"/>
              <a:t>تو</a:t>
            </a:r>
            <a:r>
              <a:rPr lang="ar-SA" dirty="0"/>
              <a:t>" نحو الشرق لمسافة "130كم" وهو في مرحلة ضعف وشيخوخة ويتجدد شبابه بمياه نهر " </a:t>
            </a:r>
            <a:r>
              <a:rPr lang="ar-SA" dirty="0" err="1" smtClean="0"/>
              <a:t>السوباط</a:t>
            </a:r>
            <a:r>
              <a:rPr lang="en-US" dirty="0" smtClean="0"/>
              <a:t> .</a:t>
            </a:r>
            <a:endParaRPr lang="ar-E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نهر </a:t>
            </a:r>
            <a:r>
              <a:rPr lang="ar-SA" b="1" dirty="0" err="1" smtClean="0"/>
              <a:t>السوباط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نهر </a:t>
            </a:r>
            <a:r>
              <a:rPr lang="ar-SA" dirty="0" err="1" smtClean="0"/>
              <a:t>السوباط</a:t>
            </a:r>
            <a:r>
              <a:rPr lang="ar-SA" dirty="0" smtClean="0"/>
              <a:t>:-  ويستمد مياهه من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ar-SA" b="1" dirty="0" smtClean="0"/>
              <a:t>خصائص نهر </a:t>
            </a:r>
            <a:r>
              <a:rPr lang="ar-SA" b="1" dirty="0" err="1" smtClean="0"/>
              <a:t>السوباط</a:t>
            </a:r>
            <a:r>
              <a:rPr lang="en-US" b="1" dirty="0" smtClean="0"/>
              <a:t> :-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-1 </a:t>
            </a:r>
            <a:r>
              <a:rPr lang="ar-SA" dirty="0" smtClean="0"/>
              <a:t>تجري مياهه طول العام وتزداد صيفاً لتعدد روافده ومصادره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-2 </a:t>
            </a:r>
            <a:r>
              <a:rPr lang="ar-SA" dirty="0" smtClean="0"/>
              <a:t>مياهه غزيرة ورواسبه وفيرة وتياره قوي</a:t>
            </a:r>
            <a:r>
              <a:rPr lang="en-US" dirty="0" smtClean="0"/>
              <a:t> .</a:t>
            </a:r>
            <a:br>
              <a:rPr lang="en-US" dirty="0" smtClean="0"/>
            </a:br>
            <a:r>
              <a:rPr lang="en-US" dirty="0" smtClean="0"/>
              <a:t> -3</a:t>
            </a:r>
            <a:r>
              <a:rPr lang="ar-SA" dirty="0" smtClean="0"/>
              <a:t>يعد النيل "الأبيض" بالمياه والرواسب ويجعله يشق مجراه ويتجه شمالاً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-4</a:t>
            </a:r>
            <a:r>
              <a:rPr lang="ar-SA" dirty="0" smtClean="0"/>
              <a:t>ساعدت كثرة رواسبه ومياهه على بناء ضفاف عالية للنيل " الأبيض" ولا يخرج عنها إلا قليلاً</a:t>
            </a:r>
            <a:r>
              <a:rPr lang="en-US" dirty="0" smtClean="0"/>
              <a:t>.</a:t>
            </a:r>
            <a:endParaRPr lang="ar-EG" dirty="0" smtClean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203</Words>
  <Application>Microsoft Office PowerPoint</Application>
  <PresentationFormat>عرض على الشاشة (3:4)‏</PresentationFormat>
  <Paragraphs>31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محاضرة وصف مجرى النيل (م 4)</vt:lpstr>
      <vt:lpstr>وصف المجـرى</vt:lpstr>
      <vt:lpstr>اولا :- بحيرة فيكتوريا</vt:lpstr>
      <vt:lpstr>ثانيا :-  بحيرة كيوجا</vt:lpstr>
      <vt:lpstr>بحر الجبل</vt:lpstr>
      <vt:lpstr>بحيرة نـــو :-</vt:lpstr>
      <vt:lpstr>تابع بحيرة نو</vt:lpstr>
      <vt:lpstr>توجد العديد من المرتفعات :</vt:lpstr>
      <vt:lpstr>نهر السوباط</vt:lpstr>
      <vt:lpstr>النيل الأبيض</vt:lpstr>
      <vt:lpstr>النيل الأزرق نهر عطبرة خور الجاش</vt:lpstr>
      <vt:lpstr>بحيرة تانا</vt:lpstr>
      <vt:lpstr>النيل النوبي</vt:lpstr>
      <vt:lpstr>النيل في مصر من أسوان إلى المصب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MakkaH-78</dc:creator>
  <cp:lastModifiedBy>pc</cp:lastModifiedBy>
  <cp:revision>8</cp:revision>
  <dcterms:created xsi:type="dcterms:W3CDTF">2020-03-25T19:13:37Z</dcterms:created>
  <dcterms:modified xsi:type="dcterms:W3CDTF">2020-03-31T18:20:39Z</dcterms:modified>
</cp:coreProperties>
</file>