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B2BB-D259-457E-B308-90B8DE83F644}" type="datetimeFigureOut">
              <a:rPr lang="ar-EG" smtClean="0"/>
              <a:pPr/>
              <a:t>07/08/1441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9383D-E74F-4089-8846-D94CAD8C9F32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sz="3200" dirty="0" smtClean="0">
                <a:cs typeface="PT Bold Heading" pitchFamily="2" charset="-78"/>
              </a:rPr>
              <a:t>محاضرة النشاط البشرى في </a:t>
            </a:r>
            <a:r>
              <a:rPr lang="ar-EG" sz="3200" smtClean="0">
                <a:cs typeface="PT Bold Heading" pitchFamily="2" charset="-78"/>
              </a:rPr>
              <a:t>قارة </a:t>
            </a:r>
            <a:r>
              <a:rPr lang="ar-EG" sz="3200" smtClean="0">
                <a:cs typeface="PT Bold Heading" pitchFamily="2" charset="-78"/>
              </a:rPr>
              <a:t>أفريقيا (م2) </a:t>
            </a:r>
            <a:endParaRPr lang="en-US" sz="3200" dirty="0"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>
                <a:cs typeface="PT Bold Heading" pitchFamily="2" charset="-78"/>
              </a:rPr>
              <a:t>الفرقة الرابعة: الدراسات الاجتماعية</a:t>
            </a:r>
          </a:p>
          <a:p>
            <a:r>
              <a:rPr lang="ar-EG" sz="2000" dirty="0" smtClean="0">
                <a:cs typeface="PT Bold Heading" pitchFamily="2" charset="-78"/>
              </a:rPr>
              <a:t>مقرر: جغرافية أفريقيا وحوض النيل</a:t>
            </a:r>
          </a:p>
          <a:p>
            <a:r>
              <a:rPr lang="ar-EG" sz="2000" dirty="0" smtClean="0">
                <a:cs typeface="PT Bold Heading" pitchFamily="2" charset="-78"/>
              </a:rPr>
              <a:t>د. محمد عيد</a:t>
            </a:r>
            <a:endParaRPr lang="ar-EG" sz="2000" dirty="0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dirty="0" smtClean="0">
                <a:cs typeface="PT Bold Heading" pitchFamily="2" charset="-78"/>
              </a:rPr>
              <a:t>النشاط البشرى في قارة أفريقيا </a:t>
            </a:r>
            <a:r>
              <a:rPr lang="ar-SA" dirty="0" smtClean="0"/>
              <a:t>	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ar-SA" b="1" dirty="0" smtClean="0"/>
              <a:t>الزراعة وتربية الحيوانات:</a:t>
            </a:r>
            <a:endParaRPr lang="en-US" dirty="0" smtClean="0"/>
          </a:p>
          <a:p>
            <a:r>
              <a:rPr lang="ar-SA" dirty="0" smtClean="0"/>
              <a:t>تقدر نسبة </a:t>
            </a:r>
            <a:r>
              <a:rPr lang="ar-SA" b="1" dirty="0" smtClean="0"/>
              <a:t>الأراضي الزراعية</a:t>
            </a:r>
            <a:r>
              <a:rPr lang="ar-SA" dirty="0" smtClean="0"/>
              <a:t> بنحو 35</a:t>
            </a:r>
            <a:r>
              <a:rPr lang="en-US" dirty="0" smtClean="0"/>
              <a:t> % </a:t>
            </a:r>
            <a:r>
              <a:rPr lang="ar-SA" dirty="0" smtClean="0"/>
              <a:t>من مساحة القارة منها قرابة 7</a:t>
            </a:r>
            <a:r>
              <a:rPr lang="en-US" dirty="0" smtClean="0"/>
              <a:t> % </a:t>
            </a:r>
            <a:r>
              <a:rPr lang="ar-SA" dirty="0" smtClean="0"/>
              <a:t>مستغلة زراعياً والباقي مروج ومراعي (شكل رقم4). والأراضي المروية فيها محدودة المساحة إذ لا تزيد على 50.000 كم2 في إفريقية جنوب الصحراء التي تقدر مساحتها العامة 23 مليون كم2</a:t>
            </a:r>
            <a:r>
              <a:rPr lang="en-US" dirty="0" smtClean="0"/>
              <a:t>. </a:t>
            </a:r>
            <a:r>
              <a:rPr lang="ar-SA" dirty="0" smtClean="0"/>
              <a:t>كما أن المساحات المروية شمال الصحراء على امتداد وادي النيل والشريط الساحلي للبحر المتوسط هي أشرطة مسايرة للأودية أو واحات متباعدة في معظم الحالات المختلفة</a:t>
            </a:r>
            <a:r>
              <a:rPr lang="ar-EG" dirty="0" smtClean="0"/>
              <a:t>.</a:t>
            </a:r>
          </a:p>
          <a:p>
            <a:r>
              <a:rPr lang="ar-SA" dirty="0" smtClean="0"/>
              <a:t>تتنوع </a:t>
            </a:r>
            <a:r>
              <a:rPr lang="ar-SA" b="1" dirty="0" smtClean="0"/>
              <a:t>المحاصيل الزراعية</a:t>
            </a:r>
            <a:r>
              <a:rPr lang="ar-SA" dirty="0" smtClean="0"/>
              <a:t> في إفريقية تنوع النطاقات المناخية الممتدة على جانبي خط الاستواء من النطاق المتوسطي في النصف الشمالي إلى النطاق المتوسطي في النصف الجنوبي للكرة الأرضية</a:t>
            </a:r>
            <a:endParaRPr lang="ar-EG" dirty="0" smtClean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تابع: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أما </a:t>
            </a:r>
            <a:r>
              <a:rPr lang="ar-SA" b="1" dirty="0" smtClean="0"/>
              <a:t>تربية الحيوانات</a:t>
            </a:r>
            <a:r>
              <a:rPr lang="ar-EG" b="1" dirty="0" smtClean="0"/>
              <a:t>: </a:t>
            </a:r>
            <a:r>
              <a:rPr lang="ar-SA" dirty="0" smtClean="0"/>
              <a:t>أنها تتركز في نطاقات </a:t>
            </a:r>
            <a:r>
              <a:rPr lang="ar-SA" dirty="0" err="1" smtClean="0"/>
              <a:t>السافانا</a:t>
            </a:r>
            <a:r>
              <a:rPr lang="ar-SA" dirty="0" smtClean="0"/>
              <a:t> العشبية والبقاع </a:t>
            </a:r>
            <a:r>
              <a:rPr lang="ar-SA" dirty="0" err="1" smtClean="0"/>
              <a:t>السهبية</a:t>
            </a:r>
            <a:r>
              <a:rPr lang="ar-SA" dirty="0" smtClean="0"/>
              <a:t> في الدرجة الأولى إذ يعتمد السكان على تربية الأبقار والغنم والماعز، وتنتشر بينهم مهنة الرعي</a:t>
            </a:r>
            <a:r>
              <a:rPr lang="ar-EG" dirty="0" smtClean="0"/>
              <a:t>.</a:t>
            </a:r>
          </a:p>
          <a:p>
            <a:r>
              <a:rPr lang="ar-SA" dirty="0" smtClean="0"/>
              <a:t>وتكثر </a:t>
            </a:r>
            <a:r>
              <a:rPr lang="ar-SA" b="1" dirty="0" smtClean="0"/>
              <a:t>تربية الماعز والغنم</a:t>
            </a:r>
            <a:r>
              <a:rPr lang="ar-SA" dirty="0" smtClean="0"/>
              <a:t> في أشباه الصحارى والبقاع المتوسطية ومرتفعاتها، وهي غنية بالصوف خلافاً لتلك التي تربى في البقاع المدارية والعروض الدنيا فهي الغنية بالشعر</a:t>
            </a:r>
            <a:endParaRPr lang="ar-EG" dirty="0" smtClean="0"/>
          </a:p>
          <a:p>
            <a:pPr>
              <a:buNone/>
            </a:pPr>
            <a:r>
              <a:rPr lang="ar-SA" dirty="0" smtClean="0"/>
              <a:t>وتربى </a:t>
            </a:r>
            <a:r>
              <a:rPr lang="ar-SA" b="1" dirty="0" smtClean="0"/>
              <a:t>الجمال</a:t>
            </a:r>
            <a:r>
              <a:rPr lang="ar-SA" dirty="0" smtClean="0"/>
              <a:t> في الصحراء الإفريقية الكبرى وخارجها أيضاً، إلا أن أعدادها في تراجع على حساب حيوانات أخرى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/>
              <a:t>الصناعة والصناعات في أفريقي</a:t>
            </a:r>
            <a:r>
              <a:rPr lang="ar-EG" b="1" dirty="0" smtClean="0"/>
              <a:t>ا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ar-SA" dirty="0" smtClean="0"/>
              <a:t>بدأ القطاع الصناعي على تواضعه، يتطور بعيد الحرب العالمية الثانية، ولاسيما في مجال التعدين و</a:t>
            </a:r>
            <a:r>
              <a:rPr lang="ar-SA" b="1" dirty="0" smtClean="0"/>
              <a:t>الصناعة </a:t>
            </a:r>
            <a:r>
              <a:rPr lang="ar-SA" b="1" dirty="0" err="1" smtClean="0"/>
              <a:t>الاستخراجية</a:t>
            </a:r>
            <a:r>
              <a:rPr lang="ar-SA" b="1" dirty="0" smtClean="0"/>
              <a:t> </a:t>
            </a:r>
            <a:r>
              <a:rPr lang="ar-SA" dirty="0" smtClean="0"/>
              <a:t>التي تؤلف مصدراً مهماً للدخل المحلي والقطع النادر في الكثير</a:t>
            </a:r>
            <a:r>
              <a:rPr lang="ar-EG" dirty="0" smtClean="0"/>
              <a:t>.</a:t>
            </a:r>
          </a:p>
          <a:p>
            <a:pPr lvl="0"/>
            <a:r>
              <a:rPr lang="ar-SA" b="1" dirty="0" smtClean="0"/>
              <a:t>صناعة الصلب والحديد</a:t>
            </a:r>
            <a:r>
              <a:rPr lang="ar-EG" b="1" dirty="0" smtClean="0"/>
              <a:t>:</a:t>
            </a:r>
            <a:r>
              <a:rPr lang="ar-SA" dirty="0" smtClean="0"/>
              <a:t>تعد من الصناعة الثقيلة التي دخلت بعض البلدان مثل الجزائر وتونس ومصر وجنوب إفريقية من الدول الإفريقية</a:t>
            </a:r>
            <a:r>
              <a:rPr lang="ar-EG" dirty="0" smtClean="0"/>
              <a:t>.</a:t>
            </a:r>
          </a:p>
          <a:p>
            <a:pPr lvl="0"/>
            <a:r>
              <a:rPr lang="ar-SA" b="1" dirty="0" smtClean="0"/>
              <a:t>والصناعة الإفريقية</a:t>
            </a:r>
            <a:r>
              <a:rPr lang="ar-SA" dirty="0" smtClean="0"/>
              <a:t> متواضعة في معظم البلدان وما زالت تعاني من التبعية للمستعمرين الأوربيين، والبلدان الإفريقية سوق لمنتجاتهم الصناعية باستثناء عدد محدود من دول الشمال الإفريقي ودولة جنوب إفريقية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ar-SA" b="1" dirty="0" smtClean="0"/>
              <a:t>الثروة التعدينية في أفريقيا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dirty="0" smtClean="0"/>
              <a:t>إفريقية على فقرها، واحدة من القارات الغنية بثروات باطنية معدنية وشبه معدنية ذات احتياطي كبير</a:t>
            </a:r>
            <a:r>
              <a:rPr lang="ar-EG" dirty="0" smtClean="0"/>
              <a:t>,</a:t>
            </a:r>
            <a:r>
              <a:rPr lang="ar-SA" dirty="0" smtClean="0"/>
              <a:t>وتسهم في الإنتاج العالمي بنسب عالية</a:t>
            </a:r>
            <a:r>
              <a:rPr lang="ar-EG" dirty="0" smtClean="0"/>
              <a:t>.</a:t>
            </a:r>
          </a:p>
          <a:p>
            <a:pPr>
              <a:buNone/>
            </a:pPr>
            <a:r>
              <a:rPr lang="ar-SA" sz="4000" dirty="0" smtClean="0"/>
              <a:t>يقدر احتياطي الفحم الحجري بأكثر من 82 مليار طن، و80 مليار طن منها في جنوبي </a:t>
            </a:r>
            <a:r>
              <a:rPr lang="ar-SA" sz="4000" dirty="0" err="1" smtClean="0"/>
              <a:t>القا</a:t>
            </a:r>
            <a:r>
              <a:rPr lang="ar-EG" sz="4000" dirty="0" err="1" smtClean="0"/>
              <a:t>رة</a:t>
            </a:r>
            <a:r>
              <a:rPr lang="ar-EG" sz="4000" dirty="0" smtClean="0"/>
              <a:t>.</a:t>
            </a:r>
          </a:p>
          <a:p>
            <a:pPr>
              <a:buNone/>
            </a:pPr>
            <a:r>
              <a:rPr lang="ar-SA" sz="4000" dirty="0" smtClean="0"/>
              <a:t> تمتلك إفريقية ثروة مهمة من النفط في أجزائها الشمالية</a:t>
            </a:r>
            <a:r>
              <a:rPr lang="ar-EG" sz="4000" dirty="0" smtClean="0"/>
              <a:t>.</a:t>
            </a:r>
            <a:r>
              <a:rPr lang="ar-SA" sz="4000" dirty="0" smtClean="0"/>
              <a:t> </a:t>
            </a:r>
            <a:endParaRPr lang="ar-EG" sz="4000" dirty="0" smtClean="0"/>
          </a:p>
          <a:p>
            <a:pPr>
              <a:buNone/>
            </a:pPr>
            <a:r>
              <a:rPr lang="ar-SA" sz="4000" dirty="0" smtClean="0"/>
              <a:t>وإفريقية هي سابع أكبر مالك </a:t>
            </a:r>
            <a:r>
              <a:rPr lang="ar-SA" sz="4000" dirty="0" err="1" smtClean="0"/>
              <a:t>للأورانيوم</a:t>
            </a:r>
            <a:r>
              <a:rPr lang="ar-SA" sz="4000" dirty="0" smtClean="0"/>
              <a:t> في العالم</a:t>
            </a:r>
            <a:r>
              <a:rPr lang="ar-EG" sz="4000" dirty="0" smtClean="0"/>
              <a:t>.</a:t>
            </a:r>
          </a:p>
          <a:p>
            <a:pPr>
              <a:buNone/>
            </a:pPr>
            <a:r>
              <a:rPr lang="ar-SA" sz="4000" dirty="0" smtClean="0"/>
              <a:t>وتتركز مكامن </a:t>
            </a:r>
            <a:r>
              <a:rPr lang="ar-SA" sz="4000" b="1" dirty="0" smtClean="0"/>
              <a:t>الحديد</a:t>
            </a:r>
            <a:r>
              <a:rPr lang="ar-SA" sz="4000" dirty="0" smtClean="0"/>
              <a:t> في جبال الأطلس وما حولها وفي الصحراء الكبرى الغربية ومصر حيث تنخفض نسبة الحديد في خاماته</a:t>
            </a:r>
            <a:r>
              <a:rPr lang="ar-EG" sz="4000" dirty="0" smtClean="0"/>
              <a:t>.</a:t>
            </a:r>
          </a:p>
          <a:p>
            <a:pPr>
              <a:buNone/>
            </a:pPr>
            <a:r>
              <a:rPr lang="ar-SA" sz="3600" dirty="0" err="1" smtClean="0"/>
              <a:t>ويحت</a:t>
            </a:r>
            <a:r>
              <a:rPr lang="ar-EG" sz="3600" dirty="0" smtClean="0"/>
              <a:t>ل</a:t>
            </a:r>
            <a:r>
              <a:rPr lang="ar-SA" b="1" dirty="0" smtClean="0"/>
              <a:t> النحاس</a:t>
            </a:r>
            <a:r>
              <a:rPr lang="ar-SA" dirty="0" smtClean="0"/>
              <a:t> الذي يوجد في شريط من المكامن في إفريقية الوسطى وزامبيا والكونغو الديمقراطية </a:t>
            </a:r>
            <a:r>
              <a:rPr lang="ar-SA" sz="3600" dirty="0" err="1" smtClean="0"/>
              <a:t>ل</a:t>
            </a:r>
            <a:r>
              <a:rPr lang="ar-SA" sz="3600" dirty="0" smtClean="0"/>
              <a:t> </a:t>
            </a:r>
            <a:r>
              <a:rPr lang="ar-SA" sz="3600" b="1" dirty="0" smtClean="0"/>
              <a:t>الكروم</a:t>
            </a:r>
            <a:r>
              <a:rPr lang="ar-SA" sz="3600" dirty="0" smtClean="0"/>
              <a:t> مكانة بارزة في قائمة الثروة الإفريقية</a:t>
            </a:r>
            <a:r>
              <a:rPr lang="ar-EG" sz="3600" dirty="0" smtClean="0"/>
              <a:t>.</a:t>
            </a:r>
          </a:p>
          <a:p>
            <a:pPr>
              <a:buNone/>
            </a:pPr>
            <a:endParaRPr lang="ar-EG" sz="3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/>
              <a:t>النقل في قارة أفريقيا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ar-SA" dirty="0" smtClean="0"/>
              <a:t>إفريقية قارة فقيرة بطرق المواصلات البرية والمائية والجوية، والمتوافر منها موزع توزيعاً متبايناً، فهي كثيفة نسبياً في بعض الأشرطة الساحلية وشبه معدومة في أعماق القارة</a:t>
            </a:r>
            <a:r>
              <a:rPr lang="ar-EG" dirty="0" smtClean="0"/>
              <a:t> .</a:t>
            </a:r>
          </a:p>
          <a:p>
            <a:pPr lvl="0">
              <a:buNone/>
            </a:pPr>
            <a:r>
              <a:rPr lang="ar-SA" dirty="0" smtClean="0"/>
              <a:t>فلقد رسم الاستعمار شبكة طرق مواصلات ربطت البقاع ذات الأهمية الاقتصادية والعسكرية </a:t>
            </a:r>
            <a:r>
              <a:rPr lang="ar-SA" dirty="0" err="1" smtClean="0"/>
              <a:t>الاستراتيجية</a:t>
            </a:r>
            <a:r>
              <a:rPr lang="ar-SA" dirty="0" smtClean="0"/>
              <a:t> والإدارية في الداخل بالموانئ على البحر، من دون عبور الداخل الإفريقي. لذا فهي شبكة لا تناسب إفريقية المستقلة</a:t>
            </a:r>
            <a:r>
              <a:rPr lang="ar-EG" dirty="0" smtClean="0"/>
              <a:t> .</a:t>
            </a:r>
          </a:p>
          <a:p>
            <a:pPr lvl="0">
              <a:buNone/>
            </a:pPr>
            <a:r>
              <a:rPr lang="ar-SA" dirty="0" smtClean="0"/>
              <a:t>أما الطرق البرية في إفريقيا فكثير منها غير الصالح ويصعب تحسينها ولاسيما خارج المدن وفي الأرياف حيث مازالت الدواب وسائط نقل مهمة</a:t>
            </a:r>
            <a:r>
              <a:rPr lang="ar-EG" smtClean="0"/>
              <a:t>.</a:t>
            </a:r>
            <a:endParaRPr lang="ar-EG" dirty="0" smtClean="0"/>
          </a:p>
          <a:p>
            <a:pPr lvl="0">
              <a:buNone/>
            </a:pP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399</Words>
  <Application>Microsoft Office PowerPoint</Application>
  <PresentationFormat>عرض على الشاشة (3:4)‏</PresentationFormat>
  <Paragraphs>27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محاضرة النشاط البشرى في قارة أفريقيا (م2) </vt:lpstr>
      <vt:lpstr>النشاط البشرى في قارة أفريقيا  </vt:lpstr>
      <vt:lpstr>تابع:</vt:lpstr>
      <vt:lpstr>الصناعة والصناعات في أفريقيا</vt:lpstr>
      <vt:lpstr>الثروة التعدينية في أفريقيا</vt:lpstr>
      <vt:lpstr>النقل في قارة أفريقيا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النشاط البشري في أسيا</dc:title>
  <dc:creator>MakkaH-78</dc:creator>
  <cp:lastModifiedBy>pc</cp:lastModifiedBy>
  <cp:revision>8</cp:revision>
  <dcterms:created xsi:type="dcterms:W3CDTF">2020-03-20T10:57:05Z</dcterms:created>
  <dcterms:modified xsi:type="dcterms:W3CDTF">2020-03-31T18:01:07Z</dcterms:modified>
</cp:coreProperties>
</file>