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0" r:id="rId3"/>
    <p:sldId id="257" r:id="rId4"/>
    <p:sldId id="259" r:id="rId5"/>
    <p:sldId id="261" r:id="rId6"/>
    <p:sldId id="260"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C3147E67-70B2-4ECF-9461-612CA5207D87}" type="datetimeFigureOut">
              <a:rPr lang="en-US" smtClean="0"/>
              <a:t>3/31/2020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ABD3614-A5C6-48CC-94F3-7A8570D677C1}" type="slidenum">
              <a:rPr lang="en-US" smtClean="0"/>
              <a:t>‹#›</a:t>
            </a:fld>
            <a:endParaRPr lang="en-US"/>
          </a:p>
        </p:txBody>
      </p:sp>
    </p:spTree>
    <p:extLst>
      <p:ext uri="{BB962C8B-B14F-4D97-AF65-F5344CB8AC3E}">
        <p14:creationId xmlns:p14="http://schemas.microsoft.com/office/powerpoint/2010/main" val="3623250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3147E67-70B2-4ECF-9461-612CA5207D87}" type="datetimeFigureOut">
              <a:rPr lang="en-US" smtClean="0"/>
              <a:t>3/31/2020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ABD3614-A5C6-48CC-94F3-7A8570D677C1}" type="slidenum">
              <a:rPr lang="en-US" smtClean="0"/>
              <a:t>‹#›</a:t>
            </a:fld>
            <a:endParaRPr lang="en-US"/>
          </a:p>
        </p:txBody>
      </p:sp>
    </p:spTree>
    <p:extLst>
      <p:ext uri="{BB962C8B-B14F-4D97-AF65-F5344CB8AC3E}">
        <p14:creationId xmlns:p14="http://schemas.microsoft.com/office/powerpoint/2010/main" val="458394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3147E67-70B2-4ECF-9461-612CA5207D87}" type="datetimeFigureOut">
              <a:rPr lang="en-US" smtClean="0"/>
              <a:t>3/31/2020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ABD3614-A5C6-48CC-94F3-7A8570D677C1}" type="slidenum">
              <a:rPr lang="en-US" smtClean="0"/>
              <a:t>‹#›</a:t>
            </a:fld>
            <a:endParaRPr lang="en-US"/>
          </a:p>
        </p:txBody>
      </p:sp>
    </p:spTree>
    <p:extLst>
      <p:ext uri="{BB962C8B-B14F-4D97-AF65-F5344CB8AC3E}">
        <p14:creationId xmlns:p14="http://schemas.microsoft.com/office/powerpoint/2010/main" val="4170106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3147E67-70B2-4ECF-9461-612CA5207D87}" type="datetimeFigureOut">
              <a:rPr lang="en-US" smtClean="0"/>
              <a:t>3/31/2020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ABD3614-A5C6-48CC-94F3-7A8570D677C1}" type="slidenum">
              <a:rPr lang="en-US" smtClean="0"/>
              <a:t>‹#›</a:t>
            </a:fld>
            <a:endParaRPr lang="en-US"/>
          </a:p>
        </p:txBody>
      </p:sp>
    </p:spTree>
    <p:extLst>
      <p:ext uri="{BB962C8B-B14F-4D97-AF65-F5344CB8AC3E}">
        <p14:creationId xmlns:p14="http://schemas.microsoft.com/office/powerpoint/2010/main" val="809481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3147E67-70B2-4ECF-9461-612CA5207D87}" type="datetimeFigureOut">
              <a:rPr lang="en-US" smtClean="0"/>
              <a:t>3/31/2020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ABD3614-A5C6-48CC-94F3-7A8570D677C1}" type="slidenum">
              <a:rPr lang="en-US" smtClean="0"/>
              <a:t>‹#›</a:t>
            </a:fld>
            <a:endParaRPr lang="en-US"/>
          </a:p>
        </p:txBody>
      </p:sp>
    </p:spTree>
    <p:extLst>
      <p:ext uri="{BB962C8B-B14F-4D97-AF65-F5344CB8AC3E}">
        <p14:creationId xmlns:p14="http://schemas.microsoft.com/office/powerpoint/2010/main" val="978745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C3147E67-70B2-4ECF-9461-612CA5207D87}" type="datetimeFigureOut">
              <a:rPr lang="en-US" smtClean="0"/>
              <a:t>3/31/2020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ABD3614-A5C6-48CC-94F3-7A8570D677C1}" type="slidenum">
              <a:rPr lang="en-US" smtClean="0"/>
              <a:t>‹#›</a:t>
            </a:fld>
            <a:endParaRPr lang="en-US"/>
          </a:p>
        </p:txBody>
      </p:sp>
    </p:spTree>
    <p:extLst>
      <p:ext uri="{BB962C8B-B14F-4D97-AF65-F5344CB8AC3E}">
        <p14:creationId xmlns:p14="http://schemas.microsoft.com/office/powerpoint/2010/main" val="2520111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C3147E67-70B2-4ECF-9461-612CA5207D87}" type="datetimeFigureOut">
              <a:rPr lang="en-US" smtClean="0"/>
              <a:t>3/31/2020</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AABD3614-A5C6-48CC-94F3-7A8570D677C1}" type="slidenum">
              <a:rPr lang="en-US" smtClean="0"/>
              <a:t>‹#›</a:t>
            </a:fld>
            <a:endParaRPr lang="en-US"/>
          </a:p>
        </p:txBody>
      </p:sp>
    </p:spTree>
    <p:extLst>
      <p:ext uri="{BB962C8B-B14F-4D97-AF65-F5344CB8AC3E}">
        <p14:creationId xmlns:p14="http://schemas.microsoft.com/office/powerpoint/2010/main" val="3274863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C3147E67-70B2-4ECF-9461-612CA5207D87}" type="datetimeFigureOut">
              <a:rPr lang="en-US" smtClean="0"/>
              <a:t>3/31/2020</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AABD3614-A5C6-48CC-94F3-7A8570D677C1}" type="slidenum">
              <a:rPr lang="en-US" smtClean="0"/>
              <a:t>‹#›</a:t>
            </a:fld>
            <a:endParaRPr lang="en-US"/>
          </a:p>
        </p:txBody>
      </p:sp>
    </p:spTree>
    <p:extLst>
      <p:ext uri="{BB962C8B-B14F-4D97-AF65-F5344CB8AC3E}">
        <p14:creationId xmlns:p14="http://schemas.microsoft.com/office/powerpoint/2010/main" val="146013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3147E67-70B2-4ECF-9461-612CA5207D87}" type="datetimeFigureOut">
              <a:rPr lang="en-US" smtClean="0"/>
              <a:t>3/31/2020</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AABD3614-A5C6-48CC-94F3-7A8570D677C1}" type="slidenum">
              <a:rPr lang="en-US" smtClean="0"/>
              <a:t>‹#›</a:t>
            </a:fld>
            <a:endParaRPr lang="en-US"/>
          </a:p>
        </p:txBody>
      </p:sp>
    </p:spTree>
    <p:extLst>
      <p:ext uri="{BB962C8B-B14F-4D97-AF65-F5344CB8AC3E}">
        <p14:creationId xmlns:p14="http://schemas.microsoft.com/office/powerpoint/2010/main" val="3979426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3147E67-70B2-4ECF-9461-612CA5207D87}" type="datetimeFigureOut">
              <a:rPr lang="en-US" smtClean="0"/>
              <a:t>3/31/2020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ABD3614-A5C6-48CC-94F3-7A8570D677C1}" type="slidenum">
              <a:rPr lang="en-US" smtClean="0"/>
              <a:t>‹#›</a:t>
            </a:fld>
            <a:endParaRPr lang="en-US"/>
          </a:p>
        </p:txBody>
      </p:sp>
    </p:spTree>
    <p:extLst>
      <p:ext uri="{BB962C8B-B14F-4D97-AF65-F5344CB8AC3E}">
        <p14:creationId xmlns:p14="http://schemas.microsoft.com/office/powerpoint/2010/main" val="1267984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3147E67-70B2-4ECF-9461-612CA5207D87}" type="datetimeFigureOut">
              <a:rPr lang="en-US" smtClean="0"/>
              <a:t>3/31/2020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ABD3614-A5C6-48CC-94F3-7A8570D677C1}" type="slidenum">
              <a:rPr lang="en-US" smtClean="0"/>
              <a:t>‹#›</a:t>
            </a:fld>
            <a:endParaRPr lang="en-US"/>
          </a:p>
        </p:txBody>
      </p:sp>
    </p:spTree>
    <p:extLst>
      <p:ext uri="{BB962C8B-B14F-4D97-AF65-F5344CB8AC3E}">
        <p14:creationId xmlns:p14="http://schemas.microsoft.com/office/powerpoint/2010/main" val="2074416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147E67-70B2-4ECF-9461-612CA5207D87}" type="datetimeFigureOut">
              <a:rPr lang="en-US" smtClean="0"/>
              <a:t>3/31/2020</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BD3614-A5C6-48CC-94F3-7A8570D677C1}" type="slidenum">
              <a:rPr lang="en-US" smtClean="0"/>
              <a:t>‹#›</a:t>
            </a:fld>
            <a:endParaRPr lang="en-US"/>
          </a:p>
        </p:txBody>
      </p:sp>
    </p:spTree>
    <p:extLst>
      <p:ext uri="{BB962C8B-B14F-4D97-AF65-F5344CB8AC3E}">
        <p14:creationId xmlns:p14="http://schemas.microsoft.com/office/powerpoint/2010/main" val="10885821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ar-EG" dirty="0" smtClean="0">
                <a:cs typeface="PT Bold Heading" pitchFamily="2" charset="-78"/>
              </a:rPr>
              <a:t>محاضرة </a:t>
            </a:r>
            <a:r>
              <a:rPr lang="ar-EG" dirty="0">
                <a:cs typeface="PT Bold Heading" pitchFamily="2" charset="-78"/>
              </a:rPr>
              <a:t> </a:t>
            </a:r>
            <a:r>
              <a:rPr lang="ar-EG" dirty="0" smtClean="0">
                <a:cs typeface="PT Bold Heading" pitchFamily="2" charset="-78"/>
              </a:rPr>
              <a:t>السكان </a:t>
            </a:r>
            <a:r>
              <a:rPr lang="ar-EG" smtClean="0">
                <a:cs typeface="PT Bold Heading" pitchFamily="2" charset="-78"/>
              </a:rPr>
              <a:t>في </a:t>
            </a:r>
            <a:r>
              <a:rPr lang="ar-EG" smtClean="0">
                <a:cs typeface="PT Bold Heading" pitchFamily="2" charset="-78"/>
              </a:rPr>
              <a:t>أفريقيا (م1)</a:t>
            </a:r>
            <a:endParaRPr lang="en-US" dirty="0">
              <a:cs typeface="PT Bold Heading" pitchFamily="2" charset="-78"/>
            </a:endParaRPr>
          </a:p>
        </p:txBody>
      </p:sp>
      <p:sp>
        <p:nvSpPr>
          <p:cNvPr id="3" name="عنوان فرعي 2"/>
          <p:cNvSpPr>
            <a:spLocks noGrp="1"/>
          </p:cNvSpPr>
          <p:nvPr>
            <p:ph type="subTitle" idx="1"/>
          </p:nvPr>
        </p:nvSpPr>
        <p:spPr>
          <a:xfrm>
            <a:off x="1371600" y="3886200"/>
            <a:ext cx="6400800" cy="1524000"/>
          </a:xfrm>
        </p:spPr>
        <p:style>
          <a:lnRef idx="1">
            <a:schemeClr val="accent6"/>
          </a:lnRef>
          <a:fillRef idx="2">
            <a:schemeClr val="accent6"/>
          </a:fillRef>
          <a:effectRef idx="1">
            <a:schemeClr val="accent6"/>
          </a:effectRef>
          <a:fontRef idx="minor">
            <a:schemeClr val="dk1"/>
          </a:fontRef>
        </p:style>
        <p:txBody>
          <a:bodyPr>
            <a:normAutofit/>
          </a:bodyPr>
          <a:lstStyle/>
          <a:p>
            <a:r>
              <a:rPr lang="ar-EG" sz="2800" dirty="0" smtClean="0">
                <a:cs typeface="PT Bold Heading" pitchFamily="2" charset="-78"/>
              </a:rPr>
              <a:t>للفرقة الرابعة قسم الدراسات الاجتماعية</a:t>
            </a:r>
          </a:p>
          <a:p>
            <a:r>
              <a:rPr lang="ar-EG" sz="2400" dirty="0" smtClean="0">
                <a:cs typeface="PT Bold Heading" pitchFamily="2" charset="-78"/>
              </a:rPr>
              <a:t>  مقرر : </a:t>
            </a:r>
            <a:r>
              <a:rPr lang="ar-EG" sz="2400" dirty="0">
                <a:cs typeface="PT Bold Heading" pitchFamily="2" charset="-78"/>
              </a:rPr>
              <a:t>ج</a:t>
            </a:r>
            <a:r>
              <a:rPr lang="ar-EG" sz="2400" dirty="0" smtClean="0">
                <a:cs typeface="PT Bold Heading" pitchFamily="2" charset="-78"/>
              </a:rPr>
              <a:t>غرافية افريقيا وحوض النيل</a:t>
            </a:r>
          </a:p>
          <a:p>
            <a:r>
              <a:rPr lang="ar-EG" sz="2000" dirty="0" smtClean="0">
                <a:cs typeface="PT Bold Heading" pitchFamily="2" charset="-78"/>
              </a:rPr>
              <a:t>د. محمد عيد </a:t>
            </a:r>
          </a:p>
          <a:p>
            <a:endParaRPr lang="ar-EG" dirty="0" smtClean="0">
              <a:cs typeface="PT Bold Heading" pitchFamily="2" charset="-78"/>
            </a:endParaRPr>
          </a:p>
          <a:p>
            <a:endParaRPr lang="en-US" dirty="0">
              <a:cs typeface="PT Bold Heading" pitchFamily="2" charset="-78"/>
            </a:endParaRPr>
          </a:p>
        </p:txBody>
      </p:sp>
    </p:spTree>
    <p:extLst>
      <p:ext uri="{BB962C8B-B14F-4D97-AF65-F5344CB8AC3E}">
        <p14:creationId xmlns:p14="http://schemas.microsoft.com/office/powerpoint/2010/main" val="3509413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ar-EG" b="1" dirty="0" smtClean="0"/>
              <a:t>تابع : الديانة في افريقيا</a:t>
            </a:r>
            <a:endParaRPr lang="en-US" dirty="0"/>
          </a:p>
        </p:txBody>
      </p:sp>
      <p:sp>
        <p:nvSpPr>
          <p:cNvPr id="3" name="عنصر نائب للمحتوى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lgn="r" rtl="1"/>
            <a:r>
              <a:rPr lang="ar-SA" b="1" dirty="0" smtClean="0"/>
              <a:t>المسيحية</a:t>
            </a:r>
            <a:endParaRPr lang="ar-EG" dirty="0"/>
          </a:p>
          <a:p>
            <a:pPr marL="0" indent="0" algn="r" rtl="1">
              <a:buNone/>
            </a:pPr>
            <a:r>
              <a:rPr lang="ar-SA" dirty="0" smtClean="0"/>
              <a:t>تحتل </a:t>
            </a:r>
            <a:r>
              <a:rPr lang="ar-SA" dirty="0"/>
              <a:t>الديانة المسيحية المركز الثاني بين الديانات السماوية بعد الإسلام</a:t>
            </a:r>
            <a:r>
              <a:rPr lang="en-US" dirty="0"/>
              <a:t>. </a:t>
            </a:r>
            <a:r>
              <a:rPr lang="ar-SA" dirty="0"/>
              <a:t>ويقدر عدد أتباعها بنحو 230 مليون نسمة في جميع الكنائس والبعثات التبشيرية التابعة لعدد كبير من المذاهب. وكانت المسيحية انتشرت في أصقاع إفريقية الشمالية ومنها إلى الحبشة منذ القرن الرابع والخامس </a:t>
            </a:r>
            <a:r>
              <a:rPr lang="ar-SA" dirty="0" smtClean="0"/>
              <a:t>الميلاديين</a:t>
            </a:r>
            <a:endParaRPr lang="ar-EG" dirty="0" smtClean="0"/>
          </a:p>
          <a:p>
            <a:pPr algn="r" rtl="1"/>
            <a:r>
              <a:rPr lang="ar-SA" b="1" dirty="0"/>
              <a:t>ـ لا </a:t>
            </a:r>
            <a:r>
              <a:rPr lang="ar-SA" b="1" dirty="0" smtClean="0"/>
              <a:t>ديانة</a:t>
            </a:r>
            <a:r>
              <a:rPr lang="ar-EG" b="1" dirty="0" smtClean="0"/>
              <a:t>:</a:t>
            </a:r>
          </a:p>
          <a:p>
            <a:pPr marL="0" indent="0" algn="r" rtl="1">
              <a:buNone/>
            </a:pPr>
            <a:r>
              <a:rPr lang="ar-SA" dirty="0" smtClean="0"/>
              <a:t> </a:t>
            </a:r>
            <a:r>
              <a:rPr lang="ar-SA" dirty="0"/>
              <a:t>يمارس باقي سكان إفريقية شعائر وثنية الطابع</a:t>
            </a:r>
            <a:r>
              <a:rPr lang="en-US" dirty="0"/>
              <a:t> </a:t>
            </a:r>
            <a:r>
              <a:rPr lang="ar-SA" dirty="0"/>
              <a:t>تغلب عليها </a:t>
            </a:r>
            <a:r>
              <a:rPr lang="ar-SA" dirty="0" err="1"/>
              <a:t>الطوطمية</a:t>
            </a:r>
            <a:r>
              <a:rPr lang="ar-SA" dirty="0"/>
              <a:t> وعبادة الأرواح وتقديسها وغيرها من عبادات لقوى </a:t>
            </a:r>
            <a:r>
              <a:rPr lang="ar-EG" dirty="0" smtClean="0"/>
              <a:t> </a:t>
            </a:r>
            <a:r>
              <a:rPr lang="ar-SA" dirty="0" smtClean="0"/>
              <a:t>الطبيعة وأسراره</a:t>
            </a:r>
            <a:r>
              <a:rPr lang="ar-EG" dirty="0" smtClean="0"/>
              <a:t>ا .</a:t>
            </a:r>
            <a:endParaRPr lang="en-US" dirty="0"/>
          </a:p>
        </p:txBody>
      </p:sp>
    </p:spTree>
    <p:extLst>
      <p:ext uri="{BB962C8B-B14F-4D97-AF65-F5344CB8AC3E}">
        <p14:creationId xmlns:p14="http://schemas.microsoft.com/office/powerpoint/2010/main" val="557887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rtl="1"/>
            <a:r>
              <a:rPr lang="ar-SA" dirty="0">
                <a:cs typeface="PT Bold Heading" pitchFamily="2" charset="-78"/>
              </a:rPr>
              <a:t>أصول السكان وأجناسهم</a:t>
            </a:r>
            <a:endParaRPr lang="en-US" dirty="0">
              <a:cs typeface="PT Bold Heading" pitchFamily="2" charset="-78"/>
            </a:endParaRPr>
          </a:p>
        </p:txBody>
      </p:sp>
      <p:sp>
        <p:nvSpPr>
          <p:cNvPr id="3" name="عنصر نائب للمحتوى 2"/>
          <p:cNvSpPr>
            <a:spLocks noGrp="1"/>
          </p:cNvSpPr>
          <p:nvPr>
            <p:ph idx="1"/>
          </p:nvPr>
        </p:nvSpPr>
        <p:spPr/>
        <p:style>
          <a:lnRef idx="2">
            <a:schemeClr val="accent6">
              <a:shade val="50000"/>
            </a:schemeClr>
          </a:lnRef>
          <a:fillRef idx="1">
            <a:schemeClr val="accent6"/>
          </a:fillRef>
          <a:effectRef idx="0">
            <a:schemeClr val="accent6"/>
          </a:effectRef>
          <a:fontRef idx="minor">
            <a:schemeClr val="lt1"/>
          </a:fontRef>
        </p:style>
        <p:txBody>
          <a:bodyPr/>
          <a:lstStyle/>
          <a:p>
            <a:pPr marL="0" indent="0" algn="r" rtl="1">
              <a:buNone/>
            </a:pPr>
            <a:r>
              <a:rPr lang="ar-SA" sz="2800" dirty="0"/>
              <a:t>تنتشر في الجنوب وفي النطاق الجاف من القارة </a:t>
            </a:r>
            <a:r>
              <a:rPr lang="ar-SA" sz="2800" b="1" dirty="0"/>
              <a:t>مجموعات</a:t>
            </a:r>
            <a:r>
              <a:rPr lang="ar-SA" sz="2800" dirty="0"/>
              <a:t> </a:t>
            </a:r>
            <a:r>
              <a:rPr lang="ar-SA" sz="2800" b="1" dirty="0" err="1"/>
              <a:t>الهوتنتوت</a:t>
            </a:r>
            <a:r>
              <a:rPr lang="ar-SA" sz="2800" b="1" dirty="0"/>
              <a:t> </a:t>
            </a:r>
            <a:r>
              <a:rPr lang="ar-SA" sz="2800" b="1" dirty="0" err="1"/>
              <a:t>والبوشمن</a:t>
            </a:r>
            <a:r>
              <a:rPr lang="ar-SA" sz="2800" dirty="0"/>
              <a:t> وهم من بقايا زنوج الغابة العذراء القدامى الذين تراجعت أعدادهم تراجعاً ملحوظاً. وهناك أسرة مهمة من السود هي </a:t>
            </a:r>
            <a:r>
              <a:rPr lang="ar-SA" sz="2800" b="1" dirty="0"/>
              <a:t>مجموعة البامبو (الأقزام)</a:t>
            </a:r>
            <a:r>
              <a:rPr lang="ar-SA" sz="2800" dirty="0"/>
              <a:t> في منطقة الغابة العذراء في حوض الكونغو. </a:t>
            </a:r>
            <a:endParaRPr lang="ar-EG" sz="2800" dirty="0" smtClean="0"/>
          </a:p>
          <a:p>
            <a:pPr marL="0" indent="0" algn="r" rtl="1">
              <a:buNone/>
            </a:pPr>
            <a:r>
              <a:rPr lang="ar-SA" sz="2800" dirty="0" smtClean="0"/>
              <a:t>وتضم </a:t>
            </a:r>
            <a:r>
              <a:rPr lang="ar-SA" sz="2800" dirty="0"/>
              <a:t>الأسر والمجموعات العرقية المذكورة مجموعات ووحدات عرقية ولغوية أصغر تعد بالعشرات، يظهر عليها الانسجام والتشابه في الخطوط </a:t>
            </a:r>
            <a:r>
              <a:rPr lang="ar-SA" sz="2800" dirty="0" err="1"/>
              <a:t>الإثنية</a:t>
            </a:r>
            <a:r>
              <a:rPr lang="ar-SA" sz="2800" dirty="0"/>
              <a:t> العامة، لكنها تتباعد وتفترق في التفاصيل والخصوصيات. وتعد مجموعات أسرة البانتو وقبائلها، مع ذلك، أكثر انسجاماً وتقارباً من ممثلي العرق الأسود في المجموعات السودانية والنيلية</a:t>
            </a:r>
            <a:endParaRPr lang="en-US" dirty="0"/>
          </a:p>
        </p:txBody>
      </p:sp>
    </p:spTree>
    <p:extLst>
      <p:ext uri="{BB962C8B-B14F-4D97-AF65-F5344CB8AC3E}">
        <p14:creationId xmlns:p14="http://schemas.microsoft.com/office/powerpoint/2010/main" val="2639748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249362"/>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ar-SA" b="1" dirty="0"/>
              <a:t> الأقوام في </a:t>
            </a:r>
            <a:r>
              <a:rPr lang="ar-SA" b="1" dirty="0" smtClean="0"/>
              <a:t>أفريقيا</a:t>
            </a:r>
            <a:endParaRPr lang="en-US" dirty="0"/>
          </a:p>
        </p:txBody>
      </p:sp>
      <p:sp>
        <p:nvSpPr>
          <p:cNvPr id="3" name="عنصر نائب للمحتوى 2"/>
          <p:cNvSpPr>
            <a:spLocks noGrp="1"/>
          </p:cNvSpPr>
          <p:nvPr>
            <p:ph idx="1"/>
          </p:nvPr>
        </p:nvSpPr>
        <p:spPr/>
        <p:style>
          <a:lnRef idx="2">
            <a:schemeClr val="accent5">
              <a:shade val="50000"/>
            </a:schemeClr>
          </a:lnRef>
          <a:fillRef idx="1">
            <a:schemeClr val="accent5"/>
          </a:fillRef>
          <a:effectRef idx="0">
            <a:schemeClr val="accent5"/>
          </a:effectRef>
          <a:fontRef idx="minor">
            <a:schemeClr val="lt1"/>
          </a:fontRef>
        </p:style>
        <p:txBody>
          <a:bodyPr/>
          <a:lstStyle/>
          <a:p>
            <a:pPr marL="0" indent="0" algn="r" rtl="1">
              <a:buNone/>
            </a:pPr>
            <a:r>
              <a:rPr lang="ar-SA" dirty="0"/>
              <a:t>يمكن تصنيفها إلى مجموعات اجتماعية تتبع أنماط معيشة مميزة, هي:</a:t>
            </a:r>
            <a:endParaRPr lang="en-US" dirty="0"/>
          </a:p>
          <a:p>
            <a:pPr marL="0" indent="0" algn="r" rtl="1">
              <a:buNone/>
            </a:pPr>
            <a:r>
              <a:rPr lang="ar-SA" b="1" dirty="0"/>
              <a:t>أـ الأقوام البدوية والرعوية</a:t>
            </a:r>
            <a:r>
              <a:rPr lang="en-US" b="1" dirty="0" smtClean="0"/>
              <a:t>:</a:t>
            </a:r>
            <a:endParaRPr lang="ar-EG" b="1" dirty="0" smtClean="0"/>
          </a:p>
          <a:p>
            <a:pPr marL="0" indent="0" algn="r" rtl="1">
              <a:buNone/>
            </a:pPr>
            <a:r>
              <a:rPr lang="ar-SA" b="1" dirty="0"/>
              <a:t>ب ـ صيادو السهوب:</a:t>
            </a:r>
            <a:endParaRPr lang="en-US" dirty="0"/>
          </a:p>
          <a:p>
            <a:pPr marL="0" indent="0" algn="r" rtl="1">
              <a:buNone/>
            </a:pPr>
            <a:r>
              <a:rPr lang="ar-SA" b="1" dirty="0"/>
              <a:t>ج ـ صيادو الغابات:</a:t>
            </a:r>
            <a:endParaRPr lang="en-US" dirty="0"/>
          </a:p>
          <a:p>
            <a:pPr marL="0" indent="0" algn="r" rtl="1">
              <a:buNone/>
            </a:pPr>
            <a:r>
              <a:rPr lang="ar-SA" b="1" dirty="0"/>
              <a:t>د ـ الأقوام الزرّاع في سهوب السافانا:</a:t>
            </a:r>
            <a:endParaRPr lang="en-US" dirty="0"/>
          </a:p>
          <a:p>
            <a:pPr marL="0" indent="0" algn="r" rtl="1">
              <a:buNone/>
            </a:pPr>
            <a:r>
              <a:rPr lang="ar-SA" b="1" dirty="0"/>
              <a:t>هـ ـ مزارعو الغابات:</a:t>
            </a:r>
            <a:endParaRPr lang="en-US" dirty="0"/>
          </a:p>
          <a:p>
            <a:pPr marL="0" indent="0" algn="r" rtl="1">
              <a:buNone/>
            </a:pPr>
            <a:endParaRPr lang="en-US" dirty="0"/>
          </a:p>
          <a:p>
            <a:pPr marL="0" indent="0" algn="r">
              <a:buNone/>
            </a:pPr>
            <a:endParaRPr lang="en-US" dirty="0"/>
          </a:p>
        </p:txBody>
      </p:sp>
    </p:spTree>
    <p:extLst>
      <p:ext uri="{BB962C8B-B14F-4D97-AF65-F5344CB8AC3E}">
        <p14:creationId xmlns:p14="http://schemas.microsoft.com/office/powerpoint/2010/main" val="4036658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pPr rtl="1"/>
            <a:r>
              <a:rPr lang="ar-SA" sz="4000" b="1" dirty="0">
                <a:cs typeface="PT Bold Heading" pitchFamily="2" charset="-78"/>
              </a:rPr>
              <a:t>نمو السكان</a:t>
            </a:r>
            <a:endParaRPr lang="en-US" sz="4000" b="1" dirty="0">
              <a:cs typeface="PT Bold Heading" pitchFamily="2" charset="-78"/>
            </a:endParaRPr>
          </a:p>
        </p:txBody>
      </p:sp>
      <p:sp>
        <p:nvSpPr>
          <p:cNvPr id="3" name="عنصر نائب للمحتوى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lnSpcReduction="10000"/>
          </a:bodyPr>
          <a:lstStyle/>
          <a:p>
            <a:pPr marL="0" indent="0" algn="r">
              <a:buNone/>
            </a:pPr>
            <a:r>
              <a:rPr lang="ar-SA" dirty="0" smtClean="0"/>
              <a:t>فقد تضاعف </a:t>
            </a:r>
            <a:r>
              <a:rPr lang="ar-SA" dirty="0"/>
              <a:t>عدد السكان وفق ما قدره كل من </a:t>
            </a:r>
            <a:r>
              <a:rPr lang="ar-SA" dirty="0" err="1" smtClean="0"/>
              <a:t>ولكوكس</a:t>
            </a:r>
            <a:r>
              <a:rPr lang="ar-SA" dirty="0" smtClean="0"/>
              <a:t> </a:t>
            </a:r>
            <a:r>
              <a:rPr lang="en-US" dirty="0" smtClean="0"/>
              <a:t>Wilcox</a:t>
            </a:r>
            <a:r>
              <a:rPr lang="ar-SA" dirty="0" smtClean="0"/>
              <a:t> وكار </a:t>
            </a:r>
            <a:r>
              <a:rPr lang="ar-SA" dirty="0" err="1"/>
              <a:t>سوندرز</a:t>
            </a:r>
            <a:r>
              <a:rPr lang="ar-SA" dirty="0"/>
              <a:t> </a:t>
            </a:r>
            <a:r>
              <a:rPr lang="en-US" dirty="0"/>
              <a:t>Carr Saunders</a:t>
            </a:r>
            <a:r>
              <a:rPr lang="ar-SA" dirty="0"/>
              <a:t> </a:t>
            </a:r>
            <a:endParaRPr lang="ar-EG" dirty="0" smtClean="0"/>
          </a:p>
          <a:p>
            <a:pPr marL="0" indent="0" algn="r">
              <a:buNone/>
            </a:pPr>
            <a:r>
              <a:rPr lang="ar-SA" dirty="0" smtClean="0"/>
              <a:t>ويعود </a:t>
            </a:r>
            <a:r>
              <a:rPr lang="ar-SA" dirty="0"/>
              <a:t>ذلك إلى استمرار انخفاض معدل الوفيات في دول القارة, واستمرار معدلات المواليد مرتفعة الأمر الذي أدى إلى تزايد معدل النمو السكاني بدرجة كبيرة, وتحسن المستوى الصحي والغذائي, والزواج المبكر وتعدد الزوجات. وقد تزايد العدد المطلق خلال الفترة (1900-2000) بنحو 650مليون </a:t>
            </a:r>
            <a:r>
              <a:rPr lang="ar-SA" dirty="0" smtClean="0"/>
              <a:t>نسمة</a:t>
            </a:r>
            <a:endParaRPr lang="ar-EG" dirty="0" smtClean="0"/>
          </a:p>
          <a:p>
            <a:pPr marL="0" indent="0" algn="r">
              <a:buNone/>
            </a:pPr>
            <a:r>
              <a:rPr lang="ar-SA" dirty="0"/>
              <a:t>تعد قارة أفريقيا أعلى قارات العالم في مستوى الخصوبة، فيزيد معدل المواليد بها بنسبة النصف تقريباً عن مثيله في قارة أسيا</a:t>
            </a:r>
            <a:endParaRPr lang="ar-EG" dirty="0" smtClean="0"/>
          </a:p>
        </p:txBody>
      </p:sp>
    </p:spTree>
    <p:extLst>
      <p:ext uri="{BB962C8B-B14F-4D97-AF65-F5344CB8AC3E}">
        <p14:creationId xmlns:p14="http://schemas.microsoft.com/office/powerpoint/2010/main" val="1781549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2000" y="274638"/>
            <a:ext cx="7696200" cy="1143000"/>
          </a:xfrm>
        </p:spPr>
        <p:style>
          <a:lnRef idx="1">
            <a:schemeClr val="accent5"/>
          </a:lnRef>
          <a:fillRef idx="2">
            <a:schemeClr val="accent5"/>
          </a:fillRef>
          <a:effectRef idx="1">
            <a:schemeClr val="accent5"/>
          </a:effectRef>
          <a:fontRef idx="minor">
            <a:schemeClr val="dk1"/>
          </a:fontRef>
        </p:style>
        <p:txBody>
          <a:bodyPr>
            <a:noAutofit/>
          </a:bodyPr>
          <a:lstStyle/>
          <a:p>
            <a:r>
              <a:rPr lang="ar-EG" sz="3200" b="1" dirty="0" smtClean="0">
                <a:cs typeface="PT Bold Heading" pitchFamily="2" charset="-78"/>
              </a:rPr>
              <a:t>تابع :   نمو السكان </a:t>
            </a:r>
            <a:r>
              <a:rPr lang="ar-SA" sz="3200" dirty="0" smtClean="0"/>
              <a:t>.</a:t>
            </a:r>
            <a:endParaRPr lang="en-US" sz="3200" dirty="0"/>
          </a:p>
        </p:txBody>
      </p:sp>
      <p:sp>
        <p:nvSpPr>
          <p:cNvPr id="3" name="عنصر نائب للمحتوى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85000" lnSpcReduction="10000"/>
          </a:bodyPr>
          <a:lstStyle/>
          <a:p>
            <a:pPr marL="0" indent="0" algn="r">
              <a:buNone/>
            </a:pPr>
            <a:r>
              <a:rPr lang="ar-SA" dirty="0"/>
              <a:t>تتميز قارة أفريقيا بارتفاع كبير جداً في معدل المواليد، ويقابله معدل متوسط للوفيات، وقد ترتب على ذلك تزايد تدريجي في معدل النمو الطبيعي للسكان من 2,1 % سنوياً في الفترة 1950- 1955 إلى 2,8% سنوياً في الفترة من </a:t>
            </a:r>
            <a:r>
              <a:rPr lang="ar-SA" dirty="0" smtClean="0"/>
              <a:t>1975-</a:t>
            </a:r>
            <a:r>
              <a:rPr lang="ar-EG" dirty="0" smtClean="0"/>
              <a:t> </a:t>
            </a:r>
            <a:r>
              <a:rPr lang="ar-SA" dirty="0" smtClean="0"/>
              <a:t>1980</a:t>
            </a:r>
            <a:r>
              <a:rPr lang="ar-SA" dirty="0"/>
              <a:t>، ويمكن أن يصل هذا المعدل إلى 3% </a:t>
            </a:r>
            <a:r>
              <a:rPr lang="ar-SA" dirty="0" smtClean="0"/>
              <a:t>سنوياً</a:t>
            </a:r>
            <a:r>
              <a:rPr lang="ar-EG" dirty="0" smtClean="0"/>
              <a:t> .</a:t>
            </a:r>
          </a:p>
          <a:p>
            <a:pPr marL="0" indent="0" algn="r" rtl="1">
              <a:buNone/>
            </a:pPr>
            <a:r>
              <a:rPr lang="ar-SA" dirty="0"/>
              <a:t>ويسود بأفريقيا كثير من الأمراض المسببة للوفيات منها تلك الناجمة عن سوء التغذية، مثل البرى برى </a:t>
            </a:r>
            <a:r>
              <a:rPr lang="ar-SA" dirty="0" err="1"/>
              <a:t>والبلاجرا</a:t>
            </a:r>
            <a:r>
              <a:rPr lang="ar-SA" dirty="0"/>
              <a:t>، أو مرض يعرف باسم </a:t>
            </a:r>
            <a:r>
              <a:rPr lang="ar-SA" dirty="0" err="1"/>
              <a:t>كواشيوركر</a:t>
            </a:r>
            <a:r>
              <a:rPr lang="ar-SA" dirty="0"/>
              <a:t> </a:t>
            </a:r>
            <a:r>
              <a:rPr lang="en-US" dirty="0"/>
              <a:t>Kwashiorkor</a:t>
            </a:r>
            <a:r>
              <a:rPr lang="ar-SA" dirty="0"/>
              <a:t>، حيث ينجم عن النقص الشديد في البروتين، ويؤثر ذلك بشدة على الأطفال خاصة بعد الفطام عندما يكون غذائهم من النشويات فقط، ولذلك فإن بعض دول القارة تعد أكبر دول العالم في معدل وفيات الأطفال الرضع حيث يصل هذا المعدل إلى 259 في الألف في زامبيا، و216 في غينيا، و200 في </a:t>
            </a:r>
            <a:r>
              <a:rPr lang="ar-SA" dirty="0" smtClean="0"/>
              <a:t>النيجر</a:t>
            </a:r>
            <a:r>
              <a:rPr lang="ar-EG" dirty="0" smtClean="0"/>
              <a:t> .</a:t>
            </a:r>
            <a:r>
              <a:rPr lang="ar-SA" dirty="0" smtClean="0"/>
              <a:t> </a:t>
            </a:r>
            <a:endParaRPr lang="en-US" dirty="0"/>
          </a:p>
        </p:txBody>
      </p:sp>
    </p:spTree>
    <p:extLst>
      <p:ext uri="{BB962C8B-B14F-4D97-AF65-F5344CB8AC3E}">
        <p14:creationId xmlns:p14="http://schemas.microsoft.com/office/powerpoint/2010/main" val="3817007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Autofit/>
          </a:bodyPr>
          <a:lstStyle/>
          <a:p>
            <a:r>
              <a:rPr lang="ar-SA" sz="2400" b="1" dirty="0"/>
              <a:t>توزيع السكان في أفريقيا </a:t>
            </a:r>
            <a:r>
              <a:rPr lang="en-US" sz="2400" dirty="0" smtClean="0"/>
              <a:t/>
            </a:r>
            <a:br>
              <a:rPr lang="en-US" sz="2400" dirty="0" smtClean="0"/>
            </a:br>
            <a:endParaRPr lang="en-US" sz="2400" dirty="0"/>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a:bodyPr>
          <a:lstStyle/>
          <a:p>
            <a:pPr marL="0" indent="0" algn="r" rtl="1">
              <a:buNone/>
            </a:pPr>
            <a:r>
              <a:rPr lang="ar-SA" dirty="0"/>
              <a:t>قدر عدد سكان أفريقيا بنحو 979,3 مليون نسمة في سنة 2010 أي بنسبة تصل إلى 14% من جملة سكان العالم يعيشون في مساحة تقدر بنحو ربع مساحة اليابس العالمي، وبمتوسط عام للكثافة يصل إلى 15 نسمة في الكيلو متر المربع، وهي بذلك تعد أقل قارات العالم في الكثافة العامة باستثناء </a:t>
            </a:r>
            <a:r>
              <a:rPr lang="ar-SA" dirty="0" smtClean="0"/>
              <a:t>أستراليا</a:t>
            </a:r>
            <a:r>
              <a:rPr lang="ar-EG" dirty="0" smtClean="0"/>
              <a:t> .</a:t>
            </a:r>
            <a:endParaRPr lang="en-US" dirty="0"/>
          </a:p>
        </p:txBody>
      </p:sp>
    </p:spTree>
    <p:extLst>
      <p:ext uri="{BB962C8B-B14F-4D97-AF65-F5344CB8AC3E}">
        <p14:creationId xmlns:p14="http://schemas.microsoft.com/office/powerpoint/2010/main" val="3730093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Autofit/>
          </a:bodyPr>
          <a:lstStyle/>
          <a:p>
            <a:r>
              <a:rPr lang="ar-EG" sz="3200" dirty="0" smtClean="0"/>
              <a:t> تابع </a:t>
            </a:r>
            <a:r>
              <a:rPr lang="ar-SA" sz="3200" b="1" dirty="0"/>
              <a:t>توزيع السكان في أفريقيا </a:t>
            </a:r>
            <a:endParaRPr lang="en-US" sz="3200" dirty="0"/>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marL="0" indent="0" algn="r">
              <a:buNone/>
            </a:pPr>
            <a:r>
              <a:rPr lang="ar-SA" dirty="0"/>
              <a:t>إن مناطق التركز السكاني المتناثرة في القارة يمكن أن تفسر من خلال عوامل اجتماعية وتاريخية وسياسية، فقد أدت الرغبة في الالتجاء إلى مناطق حماية وعزلة إلى ارتفاع الكثافة في هضبة </a:t>
            </a:r>
            <a:r>
              <a:rPr lang="ar-SA" dirty="0" err="1"/>
              <a:t>فوتاجالون</a:t>
            </a:r>
            <a:r>
              <a:rPr lang="ar-SA" dirty="0"/>
              <a:t> وجبال أطلس، كذلك فقد ساعد الاستقرار السياسي على النمو السكاني في أثيوبيا وأوغندا وجنوب نيجيريا ورواندا وبورندي، كذلك فإن الهجرة بين بعض الأقاليم التي كانت خاضعة للنفوذ الأوربي يمكن أن تفسر التباين في توزيع السكان</a:t>
            </a:r>
            <a:endParaRPr lang="en-US" dirty="0"/>
          </a:p>
        </p:txBody>
      </p:sp>
    </p:spTree>
    <p:extLst>
      <p:ext uri="{BB962C8B-B14F-4D97-AF65-F5344CB8AC3E}">
        <p14:creationId xmlns:p14="http://schemas.microsoft.com/office/powerpoint/2010/main" val="318459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normAutofit/>
          </a:bodyPr>
          <a:lstStyle/>
          <a:p>
            <a:r>
              <a:rPr lang="ar-SA" b="1" dirty="0"/>
              <a:t>اللغات في </a:t>
            </a:r>
            <a:r>
              <a:rPr lang="ar-SA" b="1" dirty="0" smtClean="0"/>
              <a:t>أفريقيا</a:t>
            </a:r>
            <a:r>
              <a:rPr lang="ar-EG" b="1" dirty="0" smtClean="0"/>
              <a:t> </a:t>
            </a:r>
            <a:endParaRPr lang="en-US" dirty="0"/>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62500" lnSpcReduction="20000"/>
          </a:bodyPr>
          <a:lstStyle/>
          <a:p>
            <a:pPr algn="r" rtl="1"/>
            <a:r>
              <a:rPr lang="ar-SA" b="1" dirty="0"/>
              <a:t>ـ أسرة اللغات السامية ـ الحامية: </a:t>
            </a:r>
            <a:r>
              <a:rPr lang="ar-SA" dirty="0"/>
              <a:t>تسود في شمالي وشمال شرقي القارة، وتغلب في جميع الأنحاء المحددة بخط تقريبي يبدأ من مصب نهر السنغال إلى شمالي تشاد وبحيرتها حتى يصل إلى وادي النيل الذي يدخل فيه جنوباً حتى مجرى نهر </a:t>
            </a:r>
            <a:r>
              <a:rPr lang="ar-SA" dirty="0" err="1"/>
              <a:t>تانا</a:t>
            </a:r>
            <a:r>
              <a:rPr lang="en-US" dirty="0"/>
              <a:t>.</a:t>
            </a:r>
          </a:p>
          <a:p>
            <a:pPr algn="r" rtl="1"/>
            <a:r>
              <a:rPr lang="ar-SA" b="1" dirty="0"/>
              <a:t>ـ أسرة اللغات السودانية - </a:t>
            </a:r>
            <a:r>
              <a:rPr lang="ar-SA" b="1" dirty="0" err="1"/>
              <a:t>الغينية</a:t>
            </a:r>
            <a:r>
              <a:rPr lang="ar-SA" b="1" dirty="0"/>
              <a:t>: </a:t>
            </a:r>
            <a:endParaRPr lang="en-US" dirty="0"/>
          </a:p>
          <a:p>
            <a:pPr algn="r" rtl="1"/>
            <a:r>
              <a:rPr lang="ar-SA" b="1" dirty="0"/>
              <a:t>     </a:t>
            </a:r>
            <a:r>
              <a:rPr lang="ar-SA" dirty="0"/>
              <a:t>تغلب في البقاع الواقعة جنوب وغرب الخط المذكور التي تؤلف نطاقاً يبدأ من السنغال في الغرب مروراً ببحيرة تشاد بعرض نحو عشر درجات عرض، يتسع في الشرق بشعبتين شمالية وجنوبية. كما تتقدم منها ألسنة باتجاه بحيرة فكتورية وغربي كليمنجارو, باتجاه مناطق لغات البانتو</a:t>
            </a:r>
            <a:r>
              <a:rPr lang="en-US" dirty="0"/>
              <a:t>.</a:t>
            </a:r>
          </a:p>
          <a:p>
            <a:pPr algn="r" rtl="1"/>
            <a:r>
              <a:rPr lang="ar-SA" b="1" dirty="0"/>
              <a:t>ـ أسرة لغات البانتو: </a:t>
            </a:r>
            <a:endParaRPr lang="en-US" dirty="0"/>
          </a:p>
          <a:p>
            <a:pPr algn="r" rtl="1"/>
            <a:r>
              <a:rPr lang="ar-SA" b="1" dirty="0"/>
              <a:t>      </a:t>
            </a:r>
            <a:r>
              <a:rPr lang="ar-SA" dirty="0"/>
              <a:t>تنتشر في جميع أرجاء النصف الجنوبي للقارة باستثناء البقاع التي تغلب فيها لغات </a:t>
            </a:r>
            <a:r>
              <a:rPr lang="ar-SA" dirty="0" err="1"/>
              <a:t>الخويسان</a:t>
            </a:r>
            <a:r>
              <a:rPr lang="ar-SA" dirty="0"/>
              <a:t> القديمة. </a:t>
            </a:r>
            <a:endParaRPr lang="ar-EG" dirty="0" smtClean="0"/>
          </a:p>
          <a:p>
            <a:pPr algn="r" rtl="1"/>
            <a:r>
              <a:rPr lang="ar-SA" b="1" dirty="0" smtClean="0"/>
              <a:t>ـ </a:t>
            </a:r>
            <a:r>
              <a:rPr lang="ar-SA" b="1" dirty="0"/>
              <a:t>أسرة لغات </a:t>
            </a:r>
            <a:r>
              <a:rPr lang="ar-SA" b="1" dirty="0" err="1"/>
              <a:t>البوشمن</a:t>
            </a:r>
            <a:r>
              <a:rPr lang="ar-SA" b="1" dirty="0"/>
              <a:t> ـ </a:t>
            </a:r>
            <a:r>
              <a:rPr lang="ar-SA" b="1" dirty="0" err="1"/>
              <a:t>الهوتنتوت</a:t>
            </a:r>
            <a:r>
              <a:rPr lang="ar-SA" b="1" dirty="0"/>
              <a:t>: </a:t>
            </a:r>
            <a:endParaRPr lang="en-US" dirty="0"/>
          </a:p>
          <a:p>
            <a:pPr algn="r" rtl="1"/>
            <a:r>
              <a:rPr lang="ar-SA" b="1" dirty="0"/>
              <a:t>    </a:t>
            </a:r>
            <a:r>
              <a:rPr lang="ar-SA" dirty="0"/>
              <a:t>تنتشر في جنوب غربي القارة جنوب مدار الجدي، وهي لغات قديمة تعرف بالأسرة </a:t>
            </a:r>
            <a:r>
              <a:rPr lang="ar-SA" dirty="0" err="1"/>
              <a:t>الخويسانية</a:t>
            </a:r>
            <a:r>
              <a:rPr lang="ar-SA" dirty="0"/>
              <a:t> تسميةً شاملة لها</a:t>
            </a:r>
            <a:r>
              <a:rPr lang="en-US" dirty="0"/>
              <a:t>.</a:t>
            </a:r>
          </a:p>
          <a:p>
            <a:pPr algn="r" rtl="1"/>
            <a:r>
              <a:rPr lang="ar-SA" b="1" dirty="0"/>
              <a:t>ـ اللغة العربية:</a:t>
            </a:r>
            <a:endParaRPr lang="en-US" dirty="0"/>
          </a:p>
          <a:p>
            <a:pPr marL="0" indent="0" algn="r">
              <a:buNone/>
            </a:pPr>
            <a:r>
              <a:rPr lang="ar-SA" dirty="0"/>
              <a:t>      تحتل اللغة العربية مكان الصدارة بين اللغات المستعملة في </a:t>
            </a:r>
            <a:r>
              <a:rPr lang="ar-SA" dirty="0" smtClean="0"/>
              <a:t>إفريقية</a:t>
            </a:r>
            <a:r>
              <a:rPr lang="ar-EG" dirty="0" smtClean="0"/>
              <a:t> .</a:t>
            </a:r>
            <a:endParaRPr lang="en-US" dirty="0"/>
          </a:p>
        </p:txBody>
      </p:sp>
    </p:spTree>
    <p:extLst>
      <p:ext uri="{BB962C8B-B14F-4D97-AF65-F5344CB8AC3E}">
        <p14:creationId xmlns:p14="http://schemas.microsoft.com/office/powerpoint/2010/main" val="428153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rtl="1"/>
            <a:r>
              <a:rPr lang="ar-SA" b="1" dirty="0"/>
              <a:t> الديانة في أفريقيا</a:t>
            </a:r>
            <a:endParaRPr lang="en-US" dirty="0"/>
          </a:p>
        </p:txBody>
      </p:sp>
      <p:sp>
        <p:nvSpPr>
          <p:cNvPr id="3" name="عنصر نائب للمحتوى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algn="r" rtl="1"/>
            <a:r>
              <a:rPr lang="ar-SA" b="1" dirty="0"/>
              <a:t>ـ الإسلام: </a:t>
            </a:r>
            <a:endParaRPr lang="ar-EG" dirty="0"/>
          </a:p>
          <a:p>
            <a:pPr marL="0" indent="0" algn="r" rtl="1">
              <a:buNone/>
            </a:pPr>
            <a:r>
              <a:rPr lang="ar-SA" dirty="0" smtClean="0"/>
              <a:t>تعد </a:t>
            </a:r>
            <a:r>
              <a:rPr lang="ar-SA" dirty="0"/>
              <a:t>إفريقية من الناحية الدينية قارة إسلامية،</a:t>
            </a:r>
            <a:r>
              <a:rPr lang="en-US" dirty="0"/>
              <a:t> </a:t>
            </a:r>
            <a:r>
              <a:rPr lang="ar-SA" dirty="0"/>
              <a:t>يؤلف المسلمون فيها أكثر من 52%، أي أكثر من 378.5 مليون نسمة من مجموع سكانها البالغ عددهم نحو 728 مليون نسمة (1995). ويرجع دخول الإسلام إليها إلى بدايات القرن الأول الهجري/السابع </a:t>
            </a:r>
            <a:r>
              <a:rPr lang="ar-SA" dirty="0" smtClean="0"/>
              <a:t>الميلادي</a:t>
            </a:r>
            <a:endParaRPr lang="ar-EG" dirty="0" smtClean="0"/>
          </a:p>
          <a:p>
            <a:pPr marL="0" indent="0" algn="r" rtl="1">
              <a:buNone/>
            </a:pPr>
            <a:endParaRPr lang="en-US" dirty="0"/>
          </a:p>
        </p:txBody>
      </p:sp>
    </p:spTree>
    <p:extLst>
      <p:ext uri="{BB962C8B-B14F-4D97-AF65-F5344CB8AC3E}">
        <p14:creationId xmlns:p14="http://schemas.microsoft.com/office/powerpoint/2010/main" val="58294797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TotalTime>
  <Words>768</Words>
  <Application>Microsoft Office PowerPoint</Application>
  <PresentationFormat>عرض على الشاشة (3:4)‏</PresentationFormat>
  <Paragraphs>43</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نسق Office</vt:lpstr>
      <vt:lpstr>محاضرة  السكان في أفريقيا (م1)</vt:lpstr>
      <vt:lpstr>أصول السكان وأجناسهم</vt:lpstr>
      <vt:lpstr> الأقوام في أفريقيا</vt:lpstr>
      <vt:lpstr>نمو السكان</vt:lpstr>
      <vt:lpstr>تابع :   نمو السكان .</vt:lpstr>
      <vt:lpstr>توزيع السكان في أفريقيا  </vt:lpstr>
      <vt:lpstr> تابع توزيع السكان في أفريقيا </vt:lpstr>
      <vt:lpstr>اللغات في أفريقيا </vt:lpstr>
      <vt:lpstr> الديانة في أفريقيا</vt:lpstr>
      <vt:lpstr>تابع : الديانة في افريقيا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الأقاليم المعتدلة</dc:title>
  <dc:creator>pc</dc:creator>
  <cp:lastModifiedBy>pc</cp:lastModifiedBy>
  <cp:revision>21</cp:revision>
  <dcterms:created xsi:type="dcterms:W3CDTF">2020-03-19T09:05:11Z</dcterms:created>
  <dcterms:modified xsi:type="dcterms:W3CDTF">2020-03-31T18:00:29Z</dcterms:modified>
</cp:coreProperties>
</file>