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EG"/>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EG"/>
          </a:p>
        </p:txBody>
      </p:sp>
      <p:sp>
        <p:nvSpPr>
          <p:cNvPr id="4" name="عنصر نائب للتاريخ 3"/>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EG"/>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5" name="عنصر نائب للتذييل 4"/>
          <p:cNvSpPr>
            <a:spLocks noGrp="1"/>
          </p:cNvSpPr>
          <p:nvPr>
            <p:ph type="ftr" sz="quarter" idx="11"/>
          </p:nvPr>
        </p:nvSpPr>
        <p:spPr/>
        <p:txBody>
          <a:bodyPr/>
          <a:lstStyle/>
          <a:p>
            <a:endParaRPr lang="ar-EG"/>
          </a:p>
        </p:txBody>
      </p:sp>
      <p:sp>
        <p:nvSpPr>
          <p:cNvPr id="6" name="عنصر نائب لرقم الشريحة 5"/>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تاريخ 4"/>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7" name="عنصر نائب للتاريخ 6"/>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8" name="عنصر نائب للتذييل 7"/>
          <p:cNvSpPr>
            <a:spLocks noGrp="1"/>
          </p:cNvSpPr>
          <p:nvPr>
            <p:ph type="ftr" sz="quarter" idx="11"/>
          </p:nvPr>
        </p:nvSpPr>
        <p:spPr/>
        <p:txBody>
          <a:bodyPr/>
          <a:lstStyle/>
          <a:p>
            <a:endParaRPr lang="ar-EG"/>
          </a:p>
        </p:txBody>
      </p:sp>
      <p:sp>
        <p:nvSpPr>
          <p:cNvPr id="9" name="عنصر نائب لرقم الشريحة 8"/>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EG"/>
          </a:p>
        </p:txBody>
      </p:sp>
      <p:sp>
        <p:nvSpPr>
          <p:cNvPr id="3" name="عنصر نائب للتاريخ 2"/>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4" name="عنصر نائب للتذييل 3"/>
          <p:cNvSpPr>
            <a:spLocks noGrp="1"/>
          </p:cNvSpPr>
          <p:nvPr>
            <p:ph type="ftr" sz="quarter" idx="11"/>
          </p:nvPr>
        </p:nvSpPr>
        <p:spPr/>
        <p:txBody>
          <a:bodyPr/>
          <a:lstStyle/>
          <a:p>
            <a:endParaRPr lang="ar-EG"/>
          </a:p>
        </p:txBody>
      </p:sp>
      <p:sp>
        <p:nvSpPr>
          <p:cNvPr id="5" name="عنصر نائب لرقم الشريحة 4"/>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3" name="عنصر نائب للتذييل 2"/>
          <p:cNvSpPr>
            <a:spLocks noGrp="1"/>
          </p:cNvSpPr>
          <p:nvPr>
            <p:ph type="ftr" sz="quarter" idx="11"/>
          </p:nvPr>
        </p:nvSpPr>
        <p:spPr/>
        <p:txBody>
          <a:bodyPr/>
          <a:lstStyle/>
          <a:p>
            <a:endParaRPr lang="ar-EG"/>
          </a:p>
        </p:txBody>
      </p:sp>
      <p:sp>
        <p:nvSpPr>
          <p:cNvPr id="4" name="عنصر نائب لرقم الشريحة 3"/>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EG"/>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C0E1EB-B344-4E99-A309-DD8A691A94DC}" type="datetimeFigureOut">
              <a:rPr lang="ar-EG" smtClean="0"/>
              <a:pPr/>
              <a:t>07/08/1441</a:t>
            </a:fld>
            <a:endParaRPr lang="ar-EG"/>
          </a:p>
        </p:txBody>
      </p:sp>
      <p:sp>
        <p:nvSpPr>
          <p:cNvPr id="6" name="عنصر نائب للتذييل 5"/>
          <p:cNvSpPr>
            <a:spLocks noGrp="1"/>
          </p:cNvSpPr>
          <p:nvPr>
            <p:ph type="ftr" sz="quarter" idx="11"/>
          </p:nvPr>
        </p:nvSpPr>
        <p:spPr/>
        <p:txBody>
          <a:bodyPr/>
          <a:lstStyle/>
          <a:p>
            <a:endParaRPr lang="ar-EG"/>
          </a:p>
        </p:txBody>
      </p:sp>
      <p:sp>
        <p:nvSpPr>
          <p:cNvPr id="7" name="عنصر نائب لرقم الشريحة 6"/>
          <p:cNvSpPr>
            <a:spLocks noGrp="1"/>
          </p:cNvSpPr>
          <p:nvPr>
            <p:ph type="sldNum" sz="quarter" idx="12"/>
          </p:nvPr>
        </p:nvSpPr>
        <p:spPr/>
        <p:txBody>
          <a:bodyPr/>
          <a:lstStyle/>
          <a:p>
            <a:fld id="{6AE187AF-5EFD-4326-A839-AB7ACBBEAAE6}"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EG"/>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EG"/>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C0E1EB-B344-4E99-A309-DD8A691A94DC}" type="datetimeFigureOut">
              <a:rPr lang="ar-EG" smtClean="0"/>
              <a:pPr/>
              <a:t>07/08/1441</a:t>
            </a:fld>
            <a:endParaRPr lang="ar-EG"/>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E187AF-5EFD-4326-A839-AB7ACBBEAAE6}"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3">
            <a:schemeClr val="lt1"/>
          </a:lnRef>
          <a:fillRef idx="1">
            <a:schemeClr val="accent2"/>
          </a:fillRef>
          <a:effectRef idx="1">
            <a:schemeClr val="accent2"/>
          </a:effectRef>
          <a:fontRef idx="minor">
            <a:schemeClr val="lt1"/>
          </a:fontRef>
        </p:style>
        <p:txBody>
          <a:bodyPr/>
          <a:lstStyle/>
          <a:p>
            <a:r>
              <a:rPr lang="ar-EG" b="1" dirty="0" smtClean="0"/>
              <a:t>محاضرة </a:t>
            </a:r>
            <a:r>
              <a:rPr lang="ar-SA" b="1" dirty="0"/>
              <a:t>النشاط </a:t>
            </a:r>
            <a:r>
              <a:rPr lang="ar-SA" b="1" dirty="0"/>
              <a:t>البشري في قارة </a:t>
            </a:r>
            <a:r>
              <a:rPr lang="ar-SA" b="1" dirty="0" smtClean="0"/>
              <a:t>أوربا</a:t>
            </a:r>
            <a:r>
              <a:rPr lang="ar-EG" sz="2400" b="1" dirty="0" smtClean="0"/>
              <a:t>(م 7)</a:t>
            </a:r>
            <a:endParaRPr lang="ar-EG" dirty="0"/>
          </a:p>
        </p:txBody>
      </p:sp>
      <p:sp>
        <p:nvSpPr>
          <p:cNvPr id="3" name="عنوان فرعي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lstStyle/>
          <a:p>
            <a:r>
              <a:rPr lang="ar-EG" sz="2400" dirty="0" smtClean="0">
                <a:cs typeface="PT Bold Heading" pitchFamily="2" charset="-78"/>
              </a:rPr>
              <a:t>الفرقة الثانية: الدراسات الاجتماعية</a:t>
            </a:r>
          </a:p>
          <a:p>
            <a:r>
              <a:rPr lang="ar-EG" sz="2400" dirty="0" smtClean="0">
                <a:cs typeface="PT Bold Heading" pitchFamily="2" charset="-78"/>
              </a:rPr>
              <a:t>مقرر: جغرافية </a:t>
            </a:r>
            <a:r>
              <a:rPr lang="ar-EG" sz="2400" dirty="0" err="1" smtClean="0">
                <a:cs typeface="PT Bold Heading" pitchFamily="2" charset="-78"/>
              </a:rPr>
              <a:t>أوراسيا</a:t>
            </a:r>
            <a:endParaRPr lang="ar-EG" sz="2400" dirty="0" smtClean="0">
              <a:cs typeface="PT Bold Heading" pitchFamily="2" charset="-78"/>
            </a:endParaRPr>
          </a:p>
          <a:p>
            <a:r>
              <a:rPr lang="ar-EG" sz="2400" dirty="0" smtClean="0">
                <a:cs typeface="PT Bold Heading" pitchFamily="2" charset="-78"/>
              </a:rPr>
              <a:t>د. محمد عيد</a:t>
            </a:r>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SA" b="1" dirty="0"/>
              <a:t>1ـ الزراعة</a:t>
            </a:r>
            <a:r>
              <a:rPr lang="ar-SA" b="1" dirty="0" smtClean="0"/>
              <a:t>:</a:t>
            </a:r>
            <a:endParaRPr lang="ar-EG"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r>
              <a:rPr lang="ar-SA" dirty="0"/>
              <a:t>يُستغل أكثر من نصف الأراضي الأوروبية في الزراعة. ويشتغل عدد كبير من العمال الأوروبيين في الزراعة، بل يفوق عدد المشتغلين في الزراعة عدد المشتغلين في أي نشاط اقتصادي </a:t>
            </a:r>
            <a:r>
              <a:rPr lang="ar-SA" dirty="0" smtClean="0"/>
              <a:t>آخر</a:t>
            </a:r>
            <a:r>
              <a:rPr lang="ar-EG" dirty="0" smtClean="0"/>
              <a:t> .</a:t>
            </a:r>
            <a:endParaRPr lang="ar-EG" dirty="0" smtClean="0"/>
          </a:p>
          <a:p>
            <a:r>
              <a:rPr lang="ar-SA" b="1" dirty="0" smtClean="0"/>
              <a:t>أنماط </a:t>
            </a:r>
            <a:r>
              <a:rPr lang="ar-SA" b="1" dirty="0"/>
              <a:t>الزراعة:</a:t>
            </a:r>
            <a:r>
              <a:rPr lang="ar-SA" dirty="0"/>
              <a:t>يمكن تقسيم الزراعة في أوربا إلى خمسة أنماط زراعية هي:</a:t>
            </a:r>
            <a:endParaRPr lang="en-US" dirty="0"/>
          </a:p>
          <a:p>
            <a:r>
              <a:rPr lang="ar-SA" b="1" dirty="0"/>
              <a:t>ـ زراعة البحر المتوسط: </a:t>
            </a:r>
            <a:endParaRPr lang="en-US" dirty="0"/>
          </a:p>
          <a:p>
            <a:r>
              <a:rPr lang="ar-SA" b="1" dirty="0"/>
              <a:t>ـ زراعة الحبوب: </a:t>
            </a:r>
            <a:endParaRPr lang="ar-EG" b="1" dirty="0" smtClean="0"/>
          </a:p>
          <a:p>
            <a:r>
              <a:rPr lang="ar-SA" b="1" dirty="0"/>
              <a:t>ـ زراعة الخضروات والفاكهة</a:t>
            </a:r>
            <a:r>
              <a:rPr lang="ar-SA" b="1" dirty="0" smtClean="0"/>
              <a:t>:</a:t>
            </a:r>
            <a:endParaRPr lang="ar-EG" b="1" dirty="0" smtClean="0"/>
          </a:p>
          <a:p>
            <a:r>
              <a:rPr lang="ar-SA" b="1" dirty="0"/>
              <a:t>ـ الزراعة بهدف إنتاج الألبان:</a:t>
            </a:r>
            <a:endParaRPr lang="en-US" dirty="0"/>
          </a:p>
          <a:p>
            <a:r>
              <a:rPr lang="ar-SA" b="1" dirty="0"/>
              <a:t>ـ الزراعة المختلطة: </a:t>
            </a:r>
            <a:endParaRPr lang="en-US" dirty="0"/>
          </a:p>
          <a:p>
            <a:endParaRPr lang="en-US" dirty="0"/>
          </a:p>
          <a:p>
            <a:endParaRPr lang="en-US" dirty="0"/>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lvl="0"/>
            <a:r>
              <a:rPr lang="ar-SA" b="1" dirty="0"/>
              <a:t>الإنتاج الحيواني: </a:t>
            </a:r>
            <a:r>
              <a:rPr lang="ar-SA" dirty="0" smtClean="0"/>
              <a:t>تعد </a:t>
            </a:r>
            <a:r>
              <a:rPr lang="ar-SA" dirty="0"/>
              <a:t>الثروة الحيوانية جزءًا مهمًا في العملية الزراعية في كل أنحاء أوربا تقريبًا، فيقوم معظم المزارعين بتربية الحيوانات بجانب زراعة الحبوب </a:t>
            </a:r>
            <a:r>
              <a:rPr lang="ar-SA" dirty="0" err="1"/>
              <a:t>والفواكة</a:t>
            </a:r>
            <a:r>
              <a:rPr lang="ar-SA" dirty="0"/>
              <a:t> والخضراوات، والمزارعون في معظم أجزاء أوربا </a:t>
            </a:r>
            <a:r>
              <a:rPr lang="ar-EG" dirty="0" smtClean="0"/>
              <a:t>.</a:t>
            </a:r>
            <a:endParaRPr lang="ar-EG" dirty="0" smtClean="0"/>
          </a:p>
          <a:p>
            <a:pPr lvl="0"/>
            <a:r>
              <a:rPr lang="ar-SA" b="1" dirty="0"/>
              <a:t>الثروة </a:t>
            </a:r>
            <a:r>
              <a:rPr lang="ar-SA" b="1" dirty="0" smtClean="0"/>
              <a:t>السمكية:</a:t>
            </a:r>
            <a:r>
              <a:rPr lang="ar-EG" b="1" dirty="0" smtClean="0"/>
              <a:t> </a:t>
            </a:r>
            <a:r>
              <a:rPr lang="ar-SA" dirty="0" smtClean="0"/>
              <a:t>تنتشر </a:t>
            </a:r>
            <a:r>
              <a:rPr lang="ar-SA" dirty="0"/>
              <a:t>حرفة صيد الأسماك على طول سواحل القارة الجنوبية والغربية، والتي يتراوح عمقها بين 40 - 100قدم, وفي مثل هذه المناطق الضحلة تتكاثر الأسماك وتنتشر عمليات </a:t>
            </a:r>
            <a:r>
              <a:rPr lang="ar-SA" dirty="0" smtClean="0"/>
              <a:t>الصيد</a:t>
            </a:r>
            <a:r>
              <a:rPr lang="ar-EG" dirty="0" smtClean="0"/>
              <a:t>.</a:t>
            </a:r>
            <a:r>
              <a:rPr lang="ar-SA" dirty="0" smtClean="0"/>
              <a:t> </a:t>
            </a:r>
            <a:endParaRPr lang="ar-E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ar-SA" b="1" dirty="0"/>
              <a:t>2ـ الثروة المعدنية في قارة أوربا</a:t>
            </a:r>
            <a:r>
              <a:rPr lang="ar-SA" b="1" dirty="0" smtClean="0"/>
              <a:t>:</a:t>
            </a:r>
            <a:endParaRPr lang="ar-EG"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ar-SA" dirty="0"/>
              <a:t>تحتل مناطق التعدين في أوربا نطاقاً واسعاً يمتد من بريطانيا غرباً حتى بحر قزوين شرقاً، وتعد روسيا الدولة الرائدة في مجال التعدين لتوافر المواد الخام </a:t>
            </a:r>
            <a:r>
              <a:rPr lang="ar-SA" dirty="0" err="1" smtClean="0"/>
              <a:t>بها</a:t>
            </a:r>
            <a:r>
              <a:rPr lang="ar-EG" dirty="0" smtClean="0"/>
              <a:t> .</a:t>
            </a:r>
            <a:endParaRPr lang="ar-EG" dirty="0" smtClean="0"/>
          </a:p>
          <a:p>
            <a:r>
              <a:rPr lang="ar-SA" dirty="0"/>
              <a:t>أما الغاز الطبيعي فتعد روسيا وهولندا وبريطانيا من بين الدول الأولى المنتجة للغاز الطبيعي في القارة، وتحتل القارة مع روسيا المركز الأول في إنتاج الغاز على المستوى العالمي</a:t>
            </a:r>
            <a:r>
              <a:rPr lang="ar-SA" dirty="0" smtClean="0"/>
              <a:t>.</a:t>
            </a:r>
            <a:endParaRPr lang="ar-EG" dirty="0" smtClean="0"/>
          </a:p>
          <a:p>
            <a:r>
              <a:rPr lang="ar-SA" dirty="0" smtClean="0"/>
              <a:t>أما </a:t>
            </a:r>
            <a:r>
              <a:rPr lang="ar-SA" dirty="0"/>
              <a:t>الحديد فتتجه معظم الدول الأوربية منذ القدم حيث لا يوجد دولة أوربية لا تنتج </a:t>
            </a:r>
            <a:r>
              <a:rPr lang="ar-SA" dirty="0" smtClean="0"/>
              <a:t>الحديد</a:t>
            </a:r>
            <a:r>
              <a:rPr lang="ar-EG" dirty="0" smtClean="0"/>
              <a:t> .</a:t>
            </a:r>
          </a:p>
          <a:p>
            <a:r>
              <a:rPr lang="ar-SA" dirty="0"/>
              <a:t> وهناك عدد من المعادن الأخرى التي تنتجها القارة بكميات قليلة </a:t>
            </a:r>
            <a:r>
              <a:rPr lang="ar-SA" dirty="0" smtClean="0"/>
              <a:t>مثل:</a:t>
            </a:r>
            <a:r>
              <a:rPr lang="ar-SA" b="1" dirty="0" err="1" smtClean="0"/>
              <a:t>المنجنيز</a:t>
            </a:r>
            <a:r>
              <a:rPr lang="ar-EG" b="1" dirty="0" smtClean="0"/>
              <a:t>- النحاس – الكبريت – الرصاص – الزنك وغيرها.</a:t>
            </a:r>
            <a:endParaRPr lang="ar-E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SA" b="1" dirty="0"/>
              <a:t>الصناعة في قارة أوربا:</a:t>
            </a:r>
            <a:endParaRPr lang="ar-EG"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a:t>ترجع الصناعة في أوربا إلى العصور الوسطى معتمده على القوة البدنية أو المجاري المائية المحركة، لهذا تركزت معظم الصناعات القديمة بالقرب من المجارى المائية. </a:t>
            </a:r>
            <a:endParaRPr lang="ar-EG" dirty="0" smtClean="0"/>
          </a:p>
          <a:p>
            <a:r>
              <a:rPr lang="ar-SA" dirty="0"/>
              <a:t>وتعد دول أوربا من دول الصدارة في العالم في صنع العديد من المنتجات </a:t>
            </a:r>
            <a:r>
              <a:rPr lang="ar-SA" dirty="0" smtClean="0"/>
              <a:t>المهمة</a:t>
            </a:r>
            <a:r>
              <a:rPr lang="ar-EG" dirty="0" smtClean="0"/>
              <a:t>.</a:t>
            </a:r>
            <a:endParaRPr lang="ar-EG" dirty="0" smtClean="0"/>
          </a:p>
          <a:p>
            <a:r>
              <a:rPr lang="ar-SA" dirty="0"/>
              <a:t>وظهرت صناعة الخدمات،وهي الصناعات التي تنتج الخدمات دون السلع المادية، وتشمل التجارة والرعاية الصحية، والشئون المالية، والنقل </a:t>
            </a:r>
            <a:r>
              <a:rPr lang="ar-SA" dirty="0" smtClean="0"/>
              <a:t>والاتصالات</a:t>
            </a:r>
            <a:r>
              <a:rPr lang="ar-EG" dirty="0" smtClean="0"/>
              <a:t>.</a:t>
            </a:r>
            <a:r>
              <a:rPr lang="ar-SA" dirty="0" smtClean="0"/>
              <a:t> </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ar-SA" b="1" dirty="0"/>
              <a:t>الطاقة في قارة أوربا:</a:t>
            </a:r>
            <a:endParaRPr lang="ar-EG"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SA" dirty="0"/>
              <a:t>يتم توليد الطاقة المستخدمة في الصناعة الأوروبية من مصادر مختلفة تشمل الغاز الطبيعي والفحم الحجري والطاقة الذرية وحركة المد والجزر في المحيطات والنفط والبخار والماء. </a:t>
            </a:r>
            <a:endParaRPr lang="ar-EG" dirty="0" smtClean="0"/>
          </a:p>
          <a:p>
            <a:r>
              <a:rPr lang="ar-SA" dirty="0"/>
              <a:t>وتُعدّ أوربا المستهلك الرئيسي للفحم الحجري في العالم </a:t>
            </a:r>
            <a:r>
              <a:rPr lang="ar-SA" dirty="0" smtClean="0"/>
              <a:t>أجمع</a:t>
            </a:r>
            <a:r>
              <a:rPr lang="ar-EG" dirty="0" smtClean="0"/>
              <a:t> </a:t>
            </a:r>
          </a:p>
          <a:p>
            <a:r>
              <a:rPr lang="ar-EG" smtClean="0"/>
              <a:t>و</a:t>
            </a:r>
            <a:r>
              <a:rPr lang="ar-SA" smtClean="0"/>
              <a:t>نجد </a:t>
            </a:r>
            <a:r>
              <a:rPr lang="ar-SA" dirty="0"/>
              <a:t>أن استخدام الغاز الطبيعي والطاقة الذرية والنفط في تزايد مستمر.</a:t>
            </a:r>
            <a:endParaRPr lang="en-US" dirty="0"/>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lstStyle/>
          <a:p>
            <a:r>
              <a:rPr lang="ar-SA" b="1" dirty="0" smtClean="0"/>
              <a:t>التجارة في قارة أوربا:</a:t>
            </a:r>
            <a:endParaRPr lang="ar-EG"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ar-SA" dirty="0" smtClean="0"/>
              <a:t>تشترك معظم دول أوربا في أسواق مشتركة. السوق المشتركة وحدة اقتصادية بين عدد من الدول، تعمل مجتمعة على إنعاش النمو الصناعي، وزيادة العمالة وتوفير السلع والخدمات. وتشجع الأسواق المشتركة التجارة بين الدول الأعضاء بإزالة الحواجز الجمركية والتجارية والحواجز الأخرى.ومن أشهر الأسواق المشتركة الاتحاد الأوروبي (</a:t>
            </a:r>
            <a:r>
              <a:rPr lang="en-US" dirty="0" smtClean="0"/>
              <a:t>EU</a:t>
            </a:r>
            <a:r>
              <a:rPr lang="ar-SA" dirty="0" smtClean="0"/>
              <a:t>) الذي كان يعرف بالمجموعة الاقتصادية الأوروبية (</a:t>
            </a:r>
            <a:r>
              <a:rPr lang="en-US" dirty="0" smtClean="0"/>
              <a:t>EEC</a:t>
            </a:r>
            <a:r>
              <a:rPr lang="ar-SA" dirty="0" smtClean="0"/>
              <a:t>) حتى عام 1994م. </a:t>
            </a:r>
            <a:endParaRPr lang="ar-EG" dirty="0" smtClean="0"/>
          </a:p>
          <a:p>
            <a:endParaRPr lang="ar-E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ar-SA" b="1" dirty="0"/>
              <a:t>ـ المواصلات في قارة أوربا</a:t>
            </a:r>
            <a:r>
              <a:rPr lang="ar-SA" b="1" dirty="0" smtClean="0"/>
              <a:t>:</a:t>
            </a:r>
            <a:endParaRPr lang="ar-EG"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ar-SA" dirty="0"/>
              <a:t>توجد في أوربا أفضل شبكات مواصلات في العالم. فشبكات الخطوط الجوية والقنوات والشوارع وخطوط السكك الحديدية والأنهار تعم كل أنحاء القارة، وتصل تقريبًا إلى جميع أجزائها. </a:t>
            </a:r>
            <a:endParaRPr lang="ar-EG" dirty="0" smtClean="0"/>
          </a:p>
          <a:p>
            <a:r>
              <a:rPr lang="ar-SA" dirty="0"/>
              <a:t>يبلغ مجموع طول السكك الحديدية بأوربا ربع طول خطوط السكك الحديدية في العالم، كما تحتل القطارات السريعة في أوربا المرتبة الأولى بين قطارات العالم كله. فعلى سبيل المثال تربط القطارات السريعة بين مدن رئيسية في تسع من دول أوربا الغربية. </a:t>
            </a:r>
            <a:endParaRPr lang="ar-E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ar-EG" dirty="0" smtClean="0"/>
              <a:t>تابع</a:t>
            </a:r>
            <a:endParaRPr lang="ar-EG"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ar-SA" dirty="0"/>
              <a:t>وتحلق طائرات الخطوط الجوية الأوروبية في كل أجزاء القارة وفي أنحاء العالم. وتم دمج الخطوط الجوية الوطنية </a:t>
            </a:r>
            <a:r>
              <a:rPr lang="ar-SA" dirty="0" err="1"/>
              <a:t>للدنمارك</a:t>
            </a:r>
            <a:r>
              <a:rPr lang="ar-SA" dirty="0"/>
              <a:t> والنرويج والسويد لتصبح الخطوط الجوية </a:t>
            </a:r>
            <a:r>
              <a:rPr lang="ar-SA" dirty="0" err="1"/>
              <a:t>الإسكندينافية</a:t>
            </a:r>
            <a:r>
              <a:rPr lang="en-US" dirty="0"/>
              <a:t>SAS</a:t>
            </a:r>
            <a:r>
              <a:rPr lang="ar-SA" dirty="0"/>
              <a:t>وتُعدّ الخطوط الجوية الملكية الهولندية</a:t>
            </a:r>
            <a:r>
              <a:rPr lang="en-US" dirty="0"/>
              <a:t>(KLM) </a:t>
            </a:r>
            <a:endParaRPr lang="ar-EG" dirty="0" smtClean="0"/>
          </a:p>
          <a:p>
            <a:r>
              <a:rPr lang="ar-SA" dirty="0" smtClean="0"/>
              <a:t>تربط</a:t>
            </a:r>
            <a:r>
              <a:rPr lang="en-US" dirty="0" smtClean="0"/>
              <a:t> </a:t>
            </a:r>
            <a:r>
              <a:rPr lang="ar-SA" dirty="0" smtClean="0"/>
              <a:t>الاتصالات </a:t>
            </a:r>
            <a:r>
              <a:rPr lang="ar-SA" dirty="0"/>
              <a:t>وسائل الاتصال الحديثة تقريبًا جميع أجزاء أوربا بعضها بعضا ومع القارات الأخرى. </a:t>
            </a:r>
            <a:endParaRPr lang="ar-EG"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582</Words>
  <Application>Microsoft Office PowerPoint</Application>
  <PresentationFormat>عرض على الشاشة (3:4)‏</PresentationFormat>
  <Paragraphs>37</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سمة Office</vt:lpstr>
      <vt:lpstr>محاضرة النشاط البشري في قارة أوربا(م 7)</vt:lpstr>
      <vt:lpstr>1ـ الزراعة:</vt:lpstr>
      <vt:lpstr>تابع</vt:lpstr>
      <vt:lpstr>2ـ الثروة المعدنية في قارة أوربا:</vt:lpstr>
      <vt:lpstr>الصناعة في قارة أوربا:</vt:lpstr>
      <vt:lpstr>الطاقة في قارة أوربا:</vt:lpstr>
      <vt:lpstr>التجارة في قارة أوربا:</vt:lpstr>
      <vt:lpstr>ـ المواصلات في قارة أوربا:</vt:lpstr>
      <vt:lpstr>تابع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النشاط البشري في قارة أوربا</dc:title>
  <dc:creator>MakkaH-78</dc:creator>
  <cp:lastModifiedBy>MakkaH-78</cp:lastModifiedBy>
  <cp:revision>4</cp:revision>
  <dcterms:created xsi:type="dcterms:W3CDTF">2020-03-31T15:16:24Z</dcterms:created>
  <dcterms:modified xsi:type="dcterms:W3CDTF">2020-03-31T16:20:15Z</dcterms:modified>
</cp:coreProperties>
</file>