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59" r:id="rId3"/>
    <p:sldId id="260" r:id="rId4"/>
    <p:sldId id="261" r:id="rId5"/>
    <p:sldId id="262" r:id="rId6"/>
    <p:sldId id="263" r:id="rId7"/>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DE31B2BB-D259-457E-B308-90B8DE83F644}" type="datetimeFigureOut">
              <a:rPr lang="ar-EG" smtClean="0"/>
              <a:pPr/>
              <a:t>07/08/1441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779383D-E74F-4089-8846-D94CAD8C9F32}"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DE31B2BB-D259-457E-B308-90B8DE83F644}" type="datetimeFigureOut">
              <a:rPr lang="ar-EG" smtClean="0"/>
              <a:pPr/>
              <a:t>07/08/1441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779383D-E74F-4089-8846-D94CAD8C9F32}"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DE31B2BB-D259-457E-B308-90B8DE83F644}" type="datetimeFigureOut">
              <a:rPr lang="ar-EG" smtClean="0"/>
              <a:pPr/>
              <a:t>07/08/1441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779383D-E74F-4089-8846-D94CAD8C9F32}"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DE31B2BB-D259-457E-B308-90B8DE83F644}" type="datetimeFigureOut">
              <a:rPr lang="ar-EG" smtClean="0"/>
              <a:pPr/>
              <a:t>07/08/1441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779383D-E74F-4089-8846-D94CAD8C9F32}"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E31B2BB-D259-457E-B308-90B8DE83F644}" type="datetimeFigureOut">
              <a:rPr lang="ar-EG" smtClean="0"/>
              <a:pPr/>
              <a:t>07/08/1441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779383D-E74F-4089-8846-D94CAD8C9F32}"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DE31B2BB-D259-457E-B308-90B8DE83F644}" type="datetimeFigureOut">
              <a:rPr lang="ar-EG" smtClean="0"/>
              <a:pPr/>
              <a:t>07/08/1441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F779383D-E74F-4089-8846-D94CAD8C9F32}"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DE31B2BB-D259-457E-B308-90B8DE83F644}" type="datetimeFigureOut">
              <a:rPr lang="ar-EG" smtClean="0"/>
              <a:pPr/>
              <a:t>07/08/1441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F779383D-E74F-4089-8846-D94CAD8C9F32}"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DE31B2BB-D259-457E-B308-90B8DE83F644}" type="datetimeFigureOut">
              <a:rPr lang="ar-EG" smtClean="0"/>
              <a:pPr/>
              <a:t>07/08/1441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F779383D-E74F-4089-8846-D94CAD8C9F32}"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E31B2BB-D259-457E-B308-90B8DE83F644}" type="datetimeFigureOut">
              <a:rPr lang="ar-EG" smtClean="0"/>
              <a:pPr/>
              <a:t>07/08/1441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F779383D-E74F-4089-8846-D94CAD8C9F32}"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E31B2BB-D259-457E-B308-90B8DE83F644}" type="datetimeFigureOut">
              <a:rPr lang="ar-EG" smtClean="0"/>
              <a:pPr/>
              <a:t>07/08/1441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F779383D-E74F-4089-8846-D94CAD8C9F32}"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E31B2BB-D259-457E-B308-90B8DE83F644}" type="datetimeFigureOut">
              <a:rPr lang="ar-EG" smtClean="0"/>
              <a:pPr/>
              <a:t>07/08/1441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F779383D-E74F-4089-8846-D94CAD8C9F32}"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E31B2BB-D259-457E-B308-90B8DE83F644}" type="datetimeFigureOut">
              <a:rPr lang="ar-EG" smtClean="0"/>
              <a:pPr/>
              <a:t>07/08/1441</a:t>
            </a:fld>
            <a:endParaRPr lang="ar-EG"/>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779383D-E74F-4089-8846-D94CAD8C9F32}"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2130425"/>
            <a:ext cx="7560840" cy="1470025"/>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ar-EG" sz="3600" b="1" dirty="0" smtClean="0">
                <a:cs typeface="PT Bold Broken" pitchFamily="2" charset="-78"/>
              </a:rPr>
              <a:t>محاضرة </a:t>
            </a:r>
            <a:r>
              <a:rPr lang="ar-SA" sz="4000" b="1" dirty="0" smtClean="0">
                <a:cs typeface="PT Bold Broken" pitchFamily="2" charset="-78"/>
              </a:rPr>
              <a:t>البنية الجيولوجية </a:t>
            </a:r>
            <a:r>
              <a:rPr lang="ar-EG" sz="4000" b="1" dirty="0" smtClean="0">
                <a:cs typeface="PT Bold Broken" pitchFamily="2" charset="-78"/>
              </a:rPr>
              <a:t/>
            </a:r>
            <a:br>
              <a:rPr lang="ar-EG" sz="4000" b="1" dirty="0" smtClean="0">
                <a:cs typeface="PT Bold Broken" pitchFamily="2" charset="-78"/>
              </a:rPr>
            </a:br>
            <a:r>
              <a:rPr lang="ar-SA" sz="4000" b="1" dirty="0" smtClean="0">
                <a:cs typeface="PT Bold Broken" pitchFamily="2" charset="-78"/>
              </a:rPr>
              <a:t>والتضاريسية لقارة أور</a:t>
            </a:r>
            <a:r>
              <a:rPr lang="ar-EG" sz="4000" b="1" dirty="0" err="1" smtClean="0">
                <a:cs typeface="PT Bold Broken" pitchFamily="2" charset="-78"/>
              </a:rPr>
              <a:t>با</a:t>
            </a:r>
            <a:r>
              <a:rPr lang="ar-SA" sz="4800" dirty="0" smtClean="0">
                <a:cs typeface="PT Bold Broken" pitchFamily="2" charset="-78"/>
              </a:rPr>
              <a:t>	</a:t>
            </a:r>
            <a:r>
              <a:rPr lang="ar-EG" sz="4800" smtClean="0">
                <a:cs typeface="PT Bold Broken" pitchFamily="2" charset="-78"/>
              </a:rPr>
              <a:t>(م 4)</a:t>
            </a:r>
            <a:endParaRPr lang="en-US" sz="4800" dirty="0">
              <a:cs typeface="PT Bold Broken" pitchFamily="2" charset="-78"/>
            </a:endParaRPr>
          </a:p>
        </p:txBody>
      </p:sp>
      <p:sp>
        <p:nvSpPr>
          <p:cNvPr id="3" name="عنوان فرعي 2"/>
          <p:cNvSpPr>
            <a:spLocks noGrp="1"/>
          </p:cNvSpPr>
          <p:nvPr>
            <p:ph type="subTitle" idx="1"/>
          </p:nvPr>
        </p:nvSpPr>
        <p:spPr/>
        <p:style>
          <a:lnRef idx="1">
            <a:schemeClr val="accent6"/>
          </a:lnRef>
          <a:fillRef idx="2">
            <a:schemeClr val="accent6"/>
          </a:fillRef>
          <a:effectRef idx="1">
            <a:schemeClr val="accent6"/>
          </a:effectRef>
          <a:fontRef idx="minor">
            <a:schemeClr val="dk1"/>
          </a:fontRef>
        </p:style>
        <p:txBody>
          <a:bodyPr>
            <a:normAutofit/>
          </a:bodyPr>
          <a:lstStyle/>
          <a:p>
            <a:endParaRPr lang="ar-EG" sz="2000" dirty="0" smtClean="0">
              <a:cs typeface="PT Bold Heading" pitchFamily="2" charset="-78"/>
            </a:endParaRPr>
          </a:p>
          <a:p>
            <a:r>
              <a:rPr lang="ar-EG" sz="2000" dirty="0" smtClean="0">
                <a:cs typeface="PT Bold Heading" pitchFamily="2" charset="-78"/>
              </a:rPr>
              <a:t>الفرقة الثانية: الدراسات الاجتماعية</a:t>
            </a:r>
          </a:p>
          <a:p>
            <a:r>
              <a:rPr lang="ar-EG" sz="2000" dirty="0" smtClean="0">
                <a:cs typeface="PT Bold Heading" pitchFamily="2" charset="-78"/>
              </a:rPr>
              <a:t>مقرر:  جغرافية </a:t>
            </a:r>
            <a:r>
              <a:rPr lang="ar-EG" sz="2000" dirty="0" err="1" smtClean="0">
                <a:cs typeface="PT Bold Heading" pitchFamily="2" charset="-78"/>
              </a:rPr>
              <a:t>أوراسيا</a:t>
            </a:r>
            <a:endParaRPr lang="ar-EG" sz="2000" dirty="0" smtClean="0">
              <a:cs typeface="PT Bold Heading" pitchFamily="2" charset="-78"/>
            </a:endParaRPr>
          </a:p>
          <a:p>
            <a:r>
              <a:rPr lang="ar-EG" sz="2000" dirty="0" smtClean="0">
                <a:cs typeface="PT Bold Heading" pitchFamily="2" charset="-78"/>
              </a:rPr>
              <a:t>د. محمد عيد</a:t>
            </a:r>
            <a:endParaRPr lang="ar-EG" sz="2000" dirty="0">
              <a:cs typeface="PT Bold Heading"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ar-SA" b="1" dirty="0" smtClean="0"/>
              <a:t>البنية الجيولوجية لقارة أوربا</a:t>
            </a:r>
            <a:r>
              <a:rPr lang="ar-SA" dirty="0" smtClean="0"/>
              <a:t>	</a:t>
            </a:r>
            <a:endParaRPr lang="en-US"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a:buNone/>
            </a:pPr>
            <a:r>
              <a:rPr lang="ar-SA" dirty="0" smtClean="0"/>
              <a:t> قارة أوربا جزء من قارة </a:t>
            </a:r>
            <a:r>
              <a:rPr lang="ar-SA" dirty="0" err="1" smtClean="0"/>
              <a:t>لوراسيا</a:t>
            </a:r>
            <a:r>
              <a:rPr lang="ar-SA" dirty="0" smtClean="0"/>
              <a:t> القديمة ولذا تتمثل فيها القواعد القارية </a:t>
            </a:r>
            <a:r>
              <a:rPr lang="ar-SA" dirty="0" err="1" smtClean="0"/>
              <a:t>الأركية</a:t>
            </a:r>
            <a:r>
              <a:rPr lang="ar-SA" dirty="0" smtClean="0"/>
              <a:t> القديمة التي تعرضت لعوامل التعرية فترات زمنية طويلة</a:t>
            </a:r>
            <a:r>
              <a:rPr lang="ar-EG" dirty="0" smtClean="0"/>
              <a:t>.</a:t>
            </a:r>
          </a:p>
          <a:p>
            <a:pPr>
              <a:buNone/>
            </a:pPr>
            <a:r>
              <a:rPr lang="ar-SA" b="1" dirty="0" smtClean="0"/>
              <a:t>الحركة قبل </a:t>
            </a:r>
            <a:r>
              <a:rPr lang="ar-SA" b="1" dirty="0" err="1" smtClean="0"/>
              <a:t>الكمبري</a:t>
            </a:r>
            <a:r>
              <a:rPr lang="ar-SA" b="1" dirty="0" smtClean="0"/>
              <a:t>:</a:t>
            </a:r>
            <a:r>
              <a:rPr lang="ar-SA" dirty="0" smtClean="0"/>
              <a:t>أثرت على المنطقة المجاورة للبحر البلطي ويتضح أثرها في الكتل والمرتفعات الشمالية الغربية</a:t>
            </a:r>
            <a:r>
              <a:rPr lang="ar-EG" dirty="0" smtClean="0"/>
              <a:t>.</a:t>
            </a:r>
          </a:p>
          <a:p>
            <a:pPr>
              <a:buNone/>
            </a:pPr>
            <a:r>
              <a:rPr lang="ar-EG" b="1" dirty="0" err="1" smtClean="0"/>
              <a:t>ال</a:t>
            </a:r>
            <a:r>
              <a:rPr lang="ar-SA" b="1" dirty="0" smtClean="0"/>
              <a:t>حركة </a:t>
            </a:r>
            <a:r>
              <a:rPr lang="ar-SA" b="1" dirty="0" err="1" smtClean="0"/>
              <a:t>الكاليدونية</a:t>
            </a:r>
            <a:r>
              <a:rPr lang="ar-EG" b="1" dirty="0" smtClean="0"/>
              <a:t>:</a:t>
            </a:r>
            <a:r>
              <a:rPr lang="ar-SA" dirty="0" smtClean="0"/>
              <a:t>هي حركات أصابت القشرة الأرضية في أواسط الزمن الجيولوجي الأول أدت إلى نشأت مرتفعات </a:t>
            </a:r>
            <a:r>
              <a:rPr lang="ar-SA" dirty="0" err="1" smtClean="0"/>
              <a:t>إلتوائية</a:t>
            </a:r>
            <a:r>
              <a:rPr lang="ar-SA" dirty="0" smtClean="0"/>
              <a:t> في أوروبا يبدو اتجاهها الحالي من الشمال الشرقي إلى الجنوب الغربي</a:t>
            </a:r>
            <a:endParaRPr lang="ar-EG" dirty="0" smtClean="0"/>
          </a:p>
          <a:p>
            <a:r>
              <a:rPr lang="ar-SA" b="1" dirty="0" smtClean="0"/>
              <a:t>الحركة </a:t>
            </a:r>
            <a:r>
              <a:rPr lang="ar-SA" b="1" dirty="0" err="1" smtClean="0"/>
              <a:t>الهرسينية</a:t>
            </a:r>
            <a:r>
              <a:rPr lang="ar-SA" b="1" dirty="0" smtClean="0"/>
              <a:t>:</a:t>
            </a:r>
            <a:r>
              <a:rPr lang="ar-SA" dirty="0" smtClean="0"/>
              <a:t>حدثت هذه الحركة في أواخر الزمن الأول وتتمثل في مرتفعات وسط أوربا </a:t>
            </a:r>
            <a:endParaRPr lang="ar-EG"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ar-EG" dirty="0" smtClean="0"/>
              <a:t>تابع:</a:t>
            </a:r>
            <a:r>
              <a:rPr lang="ar-SA" b="1" dirty="0" smtClean="0"/>
              <a:t> البنية الجيولوجية لقارة أوربا</a:t>
            </a:r>
            <a:endParaRPr lang="ar-EG"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r>
              <a:rPr lang="ar-SA" b="1" dirty="0" smtClean="0"/>
              <a:t>الحركة </a:t>
            </a:r>
            <a:r>
              <a:rPr lang="ar-SA" b="1" dirty="0" err="1" smtClean="0"/>
              <a:t>الألبية</a:t>
            </a:r>
            <a:r>
              <a:rPr lang="ar-SA" b="1" dirty="0" smtClean="0"/>
              <a:t>:</a:t>
            </a:r>
            <a:r>
              <a:rPr lang="ar-SA" dirty="0" smtClean="0"/>
              <a:t>حدثت في الزمن الثالث , وقد تشكلت العديد من سلاسل الجبال الممتدة في جنوب أوربا من مرتفعات </a:t>
            </a:r>
            <a:r>
              <a:rPr lang="ar-SA" dirty="0" err="1" smtClean="0"/>
              <a:t>سيرانيفادا</a:t>
            </a:r>
            <a:r>
              <a:rPr lang="ar-SA" dirty="0" smtClean="0"/>
              <a:t> في جنوب إسبانيا وشرقا حتى جبال </a:t>
            </a:r>
            <a:r>
              <a:rPr lang="ar-SA" dirty="0" err="1" smtClean="0"/>
              <a:t>القفقاس</a:t>
            </a:r>
            <a:r>
              <a:rPr lang="ar-SA" dirty="0" smtClean="0"/>
              <a:t> , واستمرارها شرقا في أسيا.ونجم من غزو الجليد وانحساره في </a:t>
            </a:r>
            <a:r>
              <a:rPr lang="ar-SA" dirty="0" err="1" smtClean="0"/>
              <a:t>البلايوستوسين</a:t>
            </a:r>
            <a:r>
              <a:rPr lang="ar-SA" dirty="0" smtClean="0"/>
              <a:t> تغير في مساحة اليابس الأوربي</a:t>
            </a:r>
            <a:endParaRPr lang="ar-EG" dirty="0" smtClean="0"/>
          </a:p>
          <a:p>
            <a:pPr>
              <a:buNone/>
            </a:pPr>
            <a:r>
              <a:rPr lang="ar-SA" b="1" dirty="0" smtClean="0"/>
              <a:t>وكان من نتائج هذا الزحف الجليدي:</a:t>
            </a:r>
            <a:r>
              <a:rPr lang="ar-SA" dirty="0" smtClean="0"/>
              <a:t>تكونت تربة </a:t>
            </a:r>
            <a:r>
              <a:rPr lang="ar-SA" dirty="0" err="1" smtClean="0"/>
              <a:t>اللويس</a:t>
            </a:r>
            <a:r>
              <a:rPr lang="ar-SA" dirty="0" smtClean="0"/>
              <a:t> عن طريق الرياح التي استطاعت تسويتها وإرسابها في الجنوب</a:t>
            </a:r>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b="1" dirty="0" smtClean="0"/>
              <a:t>تضاريس قارة أوربا</a:t>
            </a:r>
            <a:endParaRPr lang="ar-EG" b="1" dirty="0"/>
          </a:p>
        </p:txBody>
      </p:sp>
      <p:sp>
        <p:nvSpPr>
          <p:cNvPr id="3" name="عنصر نائب للمحتوى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fontScale="92500" lnSpcReduction="10000"/>
          </a:bodyPr>
          <a:lstStyle/>
          <a:p>
            <a:r>
              <a:rPr lang="ar-SA" b="1" dirty="0" smtClean="0"/>
              <a:t>كتلة الأراضي القديمة (الجبال الشمالية الغربية).</a:t>
            </a:r>
            <a:r>
              <a:rPr lang="ar-SA" dirty="0" smtClean="0"/>
              <a:t>تمتد عبر شمال غربي فرنسا وأيرلندا وشمال بريطانيا والنرويج والسويد وفنلندا الشمالية والركن الشمالي الغربي للجزء الأوروبي من روسيا</a:t>
            </a:r>
            <a:r>
              <a:rPr lang="ar-EG" dirty="0" smtClean="0"/>
              <a:t>.</a:t>
            </a:r>
          </a:p>
          <a:p>
            <a:r>
              <a:rPr lang="ar-SA" b="1" dirty="0" smtClean="0"/>
              <a:t>الرصيف الروسي:</a:t>
            </a:r>
            <a:r>
              <a:rPr lang="ar-SA" dirty="0" smtClean="0"/>
              <a:t>هو عبارة عن منطقة من الصخور النارية والمتحولة القديمة التي تحتل كامل أراضي روسيا الأوربية والجزء الشرقي من بولندا</a:t>
            </a:r>
            <a:endParaRPr lang="ar-EG" dirty="0" smtClean="0"/>
          </a:p>
          <a:p>
            <a:r>
              <a:rPr lang="ar-SA" b="1" dirty="0" smtClean="0"/>
              <a:t>السهل الأوروبي العظيم:</a:t>
            </a:r>
            <a:r>
              <a:rPr lang="ar-EG" b="1" dirty="0" smtClean="0"/>
              <a:t> </a:t>
            </a:r>
            <a:r>
              <a:rPr lang="ar-SA" dirty="0" smtClean="0"/>
              <a:t>يغطي تقريبًا كل الجزء الأوروبي من روسيا، ويمتد من روسيا إلى فرنسا. وتشمل المنطقة أيضًا جزءًا من جنوب شرقي إنجلترا. وتمتد في روسيا من المحيط المتجمد الشمالي إلى جبال القوقاز لأكثر من 2,410كم</a:t>
            </a:r>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pPr lvl="0"/>
            <a:r>
              <a:rPr lang="ar-SA" b="1" dirty="0" smtClean="0"/>
              <a:t>أنهار قارة أوروبا</a:t>
            </a:r>
            <a:endParaRPr lang="ar-EG" dirty="0"/>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fontScale="70000" lnSpcReduction="20000"/>
          </a:bodyPr>
          <a:lstStyle/>
          <a:p>
            <a:r>
              <a:rPr lang="ar-SA" sz="4000" b="1" dirty="0" smtClean="0"/>
              <a:t>نهر </a:t>
            </a:r>
            <a:r>
              <a:rPr lang="ar-SA" sz="4000" b="1" dirty="0" err="1" smtClean="0"/>
              <a:t>الفولجا</a:t>
            </a:r>
            <a:r>
              <a:rPr lang="ar-SA" sz="4000" dirty="0" smtClean="0"/>
              <a:t>:يتصدر أنهار أوروبا من حيث طول المجرى، وينبع من تلال </a:t>
            </a:r>
            <a:r>
              <a:rPr lang="ar-SA" sz="4000" dirty="0" err="1" smtClean="0"/>
              <a:t>فلداي</a:t>
            </a:r>
            <a:r>
              <a:rPr lang="en-US" sz="4000" dirty="0" smtClean="0"/>
              <a:t>Valdai</a:t>
            </a:r>
            <a:r>
              <a:rPr lang="ar-SA" sz="4000" dirty="0" smtClean="0"/>
              <a:t> (غرب مدينة موسكو)</a:t>
            </a:r>
            <a:r>
              <a:rPr lang="ar-EG" sz="4000" dirty="0" smtClean="0"/>
              <a:t>.</a:t>
            </a:r>
          </a:p>
          <a:p>
            <a:r>
              <a:rPr lang="ar-SA" sz="4000" b="1" dirty="0" smtClean="0"/>
              <a:t>نهر الدانوب</a:t>
            </a:r>
            <a:r>
              <a:rPr lang="ar-SA" sz="4000" dirty="0" smtClean="0"/>
              <a:t>:يبلغ طول مجراه، بين منابعه عند مرتفعات الغابة السوداء في غرب ألمانيا ومصبه في البحر الأسود</a:t>
            </a:r>
            <a:r>
              <a:rPr lang="ar-EG" sz="4000" dirty="0" smtClean="0"/>
              <a:t>.</a:t>
            </a:r>
          </a:p>
          <a:p>
            <a:r>
              <a:rPr lang="ar-SA" sz="4000" b="1" dirty="0" smtClean="0"/>
              <a:t>نهر الدون:</a:t>
            </a:r>
            <a:r>
              <a:rPr lang="ar-SA" sz="4000" dirty="0" smtClean="0"/>
              <a:t>من الأنهار الرئيسية في شرق أوروبا، وينبع من مرتفعات وسط روسيا قرب مدينة </a:t>
            </a:r>
            <a:r>
              <a:rPr lang="ar-SA" sz="4000" dirty="0" err="1" smtClean="0"/>
              <a:t>موفوسكوفسك</a:t>
            </a:r>
            <a:r>
              <a:rPr lang="ar-SA" sz="4000" dirty="0" smtClean="0"/>
              <a:t>، ويتجه جنوباً ليصب في بحر أزوف</a:t>
            </a:r>
            <a:r>
              <a:rPr lang="ar-EG" sz="4000" dirty="0" smtClean="0"/>
              <a:t>.</a:t>
            </a:r>
          </a:p>
          <a:p>
            <a:r>
              <a:rPr lang="ar-SA" sz="3600" b="1" dirty="0" smtClean="0"/>
              <a:t>نهر الراين</a:t>
            </a:r>
            <a:r>
              <a:rPr lang="ar-SA" sz="3600" dirty="0" smtClean="0"/>
              <a:t>:ينبع نهر الراين من مرتفعات الألب السويسرية، ويقطع مسافة تصل إلى 1320 كيلومتر حتى يصب في بحر الشمال</a:t>
            </a:r>
            <a:r>
              <a:rPr lang="ar-EG" sz="3600" dirty="0" smtClean="0"/>
              <a:t>.</a:t>
            </a:r>
          </a:p>
          <a:p>
            <a:r>
              <a:rPr lang="ar-SA" b="1" dirty="0" smtClean="0"/>
              <a:t>نهر </a:t>
            </a:r>
            <a:r>
              <a:rPr lang="ar-SA" b="1" dirty="0" err="1" smtClean="0"/>
              <a:t>اللوار</a:t>
            </a:r>
            <a:r>
              <a:rPr lang="ar-SA" dirty="0" smtClean="0"/>
              <a:t>:يجري بكامله في فرنسا ويُعد من أطول أنهارها إذ يبلغ طول مجراه نحو 1014 كيلومتر</a:t>
            </a:r>
            <a:endParaRPr lang="ar-EG" sz="4000" dirty="0" smtClean="0"/>
          </a:p>
          <a:p>
            <a:pPr>
              <a:buNone/>
            </a:pPr>
            <a:r>
              <a:rPr lang="ar-SA" sz="4000" dirty="0" smtClean="0"/>
              <a:t> </a:t>
            </a:r>
            <a:endParaRPr lang="ar-EG" sz="3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ar-SA" b="1" dirty="0" smtClean="0"/>
              <a:t>البحيرات</a:t>
            </a:r>
            <a:r>
              <a:rPr lang="ar-EG" b="1" dirty="0" smtClean="0"/>
              <a:t> في </a:t>
            </a:r>
            <a:r>
              <a:rPr lang="ar-SA" b="1" dirty="0" smtClean="0"/>
              <a:t>قارة أوروبا</a:t>
            </a:r>
            <a:endParaRPr lang="ar-EG" dirty="0"/>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fontScale="62500" lnSpcReduction="20000"/>
          </a:bodyPr>
          <a:lstStyle/>
          <a:p>
            <a:pPr>
              <a:buNone/>
            </a:pPr>
            <a:r>
              <a:rPr lang="ar-SA" b="1" dirty="0" smtClean="0"/>
              <a:t>وتضم قارة أوروبا بعض البحيرات الآتية:</a:t>
            </a:r>
            <a:endParaRPr lang="en-US" dirty="0" smtClean="0"/>
          </a:p>
          <a:p>
            <a:r>
              <a:rPr lang="ar-SA" b="1" dirty="0" smtClean="0"/>
              <a:t>بحيرة </a:t>
            </a:r>
            <a:r>
              <a:rPr lang="ar-SA" b="1" dirty="0" err="1" smtClean="0"/>
              <a:t>لادوزكوي</a:t>
            </a:r>
            <a:r>
              <a:rPr lang="ar-SA" b="1" dirty="0" smtClean="0"/>
              <a:t> </a:t>
            </a:r>
            <a:r>
              <a:rPr lang="ar-SA" b="1" dirty="0" err="1" smtClean="0"/>
              <a:t>أوزيرو</a:t>
            </a:r>
            <a:r>
              <a:rPr lang="ar-SA" b="1" dirty="0" smtClean="0"/>
              <a:t>:</a:t>
            </a:r>
            <a:r>
              <a:rPr lang="ar-SA" dirty="0" smtClean="0"/>
              <a:t>تقع بحيرة </a:t>
            </a:r>
            <a:r>
              <a:rPr lang="ar-SA" dirty="0" err="1" smtClean="0"/>
              <a:t>لادوزكوي</a:t>
            </a:r>
            <a:r>
              <a:rPr lang="ar-EG" dirty="0" smtClean="0"/>
              <a:t> </a:t>
            </a:r>
            <a:r>
              <a:rPr lang="ar-SA" dirty="0" err="1" smtClean="0"/>
              <a:t>أوزيرو</a:t>
            </a:r>
            <a:r>
              <a:rPr lang="ar-EG" dirty="0" smtClean="0"/>
              <a:t> </a:t>
            </a:r>
            <a:r>
              <a:rPr lang="ar-SA" dirty="0" smtClean="0"/>
              <a:t>بولايتي </a:t>
            </a:r>
            <a:r>
              <a:rPr lang="ar-SA" dirty="0" err="1" smtClean="0"/>
              <a:t>كاريليا</a:t>
            </a:r>
            <a:r>
              <a:rPr lang="ar-EG" dirty="0" smtClean="0"/>
              <a:t> </a:t>
            </a:r>
            <a:r>
              <a:rPr lang="ar-SA" dirty="0" smtClean="0"/>
              <a:t>وليننجراد</a:t>
            </a:r>
            <a:r>
              <a:rPr lang="ar-EG" dirty="0" smtClean="0"/>
              <a:t> </a:t>
            </a:r>
            <a:r>
              <a:rPr lang="ar-SA" dirty="0" smtClean="0"/>
              <a:t>الروسيتين</a:t>
            </a:r>
            <a:r>
              <a:rPr lang="ar-EG" dirty="0" smtClean="0"/>
              <a:t> </a:t>
            </a:r>
            <a:r>
              <a:rPr lang="ar-SA" dirty="0" smtClean="0"/>
              <a:t>قرب الحدود الفنلندية</a:t>
            </a:r>
            <a:r>
              <a:rPr lang="ar-EG" dirty="0" smtClean="0"/>
              <a:t>.</a:t>
            </a:r>
          </a:p>
          <a:p>
            <a:r>
              <a:rPr lang="ar-SA" b="1" dirty="0" smtClean="0"/>
              <a:t>ـ بحيرة </a:t>
            </a:r>
            <a:r>
              <a:rPr lang="ar-SA" b="1" dirty="0" err="1" smtClean="0"/>
              <a:t>ونزكوي</a:t>
            </a:r>
            <a:r>
              <a:rPr lang="ar-SA" b="1" dirty="0" smtClean="0"/>
              <a:t> </a:t>
            </a:r>
            <a:r>
              <a:rPr lang="ar-SA" b="1" dirty="0" err="1" smtClean="0"/>
              <a:t>أوزيرو</a:t>
            </a:r>
            <a:r>
              <a:rPr lang="ar-SA" b="1" dirty="0" smtClean="0"/>
              <a:t>:</a:t>
            </a:r>
            <a:r>
              <a:rPr lang="ar-SA" dirty="0" smtClean="0"/>
              <a:t>تقع بحيرة </a:t>
            </a:r>
            <a:r>
              <a:rPr lang="ar-SA" dirty="0" err="1" smtClean="0"/>
              <a:t>ونزكوي</a:t>
            </a:r>
            <a:r>
              <a:rPr lang="ar-EG" dirty="0" smtClean="0"/>
              <a:t> </a:t>
            </a:r>
            <a:r>
              <a:rPr lang="ar-SA" dirty="0" err="1" smtClean="0"/>
              <a:t>أويزروعند</a:t>
            </a:r>
            <a:r>
              <a:rPr lang="ar-SA" dirty="0" smtClean="0"/>
              <a:t> ملتقى ولايات </a:t>
            </a:r>
            <a:r>
              <a:rPr lang="ar-SA" dirty="0" err="1" smtClean="0"/>
              <a:t>كاريليا</a:t>
            </a:r>
            <a:r>
              <a:rPr lang="ar-EG" dirty="0" smtClean="0"/>
              <a:t> </a:t>
            </a:r>
            <a:r>
              <a:rPr lang="ar-SA" dirty="0" smtClean="0"/>
              <a:t>وليننجراد</a:t>
            </a:r>
            <a:r>
              <a:rPr lang="ar-EG" dirty="0" smtClean="0"/>
              <a:t> </a:t>
            </a:r>
            <a:r>
              <a:rPr lang="ar-SA" dirty="0" err="1" smtClean="0"/>
              <a:t>وفولجدا</a:t>
            </a:r>
            <a:r>
              <a:rPr lang="ar-EG" dirty="0" smtClean="0"/>
              <a:t> </a:t>
            </a:r>
            <a:r>
              <a:rPr lang="ar-SA" dirty="0" smtClean="0"/>
              <a:t>الروسية</a:t>
            </a:r>
            <a:r>
              <a:rPr lang="ar-EG" dirty="0" smtClean="0"/>
              <a:t>.</a:t>
            </a:r>
          </a:p>
          <a:p>
            <a:r>
              <a:rPr lang="ar-SA" b="1" dirty="0" smtClean="0"/>
              <a:t>بحيرة</a:t>
            </a:r>
            <a:r>
              <a:rPr lang="ar-EG" b="1" dirty="0" smtClean="0"/>
              <a:t> </a:t>
            </a:r>
            <a:r>
              <a:rPr lang="ar-SA" b="1" dirty="0" err="1" smtClean="0"/>
              <a:t>فانيرن</a:t>
            </a:r>
            <a:r>
              <a:rPr lang="ar-SA" b="1" dirty="0" smtClean="0"/>
              <a:t>:</a:t>
            </a:r>
            <a:r>
              <a:rPr lang="ar-SA" dirty="0" smtClean="0"/>
              <a:t>تقع بحيرة </a:t>
            </a:r>
            <a:r>
              <a:rPr lang="ar-SA" dirty="0" err="1" smtClean="0"/>
              <a:t>فانيرنفي</a:t>
            </a:r>
            <a:r>
              <a:rPr lang="ar-SA" dirty="0" smtClean="0"/>
              <a:t> جنوب غرب السويد، وتبلغ</a:t>
            </a:r>
            <a:r>
              <a:rPr lang="ar-EG" dirty="0" smtClean="0"/>
              <a:t> </a:t>
            </a:r>
            <a:r>
              <a:rPr lang="ar-SA" dirty="0" smtClean="0"/>
              <a:t>مساحتها نحو 5584 كيلومتراً  </a:t>
            </a:r>
            <a:endParaRPr lang="ar-EG" dirty="0" smtClean="0"/>
          </a:p>
          <a:p>
            <a:r>
              <a:rPr lang="ar-SA" b="1" dirty="0" smtClean="0"/>
              <a:t>بحيرة </a:t>
            </a:r>
            <a:r>
              <a:rPr lang="ar-SA" b="1" dirty="0" err="1" smtClean="0"/>
              <a:t>بالاتون</a:t>
            </a:r>
            <a:r>
              <a:rPr lang="ar-SA" b="1" dirty="0" smtClean="0"/>
              <a:t>: </a:t>
            </a:r>
            <a:r>
              <a:rPr lang="ar-SA" dirty="0" smtClean="0"/>
              <a:t>تقع بحيرة </a:t>
            </a:r>
            <a:r>
              <a:rPr lang="ar-SA" dirty="0" err="1" smtClean="0"/>
              <a:t>بالاتونب</a:t>
            </a:r>
            <a:r>
              <a:rPr lang="ar-EG" dirty="0" smtClean="0"/>
              <a:t> </a:t>
            </a:r>
            <a:r>
              <a:rPr lang="ar-SA" dirty="0" smtClean="0"/>
              <a:t>شرقي هنجاريا بين</a:t>
            </a:r>
            <a:r>
              <a:rPr lang="ar-EG" dirty="0" smtClean="0"/>
              <a:t> </a:t>
            </a:r>
            <a:r>
              <a:rPr lang="ar-SA" dirty="0" smtClean="0"/>
              <a:t>ولاية </a:t>
            </a:r>
            <a:r>
              <a:rPr lang="ar-SA" dirty="0" err="1" smtClean="0"/>
              <a:t>سوموجيفي</a:t>
            </a:r>
            <a:r>
              <a:rPr lang="ar-SA" dirty="0" smtClean="0"/>
              <a:t> الجنوب وولاية </a:t>
            </a:r>
            <a:r>
              <a:rPr lang="ar-SA" dirty="0" err="1" smtClean="0"/>
              <a:t>فيز</a:t>
            </a:r>
            <a:r>
              <a:rPr lang="ar-SA" dirty="0" smtClean="0"/>
              <a:t> </a:t>
            </a:r>
            <a:r>
              <a:rPr lang="ar-SA" dirty="0" err="1" smtClean="0"/>
              <a:t>برمفي</a:t>
            </a:r>
            <a:r>
              <a:rPr lang="ar-SA" dirty="0" smtClean="0"/>
              <a:t> الشمال</a:t>
            </a:r>
            <a:r>
              <a:rPr lang="ar-EG" dirty="0" smtClean="0"/>
              <a:t>.</a:t>
            </a:r>
          </a:p>
          <a:p>
            <a:r>
              <a:rPr lang="ar-SA" b="1" dirty="0" smtClean="0"/>
              <a:t>بحيرة جنيف: </a:t>
            </a:r>
            <a:r>
              <a:rPr lang="ar-SA" dirty="0" smtClean="0"/>
              <a:t>تقع بحيرة جنيف</a:t>
            </a:r>
            <a:r>
              <a:rPr lang="ar-EG" dirty="0" smtClean="0"/>
              <a:t> </a:t>
            </a:r>
            <a:r>
              <a:rPr lang="ar-SA" dirty="0" smtClean="0"/>
              <a:t>في أقصى</a:t>
            </a:r>
            <a:r>
              <a:rPr lang="ar-EG" dirty="0" smtClean="0"/>
              <a:t> </a:t>
            </a:r>
            <a:r>
              <a:rPr lang="ar-SA" dirty="0" smtClean="0"/>
              <a:t>الغرب السويسري على الحدود الفرنسية </a:t>
            </a:r>
            <a:endParaRPr lang="ar-EG" dirty="0" smtClean="0"/>
          </a:p>
          <a:p>
            <a:r>
              <a:rPr lang="ar-SA" b="1" dirty="0" smtClean="0"/>
              <a:t>بحيرة</a:t>
            </a:r>
            <a:r>
              <a:rPr lang="ar-EG" b="1" dirty="0" smtClean="0"/>
              <a:t> </a:t>
            </a:r>
            <a:r>
              <a:rPr lang="ar-SA" b="1" dirty="0" err="1" smtClean="0"/>
              <a:t>بودنسي</a:t>
            </a:r>
            <a:r>
              <a:rPr lang="ar-SA" b="1" dirty="0" smtClean="0"/>
              <a:t>: </a:t>
            </a:r>
            <a:r>
              <a:rPr lang="ar-SA" dirty="0" smtClean="0"/>
              <a:t>تقع بحيرة </a:t>
            </a:r>
            <a:r>
              <a:rPr lang="ar-SA" dirty="0" err="1" smtClean="0"/>
              <a:t>بودنسي</a:t>
            </a:r>
            <a:r>
              <a:rPr lang="ar-EG" dirty="0" smtClean="0"/>
              <a:t> </a:t>
            </a:r>
            <a:r>
              <a:rPr lang="ar-SA" dirty="0" smtClean="0"/>
              <a:t>عند ملتقى الحدود</a:t>
            </a:r>
            <a:r>
              <a:rPr lang="ar-EG" dirty="0" smtClean="0"/>
              <a:t> </a:t>
            </a:r>
            <a:r>
              <a:rPr lang="ar-SA" dirty="0" smtClean="0"/>
              <a:t>السويسرية مع الحدود الألمانية والحدود النمساوية</a:t>
            </a:r>
            <a:endParaRPr lang="ar-EG" dirty="0" smtClean="0"/>
          </a:p>
          <a:p>
            <a:r>
              <a:rPr lang="ar-SA" b="1" dirty="0" smtClean="0"/>
              <a:t>بحيرة </a:t>
            </a:r>
            <a:r>
              <a:rPr lang="ar-SA" b="1" dirty="0" err="1" smtClean="0"/>
              <a:t>لوك</a:t>
            </a:r>
            <a:r>
              <a:rPr lang="ar-SA" b="1" dirty="0" smtClean="0"/>
              <a:t> </a:t>
            </a:r>
            <a:r>
              <a:rPr lang="ar-SA" b="1" dirty="0" err="1" smtClean="0"/>
              <a:t>نيج</a:t>
            </a:r>
            <a:r>
              <a:rPr lang="ar-SA" b="1" dirty="0" smtClean="0"/>
              <a:t>: </a:t>
            </a:r>
            <a:r>
              <a:rPr lang="ar-SA" dirty="0" smtClean="0"/>
              <a:t>تقع بحيرة </a:t>
            </a:r>
            <a:r>
              <a:rPr lang="ar-SA" dirty="0" err="1" smtClean="0"/>
              <a:t>لوك</a:t>
            </a:r>
            <a:r>
              <a:rPr lang="ar-SA" dirty="0" smtClean="0"/>
              <a:t> </a:t>
            </a:r>
            <a:r>
              <a:rPr lang="ar-SA" dirty="0" err="1" smtClean="0"/>
              <a:t>نيجفي</a:t>
            </a:r>
            <a:r>
              <a:rPr lang="ar-SA" dirty="0" smtClean="0"/>
              <a:t> شرقي أيرلندا</a:t>
            </a:r>
            <a:r>
              <a:rPr lang="ar-EG" dirty="0" smtClean="0"/>
              <a:t> </a:t>
            </a:r>
            <a:r>
              <a:rPr lang="ar-SA" dirty="0" smtClean="0"/>
              <a:t>الشمالية </a:t>
            </a:r>
            <a:endParaRPr lang="ar-EG" dirty="0" smtClean="0"/>
          </a:p>
          <a:p>
            <a:r>
              <a:rPr lang="ar-SA" b="1" dirty="0" smtClean="0"/>
              <a:t>بحيرة </a:t>
            </a:r>
            <a:r>
              <a:rPr lang="ar-SA" b="1" dirty="0" err="1" smtClean="0"/>
              <a:t>سكيوتاري</a:t>
            </a:r>
            <a:r>
              <a:rPr lang="ar-SA" b="1" dirty="0" smtClean="0"/>
              <a:t>:</a:t>
            </a:r>
            <a:r>
              <a:rPr lang="ar-EG" b="1" dirty="0" smtClean="0"/>
              <a:t> </a:t>
            </a:r>
            <a:r>
              <a:rPr lang="ar-SA" dirty="0" smtClean="0"/>
              <a:t>تقع بحيرة</a:t>
            </a:r>
            <a:r>
              <a:rPr lang="ar-EG" dirty="0" smtClean="0"/>
              <a:t> </a:t>
            </a:r>
            <a:r>
              <a:rPr lang="ar-SA" dirty="0" err="1" smtClean="0"/>
              <a:t>سكيوتاري</a:t>
            </a:r>
            <a:r>
              <a:rPr lang="ar-EG" dirty="0" smtClean="0"/>
              <a:t> </a:t>
            </a:r>
            <a:r>
              <a:rPr lang="ar-SA" dirty="0" smtClean="0"/>
              <a:t>على الحدود بين ألبانيا وجمهورية الجبل الأسود</a:t>
            </a:r>
            <a:r>
              <a:rPr lang="ar-EG" dirty="0" smtClean="0"/>
              <a:t>.</a:t>
            </a:r>
          </a:p>
          <a:p>
            <a:r>
              <a:rPr lang="ar-SA" b="1" dirty="0" smtClean="0"/>
              <a:t>بحيرة </a:t>
            </a:r>
            <a:r>
              <a:rPr lang="ar-SA" b="1" dirty="0" err="1" smtClean="0"/>
              <a:t>لاجو</a:t>
            </a:r>
            <a:r>
              <a:rPr lang="ar-SA" b="1" dirty="0" smtClean="0"/>
              <a:t> </a:t>
            </a:r>
            <a:r>
              <a:rPr lang="ar-SA" b="1" dirty="0" err="1" smtClean="0"/>
              <a:t>جاردا</a:t>
            </a:r>
            <a:r>
              <a:rPr lang="ar-SA" b="1" dirty="0" smtClean="0"/>
              <a:t>:</a:t>
            </a:r>
            <a:r>
              <a:rPr lang="ar-EG" b="1" dirty="0" smtClean="0"/>
              <a:t> </a:t>
            </a:r>
            <a:r>
              <a:rPr lang="ar-SA" dirty="0" smtClean="0"/>
              <a:t>تقع بحيرة </a:t>
            </a:r>
            <a:r>
              <a:rPr lang="ar-SA" dirty="0" err="1" smtClean="0"/>
              <a:t>لاجو</a:t>
            </a:r>
            <a:r>
              <a:rPr lang="ar-SA" dirty="0" smtClean="0"/>
              <a:t> </a:t>
            </a:r>
            <a:r>
              <a:rPr lang="ar-SA" dirty="0" err="1" smtClean="0"/>
              <a:t>جاردا</a:t>
            </a:r>
            <a:r>
              <a:rPr lang="ar-SA" dirty="0" smtClean="0"/>
              <a:t> في شمال إيطاليا إلى الجنوب من جبال الألب</a:t>
            </a:r>
            <a:endParaRPr lang="ar-EG"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413</Words>
  <Application>Microsoft Office PowerPoint</Application>
  <PresentationFormat>عرض على الشاشة (3:4)‏</PresentationFormat>
  <Paragraphs>35</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محاضرة البنية الجيولوجية  والتضاريسية لقارة أوربا (م 4)</vt:lpstr>
      <vt:lpstr>البنية الجيولوجية لقارة أوربا </vt:lpstr>
      <vt:lpstr>تابع: البنية الجيولوجية لقارة أوربا</vt:lpstr>
      <vt:lpstr>تضاريس قارة أوربا</vt:lpstr>
      <vt:lpstr>أنهار قارة أوروبا</vt:lpstr>
      <vt:lpstr>البحيرات في قارة أوروبا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النشاط البشري في أسيا</dc:title>
  <dc:creator>MakkaH-78</dc:creator>
  <cp:lastModifiedBy>pc</cp:lastModifiedBy>
  <cp:revision>12</cp:revision>
  <dcterms:created xsi:type="dcterms:W3CDTF">2020-03-20T10:57:05Z</dcterms:created>
  <dcterms:modified xsi:type="dcterms:W3CDTF">2020-03-31T17:50:46Z</dcterms:modified>
</cp:coreProperties>
</file>