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DE31B2BB-D259-457E-B308-90B8DE83F644}" type="datetimeFigureOut">
              <a:rPr lang="ar-EG" smtClean="0"/>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DE31B2BB-D259-457E-B308-90B8DE83F644}" type="datetimeFigureOut">
              <a:rPr lang="ar-EG" smtClean="0"/>
              <a:t>07/08/1441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DE31B2BB-D259-457E-B308-90B8DE83F644}" type="datetimeFigureOut">
              <a:rPr lang="ar-EG" smtClean="0"/>
              <a:t>07/08/1441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31B2BB-D259-457E-B308-90B8DE83F644}" type="datetimeFigureOut">
              <a:rPr lang="ar-EG" smtClean="0"/>
              <a:t>07/08/1441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31B2BB-D259-457E-B308-90B8DE83F644}" type="datetimeFigureOut">
              <a:rPr lang="ar-EG" smtClean="0"/>
              <a:t>07/08/1441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79383D-E74F-4089-8846-D94CAD8C9F32}"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a:lstStyle/>
          <a:p>
            <a:r>
              <a:rPr lang="ar-EG" dirty="0" smtClean="0">
                <a:cs typeface="PT Bold Heading" pitchFamily="2" charset="-78"/>
              </a:rPr>
              <a:t>محاضرة </a:t>
            </a:r>
            <a:r>
              <a:rPr lang="ar-SA" dirty="0" smtClean="0">
                <a:cs typeface="PT Bold Heading" pitchFamily="2" charset="-78"/>
              </a:rPr>
              <a:t>النشاط </a:t>
            </a:r>
            <a:r>
              <a:rPr lang="ar-SA" dirty="0">
                <a:cs typeface="PT Bold Heading" pitchFamily="2" charset="-78"/>
              </a:rPr>
              <a:t>البشري في </a:t>
            </a:r>
            <a:r>
              <a:rPr lang="ar-SA" dirty="0" smtClean="0">
                <a:cs typeface="PT Bold Heading" pitchFamily="2" charset="-78"/>
              </a:rPr>
              <a:t>أسيا</a:t>
            </a:r>
            <a:r>
              <a:rPr lang="ar-EG" dirty="0" smtClean="0">
                <a:cs typeface="PT Bold Heading" pitchFamily="2" charset="-78"/>
              </a:rPr>
              <a:t> (م2)</a:t>
            </a:r>
            <a:endParaRPr lang="en-US" dirty="0">
              <a:cs typeface="PT Bold Heading" pitchFamily="2" charset="-78"/>
            </a:endParaRPr>
          </a:p>
        </p:txBody>
      </p:sp>
      <p:sp>
        <p:nvSpPr>
          <p:cNvPr id="3" name="عنوان فرعي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lstStyle/>
          <a:p>
            <a:r>
              <a:rPr lang="ar-EG" dirty="0" smtClean="0">
                <a:cs typeface="PT Bold Heading" pitchFamily="2" charset="-78"/>
              </a:rPr>
              <a:t>الفرقة الثانية: الدراسات الاجتماعية</a:t>
            </a:r>
          </a:p>
          <a:p>
            <a:r>
              <a:rPr lang="ar-EG" dirty="0" smtClean="0">
                <a:cs typeface="PT Bold Heading" pitchFamily="2" charset="-78"/>
              </a:rPr>
              <a:t>مقرر: جغرافية </a:t>
            </a:r>
            <a:r>
              <a:rPr lang="ar-EG" dirty="0" err="1" smtClean="0">
                <a:cs typeface="PT Bold Heading" pitchFamily="2" charset="-78"/>
              </a:rPr>
              <a:t>أوراسيا</a:t>
            </a:r>
            <a:endParaRPr lang="ar-EG" dirty="0" smtClean="0">
              <a:cs typeface="PT Bold Heading" pitchFamily="2" charset="-78"/>
            </a:endParaRPr>
          </a:p>
          <a:p>
            <a:r>
              <a:rPr lang="ar-EG" dirty="0" smtClean="0">
                <a:cs typeface="PT Bold Heading" pitchFamily="2" charset="-78"/>
              </a:rPr>
              <a:t>د. محمد عيد</a:t>
            </a:r>
            <a:endParaRPr lang="ar-EG" dirty="0">
              <a:cs typeface="PT Bold Heading"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SA" dirty="0"/>
              <a:t>النشاط البشري في </a:t>
            </a:r>
            <a:r>
              <a:rPr lang="ar-SA" dirty="0" smtClean="0"/>
              <a:t>أسيا</a:t>
            </a:r>
            <a:endParaRPr lang="ar-EG"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None/>
            </a:pPr>
            <a:r>
              <a:rPr lang="ar-SA" dirty="0"/>
              <a:t>أهم </a:t>
            </a:r>
            <a:r>
              <a:rPr lang="ar-SA" dirty="0" smtClean="0"/>
              <a:t>الأنشطة </a:t>
            </a:r>
            <a:r>
              <a:rPr lang="ar-SA" dirty="0"/>
              <a:t>الاقتصادية في </a:t>
            </a:r>
            <a:r>
              <a:rPr lang="ar-SA" dirty="0" smtClean="0"/>
              <a:t>القارة</a:t>
            </a:r>
            <a:r>
              <a:rPr lang="ar-EG" dirty="0" smtClean="0"/>
              <a:t>:</a:t>
            </a:r>
          </a:p>
          <a:p>
            <a:pPr>
              <a:buNone/>
            </a:pPr>
            <a:r>
              <a:rPr lang="ar-SA" b="1" dirty="0" smtClean="0"/>
              <a:t>الزراعة:</a:t>
            </a:r>
            <a:r>
              <a:rPr lang="ar-EG" b="1" dirty="0" smtClean="0"/>
              <a:t> </a:t>
            </a:r>
            <a:r>
              <a:rPr lang="ar-SA" dirty="0" smtClean="0"/>
              <a:t>ويعمل </a:t>
            </a:r>
            <a:r>
              <a:rPr lang="ar-SA" dirty="0" err="1"/>
              <a:t>بها</a:t>
            </a:r>
            <a:r>
              <a:rPr lang="ar-SA" dirty="0"/>
              <a:t> أكثر من 50% من السكان، وحتى اليابان التي تعد دولة صناعية عظمى فإن نحو 34% من سكانها يشتغلون في </a:t>
            </a:r>
            <a:r>
              <a:rPr lang="ar-SA" dirty="0" smtClean="0"/>
              <a:t>الزراعة</a:t>
            </a:r>
            <a:r>
              <a:rPr lang="ar-EG" dirty="0" smtClean="0"/>
              <a:t>.</a:t>
            </a:r>
          </a:p>
          <a:p>
            <a:pPr>
              <a:buNone/>
            </a:pPr>
            <a:r>
              <a:rPr lang="ar-EG" sz="2600" dirty="0" smtClean="0">
                <a:cs typeface="PT Bold Heading" pitchFamily="2" charset="-78"/>
              </a:rPr>
              <a:t>أنواع الزراعة:</a:t>
            </a:r>
          </a:p>
          <a:p>
            <a:pPr lvl="0"/>
            <a:r>
              <a:rPr lang="ar-SA" b="1" dirty="0"/>
              <a:t> الزراعة العلمية الواسعة: </a:t>
            </a:r>
            <a:endParaRPr lang="en-US" dirty="0"/>
          </a:p>
          <a:p>
            <a:pPr>
              <a:buNone/>
            </a:pPr>
            <a:r>
              <a:rPr lang="ar-SA" dirty="0"/>
              <a:t>وهي الزراعة التي تقام في مزارع كبيرة المساحة، وذات إمكانيات فنية وماديه كبيرة، وغالباً ما يمتلك هذا النوع من الزراعة الشركات، أو الهيئات الحكومية وكبار الرأسماليين، وفي العادة تتخصص هذه المزارع في إنتاج محصول </a:t>
            </a:r>
            <a:r>
              <a:rPr lang="ar-SA" dirty="0" smtClean="0"/>
              <a:t>واحد</a:t>
            </a:r>
            <a:r>
              <a:rPr lang="ar-EG" dirty="0" smtClean="0"/>
              <a:t>.</a:t>
            </a:r>
            <a:r>
              <a:rPr lang="ar-SA" dirty="0" smtClean="0"/>
              <a:t> </a:t>
            </a:r>
            <a:endParaRPr lang="ar-EG" dirty="0" smtClean="0"/>
          </a:p>
          <a:p>
            <a:pPr lvl="0"/>
            <a:r>
              <a:rPr lang="ar-SA" b="1" dirty="0" smtClean="0"/>
              <a:t>الزراعة الكثيفة</a:t>
            </a:r>
            <a:r>
              <a:rPr lang="ar-SA" dirty="0" smtClean="0"/>
              <a:t>:                                          </a:t>
            </a:r>
            <a:endParaRPr lang="en-US" dirty="0" smtClean="0"/>
          </a:p>
          <a:p>
            <a:pPr>
              <a:buNone/>
            </a:pPr>
            <a:r>
              <a:rPr lang="ar-SA" dirty="0" smtClean="0"/>
              <a:t>يقصد </a:t>
            </a:r>
            <a:r>
              <a:rPr lang="ar-SA" dirty="0" err="1" smtClean="0"/>
              <a:t>بها</a:t>
            </a:r>
            <a:r>
              <a:rPr lang="ar-SA" dirty="0" smtClean="0"/>
              <a:t> استغلال كل الأراضي التي يمكن زراعتها والحصول على أعلى إنتاج للفدان بزراعتها أكثر من مرة في العام، وينتشر هذا النوع من الزراعة في المناطق كثيفة السكان وبخاصة في أسيا الموسمية، فالأيدي العاملة متوفرة للقيام بأعمال الزراعة المختلفة</a:t>
            </a:r>
            <a:r>
              <a:rPr lang="ar-EG" dirty="0" smtClean="0"/>
              <a:t>.</a:t>
            </a:r>
          </a:p>
          <a:p>
            <a:pPr>
              <a:buNone/>
            </a:pP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ar-SA" b="1" dirty="0" smtClean="0"/>
              <a:t>زراعة </a:t>
            </a:r>
            <a:r>
              <a:rPr lang="ar-SA" b="1" dirty="0"/>
              <a:t>البحر المتوسط:</a:t>
            </a:r>
            <a:endParaRPr lang="en-US" dirty="0"/>
          </a:p>
          <a:p>
            <a:pPr>
              <a:buNone/>
            </a:pPr>
            <a:r>
              <a:rPr lang="ar-SA" dirty="0"/>
              <a:t>تنتشر هذه الزراعة داخل إقليم البحر المتوسط، والزراعة هنا لا يمكن مقارنتها بأي منطقة زراعية في أسيا بسبب الظروف المناخية </a:t>
            </a:r>
            <a:endParaRPr lang="ar-EG" dirty="0" smtClean="0"/>
          </a:p>
          <a:p>
            <a:r>
              <a:rPr lang="ar-SA" b="1" dirty="0"/>
              <a:t>ـ الزراعة المختلطة: </a:t>
            </a:r>
            <a:endParaRPr lang="en-US" dirty="0"/>
          </a:p>
          <a:p>
            <a:pPr>
              <a:buNone/>
            </a:pPr>
            <a:r>
              <a:rPr lang="ar-SA" dirty="0"/>
              <a:t>وهي زراعات يستفيد منها الإنسان والحيوان مثل الشعير والقمح والذرة وتتركز هذه الزراعات في </a:t>
            </a:r>
            <a:r>
              <a:rPr lang="ar-SA" dirty="0" err="1"/>
              <a:t>منشوريا</a:t>
            </a:r>
            <a:r>
              <a:rPr lang="ar-SA" dirty="0"/>
              <a:t> الصين</a:t>
            </a:r>
            <a:r>
              <a:rPr lang="ar-SA" dirty="0" smtClean="0"/>
              <a:t>.</a:t>
            </a:r>
            <a:endParaRPr lang="ar-EG" dirty="0" smtClean="0"/>
          </a:p>
          <a:p>
            <a:r>
              <a:rPr lang="ar-SA" b="1" dirty="0"/>
              <a:t>ـ زراعة الواحات:</a:t>
            </a:r>
            <a:endParaRPr lang="en-US" dirty="0"/>
          </a:p>
          <a:p>
            <a:r>
              <a:rPr lang="ar-SA" dirty="0"/>
              <a:t> تنتشر في الأراضي الجافة وشبه الجافة من غرب الصين وبعض أراضي منغوليا </a:t>
            </a:r>
            <a:r>
              <a:rPr lang="ar-SA" dirty="0" smtClean="0"/>
              <a:t>وباكستان</a:t>
            </a:r>
            <a:endParaRPr lang="ar-EG" dirty="0" smtClean="0"/>
          </a:p>
          <a:p>
            <a:r>
              <a:rPr lang="ar-SA" b="1" dirty="0"/>
              <a:t>ـ الزراعة البسيطة:</a:t>
            </a:r>
            <a:endParaRPr lang="en-US" dirty="0"/>
          </a:p>
          <a:p>
            <a:r>
              <a:rPr lang="ar-SA" dirty="0"/>
              <a:t>تنتشر في جزر الهند الشرقية، وبخاصة في جزيرتي </a:t>
            </a:r>
            <a:r>
              <a:rPr lang="ar-SA" dirty="0" err="1"/>
              <a:t>بورنيو</a:t>
            </a:r>
            <a:r>
              <a:rPr lang="ar-SA" dirty="0"/>
              <a:t> </a:t>
            </a:r>
            <a:r>
              <a:rPr lang="ar-SA" dirty="0" err="1"/>
              <a:t>وسومطره</a:t>
            </a:r>
            <a:r>
              <a:rPr lang="ar-SA" dirty="0"/>
              <a:t> وفي شمال شرق </a:t>
            </a:r>
            <a:r>
              <a:rPr lang="ar-SA" dirty="0" smtClean="0"/>
              <a:t>أسيا</a:t>
            </a:r>
            <a:r>
              <a:rPr lang="ar-EG" dirty="0" smtClean="0"/>
              <a:t>.</a:t>
            </a:r>
          </a:p>
          <a:p>
            <a:r>
              <a:rPr lang="ar-SA" b="1" dirty="0"/>
              <a:t>ـ الزراعة التعاونية:</a:t>
            </a:r>
            <a:r>
              <a:rPr lang="ar-SA" dirty="0"/>
              <a:t>تتمثل بالمزارع الجماعية والمزارع الحكومية </a:t>
            </a:r>
            <a:r>
              <a:rPr lang="ar-SA" dirty="0" smtClean="0"/>
              <a:t> </a:t>
            </a:r>
            <a:endParaRPr lang="en-US" dirty="0"/>
          </a:p>
          <a:p>
            <a:pPr>
              <a:buNone/>
            </a:pPr>
            <a:endParaRPr lang="ar-EG" dirty="0" smtClean="0"/>
          </a:p>
          <a:p>
            <a:pPr>
              <a:buNone/>
            </a:pP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b="1" dirty="0" smtClean="0"/>
              <a:t>الثروة السمكية</a:t>
            </a:r>
            <a:endParaRPr lang="ar-EG" dirty="0"/>
          </a:p>
        </p:txBody>
      </p:sp>
      <p:sp>
        <p:nvSpPr>
          <p:cNvPr id="3" name="عنصر نائب للمحتوى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lnSpcReduction="10000"/>
          </a:bodyPr>
          <a:lstStyle/>
          <a:p>
            <a:pPr>
              <a:buNone/>
            </a:pPr>
            <a:r>
              <a:rPr lang="ar-SA" dirty="0"/>
              <a:t>يعتبر الصيد من الحرف الرئيسة الهامة في القارة، وبصفة خاصة دولها في جنوب وشرق </a:t>
            </a:r>
            <a:r>
              <a:rPr lang="ar-SA" dirty="0" smtClean="0"/>
              <a:t>القارة</a:t>
            </a:r>
            <a:r>
              <a:rPr lang="ar-EG" dirty="0"/>
              <a:t>.</a:t>
            </a:r>
            <a:endParaRPr lang="ar-EG" dirty="0" smtClean="0"/>
          </a:p>
          <a:p>
            <a:pPr lvl="0"/>
            <a:r>
              <a:rPr lang="ar-SA" b="1" dirty="0"/>
              <a:t>الرعي: </a:t>
            </a:r>
            <a:r>
              <a:rPr lang="ar-SA" dirty="0" smtClean="0"/>
              <a:t>تنتشر </a:t>
            </a:r>
            <a:r>
              <a:rPr lang="ar-SA" dirty="0"/>
              <a:t>حرفة الرعي في جهات واسعة من القارة، وبصفة خاصة في النطاق الرعوي (الحشائش)، </a:t>
            </a:r>
            <a:r>
              <a:rPr lang="ar-SA" dirty="0" err="1" smtClean="0"/>
              <a:t>رات</a:t>
            </a:r>
            <a:r>
              <a:rPr lang="ar-SA" dirty="0" smtClean="0"/>
              <a:t> </a:t>
            </a:r>
            <a:r>
              <a:rPr lang="ar-SA" dirty="0"/>
              <a:t>العالم في صيد </a:t>
            </a:r>
            <a:r>
              <a:rPr lang="ar-SA" dirty="0" smtClean="0"/>
              <a:t>الأسماك</a:t>
            </a:r>
            <a:r>
              <a:rPr lang="ar-EG" dirty="0" smtClean="0"/>
              <a:t>.</a:t>
            </a:r>
          </a:p>
          <a:p>
            <a:pPr lvl="0"/>
            <a:r>
              <a:rPr lang="ar-SA" b="1" dirty="0" smtClean="0"/>
              <a:t>التعدين:</a:t>
            </a:r>
            <a:r>
              <a:rPr lang="ar-SA" dirty="0" smtClean="0"/>
              <a:t>القارة </a:t>
            </a:r>
            <a:r>
              <a:rPr lang="ar-SA" dirty="0"/>
              <a:t>غنية جداً بالمعادن وموارد الطاقة التي أشهرها الفحم حيث تتصدر إنتاج العالم منه،إذ تنتج قرابة الثلث من الإنتاج العالمي. وتعد الصين ثالث دولة عالمية منتجة للفحم بعد الولايات المتحدة </a:t>
            </a:r>
            <a:r>
              <a:rPr lang="ar-SA" dirty="0" smtClean="0"/>
              <a:t>وروسيا</a:t>
            </a:r>
            <a:endParaRPr lang="ar-EG" dirty="0" smtClean="0"/>
          </a:p>
          <a:p>
            <a:pPr lvl="0"/>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lvl="0"/>
            <a:r>
              <a:rPr lang="ar-SA" b="1" dirty="0"/>
              <a:t> </a:t>
            </a:r>
            <a:r>
              <a:rPr lang="ar-SA" b="1" dirty="0" smtClean="0"/>
              <a:t>الصناعة</a:t>
            </a:r>
            <a:endParaRPr lang="ar-EG"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55000" lnSpcReduction="20000"/>
          </a:bodyPr>
          <a:lstStyle/>
          <a:p>
            <a:pPr lvl="0"/>
            <a:r>
              <a:rPr lang="ar-SA" b="1" dirty="0"/>
              <a:t>أنواع </a:t>
            </a:r>
            <a:r>
              <a:rPr lang="ar-SA" sz="3800" b="1" dirty="0"/>
              <a:t>الصناعة:</a:t>
            </a:r>
            <a:r>
              <a:rPr lang="ar-SA" sz="3800" dirty="0"/>
              <a:t>تنقسم الصناعة في قارة </a:t>
            </a:r>
            <a:r>
              <a:rPr lang="ar-SA" sz="3800" dirty="0" smtClean="0"/>
              <a:t>أسيا</a:t>
            </a:r>
            <a:r>
              <a:rPr lang="ar-EG" sz="3800" dirty="0" smtClean="0"/>
              <a:t> </a:t>
            </a:r>
            <a:r>
              <a:rPr lang="ar-SA" sz="3800" dirty="0" smtClean="0"/>
              <a:t>إلى </a:t>
            </a:r>
            <a:r>
              <a:rPr lang="ar-SA" sz="3800" dirty="0"/>
              <a:t>ما يلي: </a:t>
            </a:r>
            <a:endParaRPr lang="en-US" sz="3800" dirty="0"/>
          </a:p>
          <a:p>
            <a:r>
              <a:rPr lang="ar-SA" sz="3800" b="1" dirty="0"/>
              <a:t>ـ الصناعة الزراعية:</a:t>
            </a:r>
            <a:endParaRPr lang="en-US" sz="3800" dirty="0"/>
          </a:p>
          <a:p>
            <a:r>
              <a:rPr lang="ar-SA" sz="3800" b="1" dirty="0"/>
              <a:t>ـ الصناعات المعدنية:</a:t>
            </a:r>
            <a:r>
              <a:rPr lang="ar-SA" sz="3800" dirty="0"/>
              <a:t> مثل صناعة الحديد والصلب، وصناعة </a:t>
            </a:r>
            <a:r>
              <a:rPr lang="ar-SA" sz="3800" dirty="0" err="1"/>
              <a:t>الألومنيوم</a:t>
            </a:r>
            <a:r>
              <a:rPr lang="ar-SA" sz="3800" dirty="0"/>
              <a:t>. </a:t>
            </a:r>
            <a:endParaRPr lang="en-US" sz="3800" dirty="0"/>
          </a:p>
          <a:p>
            <a:r>
              <a:rPr lang="ar-SA" sz="3800" b="1" dirty="0"/>
              <a:t>ـ الصناعات الحيوانية:</a:t>
            </a:r>
            <a:r>
              <a:rPr lang="ar-SA" sz="3800" dirty="0"/>
              <a:t> مثل صناعة المنسوجات الصوفية والألبان والجبن وصناعة الجلود. </a:t>
            </a:r>
            <a:endParaRPr lang="en-US" sz="3800" dirty="0"/>
          </a:p>
          <a:p>
            <a:r>
              <a:rPr lang="ar-SA" sz="3800" b="1" dirty="0"/>
              <a:t>ـ الصناعات </a:t>
            </a:r>
            <a:r>
              <a:rPr lang="ar-SA" sz="3800" b="1" dirty="0" err="1"/>
              <a:t>الغابية</a:t>
            </a:r>
            <a:r>
              <a:rPr lang="ar-SA" sz="3800" dirty="0"/>
              <a:t>: مثل صناعة الورق والأثاث. </a:t>
            </a:r>
            <a:endParaRPr lang="en-US" sz="3800" dirty="0"/>
          </a:p>
          <a:p>
            <a:r>
              <a:rPr lang="ar-SA" sz="3800" b="1" dirty="0"/>
              <a:t>ـ الصناعات </a:t>
            </a:r>
            <a:r>
              <a:rPr lang="ar-SA" sz="3800" b="1" dirty="0" smtClean="0"/>
              <a:t>الكيميائية:</a:t>
            </a:r>
            <a:r>
              <a:rPr lang="ar-SA" sz="3800" dirty="0" smtClean="0"/>
              <a:t>مثل </a:t>
            </a:r>
            <a:r>
              <a:rPr lang="ar-SA" sz="3800" dirty="0"/>
              <a:t>صناعة الأدوية والأسمدة </a:t>
            </a:r>
            <a:r>
              <a:rPr lang="ar-SA" sz="3800" dirty="0" err="1"/>
              <a:t>والبتروكيماويات</a:t>
            </a:r>
            <a:r>
              <a:rPr lang="ar-SA" sz="3800" dirty="0"/>
              <a:t>، وتعتبر هذه الصناعات اليوم معياراً للدول المتقدمة في العصر الحديث، فصناعة الأسمدة تسود في معظم الدول الآسيوية.</a:t>
            </a:r>
            <a:endParaRPr lang="en-US" sz="3800" dirty="0"/>
          </a:p>
          <a:p>
            <a:r>
              <a:rPr lang="ar-SA" sz="3800" b="1" dirty="0"/>
              <a:t>ـ الصناعات </a:t>
            </a:r>
            <a:r>
              <a:rPr lang="ar-SA" sz="3800" b="1" dirty="0" smtClean="0"/>
              <a:t>الثقيلة:</a:t>
            </a:r>
            <a:r>
              <a:rPr lang="ar-SA" sz="3800" dirty="0" smtClean="0"/>
              <a:t>تطورت </a:t>
            </a:r>
            <a:r>
              <a:rPr lang="ar-SA" sz="3800" dirty="0"/>
              <a:t>هذه الصناعة بسرعة كبيرة منذ أوائل القرن العشرين، وساعد على ذلك توفر </a:t>
            </a:r>
            <a:r>
              <a:rPr lang="ar-SA" sz="3800" dirty="0" smtClean="0"/>
              <a:t>المواد </a:t>
            </a:r>
            <a:r>
              <a:rPr lang="ar-SA" sz="3800" dirty="0"/>
              <a:t>الخام وفي مقدمتها الحديد والفحم وأيدي عاملة فنية </a:t>
            </a:r>
            <a:r>
              <a:rPr lang="ar-SA" sz="3800" dirty="0" smtClean="0"/>
              <a:t>ومدربة</a:t>
            </a:r>
            <a:r>
              <a:rPr lang="ar-EG" sz="3800" dirty="0" smtClean="0"/>
              <a:t>.</a:t>
            </a:r>
          </a:p>
          <a:p>
            <a:r>
              <a:rPr lang="ar-SA" sz="3800" b="1" dirty="0"/>
              <a:t>الصناعات </a:t>
            </a:r>
            <a:r>
              <a:rPr lang="ar-SA" sz="3800" b="1" dirty="0" err="1"/>
              <a:t>الاستخراجية</a:t>
            </a:r>
            <a:r>
              <a:rPr lang="ar-SA" sz="3800" b="1" dirty="0"/>
              <a:t> أو </a:t>
            </a:r>
            <a:r>
              <a:rPr lang="ar-SA" sz="3800" b="1" dirty="0" smtClean="0"/>
              <a:t>الأولية:</a:t>
            </a:r>
            <a:r>
              <a:rPr lang="ar-EG" sz="3800" b="1" dirty="0" smtClean="0"/>
              <a:t> </a:t>
            </a:r>
            <a:r>
              <a:rPr lang="ar-SA" sz="3800" dirty="0" smtClean="0"/>
              <a:t>تستغل </a:t>
            </a:r>
            <a:r>
              <a:rPr lang="ar-SA" sz="3800" dirty="0"/>
              <a:t>الموارد الطبيعية للأرض سواء كانت معدنية أو </a:t>
            </a:r>
            <a:r>
              <a:rPr lang="ar-SA" sz="3800" dirty="0" smtClean="0"/>
              <a:t>نباتية</a:t>
            </a:r>
            <a:r>
              <a:rPr lang="ar-EG" sz="3800" dirty="0" smtClean="0"/>
              <a:t>.</a:t>
            </a:r>
          </a:p>
          <a:p>
            <a:r>
              <a:rPr lang="ar-SA" sz="3800" b="1" dirty="0"/>
              <a:t>الصناعات </a:t>
            </a:r>
            <a:r>
              <a:rPr lang="ar-SA" sz="3800" b="1" dirty="0" smtClean="0"/>
              <a:t>التحويلية:</a:t>
            </a:r>
            <a:r>
              <a:rPr lang="ar-EG" sz="3800" b="1" dirty="0" smtClean="0"/>
              <a:t> </a:t>
            </a:r>
            <a:r>
              <a:rPr lang="ar-SA" sz="3800" dirty="0" smtClean="0"/>
              <a:t>تتناول </a:t>
            </a:r>
            <a:r>
              <a:rPr lang="ar-SA" sz="3800" dirty="0"/>
              <a:t>المادة الخام بالتحوير والتشكيل لتحولها إلى صورة أخرى أكثر ملائمة لحاجات الإنسان</a:t>
            </a:r>
            <a:endParaRPr lang="ar-EG"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b="1" dirty="0"/>
              <a:t>الأقاليم الصناعية الرئيسية </a:t>
            </a:r>
            <a:r>
              <a:rPr lang="ar-SA" b="1" dirty="0" smtClean="0"/>
              <a:t>في</a:t>
            </a:r>
            <a:r>
              <a:rPr lang="ar-EG" b="1" dirty="0" smtClean="0"/>
              <a:t> </a:t>
            </a:r>
            <a:r>
              <a:rPr lang="ar-SA" b="1" dirty="0" smtClean="0"/>
              <a:t>أسيا</a:t>
            </a:r>
            <a:r>
              <a:rPr lang="ar-SA" b="1" dirty="0"/>
              <a:t>: </a:t>
            </a:r>
            <a:endParaRPr lang="ar-EG"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a:bodyPr>
          <a:lstStyle/>
          <a:p>
            <a:pPr lvl="0">
              <a:buNone/>
            </a:pPr>
            <a:r>
              <a:rPr lang="ar-SA" b="1" dirty="0"/>
              <a:t>الأقاليم الصناعية في روسيا: </a:t>
            </a:r>
            <a:r>
              <a:rPr lang="ar-SA" dirty="0"/>
              <a:t>تشارك روسيا الولايات المتحدة في صدارة الدول الصناعية، وقد تطورت الصناعة تطوراً سريعاً في السنوات الأخيرة بصفة خاصة حيث استطاع الروس الاستفادة من موارده الطبيعية وموارده الخام إلى حد </a:t>
            </a:r>
            <a:r>
              <a:rPr lang="ar-SA" dirty="0" smtClean="0"/>
              <a:t>كبير</a:t>
            </a:r>
            <a:r>
              <a:rPr lang="ar-EG" dirty="0" smtClean="0"/>
              <a:t>.</a:t>
            </a:r>
            <a:endParaRPr lang="en-US" dirty="0"/>
          </a:p>
          <a:p>
            <a:pPr>
              <a:buNone/>
            </a:pPr>
            <a:r>
              <a:rPr lang="ar-SA" b="1" dirty="0"/>
              <a:t>2ـ الصناعة في اليابان:</a:t>
            </a:r>
            <a:endParaRPr lang="en-US" dirty="0"/>
          </a:p>
          <a:p>
            <a:pPr>
              <a:buNone/>
            </a:pPr>
            <a:r>
              <a:rPr lang="ar-SA" dirty="0"/>
              <a:t>رغم محدودية الموارد الطبيعية باليابان وفقرها من حيث جودة الخامات إن وجدت فقد قطعت اليابان شوطاً كبيراً في الصناعة. فاليابان ينقصها الفحم الصالح لإنتاج الكوك كما ينقصها الحديد، وهما المقومان الرئيسيان في صناعة الحديد والصلب </a:t>
            </a:r>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541</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محاضرة النشاط البشري في أسيا (م2)</vt:lpstr>
      <vt:lpstr>النشاط البشري في أسيا</vt:lpstr>
      <vt:lpstr>تابع:</vt:lpstr>
      <vt:lpstr>الثروة السمكية</vt:lpstr>
      <vt:lpstr> الصناعة</vt:lpstr>
      <vt:lpstr>الأقاليم الصناعية الرئيسية في أسيا: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البشري في أسيا</dc:title>
  <dc:creator>MakkaH-78</dc:creator>
  <cp:lastModifiedBy>pc</cp:lastModifiedBy>
  <cp:revision>6</cp:revision>
  <dcterms:created xsi:type="dcterms:W3CDTF">2020-03-20T10:57:05Z</dcterms:created>
  <dcterms:modified xsi:type="dcterms:W3CDTF">2020-03-31T17:52:25Z</dcterms:modified>
</cp:coreProperties>
</file>