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9" r:id="rId2"/>
    <p:sldId id="270" r:id="rId3"/>
    <p:sldId id="257" r:id="rId4"/>
    <p:sldId id="259" r:id="rId5"/>
    <p:sldId id="261" r:id="rId6"/>
    <p:sldId id="260"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CF255F-1A81-4F9C-80AB-AA4D8823CA71}" type="datetimeFigureOut">
              <a:rPr lang="en-US" smtClean="0"/>
              <a:t>3/31/2020</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E3CBB5-72E2-48FB-9201-87C036C563DC}" type="slidenum">
              <a:rPr lang="en-US" smtClean="0"/>
              <a:t>‹#›</a:t>
            </a:fld>
            <a:endParaRPr lang="en-US"/>
          </a:p>
        </p:txBody>
      </p:sp>
    </p:spTree>
    <p:extLst>
      <p:ext uri="{BB962C8B-B14F-4D97-AF65-F5344CB8AC3E}">
        <p14:creationId xmlns:p14="http://schemas.microsoft.com/office/powerpoint/2010/main" val="2316432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C2E3CBB5-72E2-48FB-9201-87C036C563DC}" type="slidenum">
              <a:rPr lang="en-US" smtClean="0"/>
              <a:t>1</a:t>
            </a:fld>
            <a:endParaRPr lang="en-US"/>
          </a:p>
        </p:txBody>
      </p:sp>
    </p:spTree>
    <p:extLst>
      <p:ext uri="{BB962C8B-B14F-4D97-AF65-F5344CB8AC3E}">
        <p14:creationId xmlns:p14="http://schemas.microsoft.com/office/powerpoint/2010/main" val="2090116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C3147E67-70B2-4ECF-9461-612CA5207D87}" type="datetimeFigureOut">
              <a:rPr lang="en-US" smtClean="0"/>
              <a:t>3/31/2020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3623250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147E67-70B2-4ECF-9461-612CA5207D87}" type="datetimeFigureOut">
              <a:rPr lang="en-US" smtClean="0"/>
              <a:t>3/31/2020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458394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147E67-70B2-4ECF-9461-612CA5207D87}" type="datetimeFigureOut">
              <a:rPr lang="en-US" smtClean="0"/>
              <a:t>3/31/2020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4170106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147E67-70B2-4ECF-9461-612CA5207D87}" type="datetimeFigureOut">
              <a:rPr lang="en-US" smtClean="0"/>
              <a:t>3/31/2020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809481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3147E67-70B2-4ECF-9461-612CA5207D87}" type="datetimeFigureOut">
              <a:rPr lang="en-US" smtClean="0"/>
              <a:t>3/31/2020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978745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C3147E67-70B2-4ECF-9461-612CA5207D87}" type="datetimeFigureOut">
              <a:rPr lang="en-US" smtClean="0"/>
              <a:t>3/31/2020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2520111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C3147E67-70B2-4ECF-9461-612CA5207D87}" type="datetimeFigureOut">
              <a:rPr lang="en-US" smtClean="0"/>
              <a:t>3/31/2020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3274863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C3147E67-70B2-4ECF-9461-612CA5207D87}" type="datetimeFigureOut">
              <a:rPr lang="en-US" smtClean="0"/>
              <a:t>3/31/2020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146013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3147E67-70B2-4ECF-9461-612CA5207D87}" type="datetimeFigureOut">
              <a:rPr lang="en-US" smtClean="0"/>
              <a:t>3/31/2020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3979426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3147E67-70B2-4ECF-9461-612CA5207D87}" type="datetimeFigureOut">
              <a:rPr lang="en-US" smtClean="0"/>
              <a:t>3/31/2020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1267984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3147E67-70B2-4ECF-9461-612CA5207D87}" type="datetimeFigureOut">
              <a:rPr lang="en-US" smtClean="0"/>
              <a:t>3/31/2020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2074416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47E67-70B2-4ECF-9461-612CA5207D87}" type="datetimeFigureOut">
              <a:rPr lang="en-US" smtClean="0"/>
              <a:t>3/31/2020</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BD3614-A5C6-48CC-94F3-7A8570D677C1}" type="slidenum">
              <a:rPr lang="en-US" smtClean="0"/>
              <a:t>‹#›</a:t>
            </a:fld>
            <a:endParaRPr lang="en-US"/>
          </a:p>
        </p:txBody>
      </p:sp>
    </p:spTree>
    <p:extLst>
      <p:ext uri="{BB962C8B-B14F-4D97-AF65-F5344CB8AC3E}">
        <p14:creationId xmlns:p14="http://schemas.microsoft.com/office/powerpoint/2010/main" val="1088582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ar-EG" dirty="0" smtClean="0">
                <a:cs typeface="PT Bold Heading" pitchFamily="2" charset="-78"/>
              </a:rPr>
              <a:t>محاضرة </a:t>
            </a:r>
            <a:r>
              <a:rPr lang="ar-EG" dirty="0">
                <a:cs typeface="PT Bold Heading" pitchFamily="2" charset="-78"/>
              </a:rPr>
              <a:t> </a:t>
            </a:r>
            <a:r>
              <a:rPr lang="ar-EG" dirty="0" smtClean="0">
                <a:cs typeface="PT Bold Heading" pitchFamily="2" charset="-78"/>
              </a:rPr>
              <a:t>السكان في </a:t>
            </a:r>
            <a:r>
              <a:rPr lang="ar-EG" smtClean="0">
                <a:cs typeface="PT Bold Heading" pitchFamily="2" charset="-78"/>
              </a:rPr>
              <a:t>أسيا (</a:t>
            </a:r>
            <a:r>
              <a:rPr lang="ar-EG" dirty="0" smtClean="0">
                <a:cs typeface="PT Bold Heading" pitchFamily="2" charset="-78"/>
              </a:rPr>
              <a:t>م1)</a:t>
            </a:r>
            <a:endParaRPr lang="en-US" dirty="0">
              <a:cs typeface="PT Bold Heading" pitchFamily="2" charset="-78"/>
            </a:endParaRPr>
          </a:p>
        </p:txBody>
      </p:sp>
      <p:sp>
        <p:nvSpPr>
          <p:cNvPr id="3" name="عنوان فرعي 2"/>
          <p:cNvSpPr>
            <a:spLocks noGrp="1"/>
          </p:cNvSpPr>
          <p:nvPr>
            <p:ph type="subTitle" idx="1"/>
          </p:nvPr>
        </p:nvSpPr>
        <p:spPr>
          <a:xfrm>
            <a:off x="1371600" y="3886200"/>
            <a:ext cx="6400800" cy="1524000"/>
          </a:xfrm>
        </p:spPr>
        <p:style>
          <a:lnRef idx="1">
            <a:schemeClr val="accent6"/>
          </a:lnRef>
          <a:fillRef idx="2">
            <a:schemeClr val="accent6"/>
          </a:fillRef>
          <a:effectRef idx="1">
            <a:schemeClr val="accent6"/>
          </a:effectRef>
          <a:fontRef idx="minor">
            <a:schemeClr val="dk1"/>
          </a:fontRef>
        </p:style>
        <p:txBody>
          <a:bodyPr>
            <a:normAutofit/>
          </a:bodyPr>
          <a:lstStyle/>
          <a:p>
            <a:r>
              <a:rPr lang="ar-EG" sz="2800" dirty="0" smtClean="0">
                <a:cs typeface="PT Bold Heading" pitchFamily="2" charset="-78"/>
              </a:rPr>
              <a:t>للفرقة الثانية قسم الدراسات الاجتماعية</a:t>
            </a:r>
          </a:p>
          <a:p>
            <a:r>
              <a:rPr lang="ar-EG" sz="2400" dirty="0" smtClean="0">
                <a:cs typeface="PT Bold Heading" pitchFamily="2" charset="-78"/>
              </a:rPr>
              <a:t>  مقرر : جغرافية </a:t>
            </a:r>
            <a:r>
              <a:rPr lang="ar-EG" sz="2400" dirty="0" err="1" smtClean="0">
                <a:cs typeface="PT Bold Heading" pitchFamily="2" charset="-78"/>
              </a:rPr>
              <a:t>اوراسيا</a:t>
            </a:r>
            <a:endParaRPr lang="ar-EG" sz="2400" dirty="0" smtClean="0">
              <a:cs typeface="PT Bold Heading" pitchFamily="2" charset="-78"/>
            </a:endParaRPr>
          </a:p>
          <a:p>
            <a:r>
              <a:rPr lang="ar-EG" sz="2000" dirty="0" smtClean="0">
                <a:cs typeface="PT Bold Heading" pitchFamily="2" charset="-78"/>
              </a:rPr>
              <a:t>د. محمد عيد </a:t>
            </a:r>
          </a:p>
          <a:p>
            <a:endParaRPr lang="ar-EG" dirty="0" smtClean="0">
              <a:cs typeface="PT Bold Heading" pitchFamily="2" charset="-78"/>
            </a:endParaRPr>
          </a:p>
          <a:p>
            <a:endParaRPr lang="en-US" dirty="0">
              <a:cs typeface="PT Bold Heading" pitchFamily="2" charset="-78"/>
            </a:endParaRPr>
          </a:p>
        </p:txBody>
      </p:sp>
    </p:spTree>
    <p:extLst>
      <p:ext uri="{BB962C8B-B14F-4D97-AF65-F5344CB8AC3E}">
        <p14:creationId xmlns:p14="http://schemas.microsoft.com/office/powerpoint/2010/main" val="3509413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ar-SA" b="1" dirty="0">
                <a:cs typeface="PT Bold Heading" pitchFamily="2" charset="-78"/>
              </a:rPr>
              <a:t>اللغة في قارة أسيا</a:t>
            </a:r>
            <a:endParaRPr lang="en-US" dirty="0">
              <a:cs typeface="PT Bold Heading" pitchFamily="2" charset="-78"/>
            </a:endParaRPr>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marL="0" indent="0" algn="r" rtl="1">
              <a:buNone/>
            </a:pPr>
            <a:r>
              <a:rPr lang="ar-SA" b="1" dirty="0"/>
              <a:t>اللغة في قارة </a:t>
            </a:r>
            <a:r>
              <a:rPr lang="ar-SA" b="1" dirty="0" smtClean="0"/>
              <a:t>أسيا</a:t>
            </a:r>
            <a:r>
              <a:rPr lang="ar-EG" b="1" dirty="0" smtClean="0"/>
              <a:t> </a:t>
            </a:r>
            <a:r>
              <a:rPr lang="ar-SA" dirty="0" smtClean="0"/>
              <a:t>أكثر </a:t>
            </a:r>
            <a:r>
              <a:rPr lang="ar-SA" dirty="0"/>
              <a:t>القارات تعدداً في اللغة، وتعتبر اللغة الصينية من أهم اللغات في القارة تليها اللغة الهندية، والعربية في المرتبة الثالثة. </a:t>
            </a:r>
            <a:endParaRPr lang="en-US" dirty="0"/>
          </a:p>
          <a:p>
            <a:pPr marL="0" indent="0" algn="r" rtl="1">
              <a:buNone/>
            </a:pPr>
            <a:endParaRPr lang="ar-EG" dirty="0"/>
          </a:p>
        </p:txBody>
      </p:sp>
    </p:spTree>
    <p:extLst>
      <p:ext uri="{BB962C8B-B14F-4D97-AF65-F5344CB8AC3E}">
        <p14:creationId xmlns:p14="http://schemas.microsoft.com/office/powerpoint/2010/main" val="557887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304800"/>
            <a:ext cx="8229600" cy="114300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rtl="1"/>
            <a:r>
              <a:rPr lang="ar-EG" smtClean="0">
                <a:cs typeface="PT Bold Heading" pitchFamily="2" charset="-78"/>
              </a:rPr>
              <a:t>السكان في </a:t>
            </a:r>
            <a:r>
              <a:rPr lang="ar-EG" dirty="0">
                <a:cs typeface="PT Bold Heading" pitchFamily="2" charset="-78"/>
              </a:rPr>
              <a:t>أسيا</a:t>
            </a:r>
            <a:endParaRPr lang="en-US" dirty="0">
              <a:cs typeface="PT Bold Heading" pitchFamily="2" charset="-78"/>
            </a:endParaRPr>
          </a:p>
        </p:txBody>
      </p:sp>
      <p:sp>
        <p:nvSpPr>
          <p:cNvPr id="3" name="عنصر نائب للمحتوى 2"/>
          <p:cNvSpPr>
            <a:spLocks noGrp="1"/>
          </p:cNvSpPr>
          <p:nvPr>
            <p:ph idx="1"/>
          </p:nvPr>
        </p:nvSpPr>
        <p:spPr/>
        <p:style>
          <a:lnRef idx="2">
            <a:schemeClr val="accent6">
              <a:shade val="50000"/>
            </a:schemeClr>
          </a:lnRef>
          <a:fillRef idx="1">
            <a:schemeClr val="accent6"/>
          </a:fillRef>
          <a:effectRef idx="0">
            <a:schemeClr val="accent6"/>
          </a:effectRef>
          <a:fontRef idx="minor">
            <a:schemeClr val="lt1"/>
          </a:fontRef>
        </p:style>
        <p:txBody>
          <a:bodyPr/>
          <a:lstStyle/>
          <a:p>
            <a:pPr marL="0" indent="0" algn="r" rtl="1">
              <a:buNone/>
            </a:pPr>
            <a:r>
              <a:rPr lang="en-US" dirty="0"/>
              <a:t> </a:t>
            </a:r>
            <a:r>
              <a:rPr lang="ar-SA" dirty="0"/>
              <a:t>تمثل أسيا الموطن الأصلي للسلالة المغولية (الصفراء) التي نشأت على الأرجح  في الجزء الشمالي الشرقي من القارة من سلالة بشرية قديمة، والتي تعد جماعات الأينو(سكان اليابان الأصلين) من عناصرها الرئيسية. ويشكل المغول أكثر السلالات البشرية انتشاراً في قارة أسيا،  لذا تسود صفاتهم بين معظم سكانها، واختلطت السلالة المغولية بغيرها من السلالات الأخرى بسبب موقع أسيا الجغرافي الذي جعلها تمثل مركزاً للتحركات البشرية</a:t>
            </a:r>
            <a:endParaRPr lang="en-US" dirty="0"/>
          </a:p>
        </p:txBody>
      </p:sp>
    </p:spTree>
    <p:extLst>
      <p:ext uri="{BB962C8B-B14F-4D97-AF65-F5344CB8AC3E}">
        <p14:creationId xmlns:p14="http://schemas.microsoft.com/office/powerpoint/2010/main" val="2639748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249362"/>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ar-EG" b="1" dirty="0" smtClean="0"/>
              <a:t>سلالة السكان في أسيا</a:t>
            </a:r>
            <a:endParaRPr lang="en-US" dirty="0"/>
          </a:p>
        </p:txBody>
      </p:sp>
      <p:sp>
        <p:nvSpPr>
          <p:cNvPr id="3" name="عنصر نائب للمحتوى 2"/>
          <p:cNvSpPr>
            <a:spLocks noGrp="1"/>
          </p:cNvSpPr>
          <p:nvPr>
            <p:ph idx="1"/>
          </p:nvPr>
        </p:nvSpPr>
        <p:spPr/>
        <p:style>
          <a:lnRef idx="2">
            <a:schemeClr val="accent5">
              <a:shade val="50000"/>
            </a:schemeClr>
          </a:lnRef>
          <a:fillRef idx="1">
            <a:schemeClr val="accent5"/>
          </a:fillRef>
          <a:effectRef idx="0">
            <a:schemeClr val="accent5"/>
          </a:effectRef>
          <a:fontRef idx="minor">
            <a:schemeClr val="lt1"/>
          </a:fontRef>
        </p:style>
        <p:txBody>
          <a:bodyPr>
            <a:normAutofit fontScale="77500" lnSpcReduction="20000"/>
          </a:bodyPr>
          <a:lstStyle/>
          <a:p>
            <a:pPr marL="0" indent="0" algn="r">
              <a:buNone/>
            </a:pPr>
            <a:r>
              <a:rPr lang="ar-SA" b="1" dirty="0"/>
              <a:t>ـ سلالة المغول الأصليون: </a:t>
            </a:r>
            <a:endParaRPr lang="en-US" dirty="0"/>
          </a:p>
          <a:p>
            <a:pPr marL="0" indent="0" algn="r">
              <a:buNone/>
            </a:pPr>
            <a:r>
              <a:rPr lang="ar-SA" b="1" dirty="0"/>
              <a:t>ـ سلالة الصينيون الشماليون:</a:t>
            </a:r>
            <a:endParaRPr lang="en-US" dirty="0"/>
          </a:p>
          <a:p>
            <a:pPr marL="0" indent="0" algn="r">
              <a:buNone/>
            </a:pPr>
            <a:r>
              <a:rPr lang="ar-SA" b="1" dirty="0"/>
              <a:t>ـ السلالة الاندونيسية </a:t>
            </a:r>
            <a:r>
              <a:rPr lang="ar-SA" b="1" dirty="0" err="1"/>
              <a:t>الملايووية</a:t>
            </a:r>
            <a:r>
              <a:rPr lang="ar-SA" b="1" dirty="0"/>
              <a:t>: </a:t>
            </a:r>
            <a:endParaRPr lang="en-US" dirty="0"/>
          </a:p>
          <a:p>
            <a:pPr marL="0" indent="0" algn="r">
              <a:buNone/>
            </a:pPr>
            <a:r>
              <a:rPr lang="ar-SA" b="1" dirty="0"/>
              <a:t>ـ سلالة اليابانيون والكوريون: </a:t>
            </a:r>
            <a:endParaRPr lang="en-US" dirty="0"/>
          </a:p>
          <a:p>
            <a:pPr marL="0" indent="0" algn="r">
              <a:buNone/>
            </a:pPr>
            <a:r>
              <a:rPr lang="ar-SA" b="1" dirty="0"/>
              <a:t>ـ سلالة جماعات الهيملايا والتبت:</a:t>
            </a:r>
            <a:endParaRPr lang="en-US" dirty="0"/>
          </a:p>
          <a:p>
            <a:pPr marL="0" indent="0" algn="r">
              <a:buNone/>
            </a:pPr>
            <a:r>
              <a:rPr lang="ar-SA" b="1" dirty="0"/>
              <a:t>ـ سلالة الأتراك</a:t>
            </a:r>
            <a:r>
              <a:rPr lang="ar-SA" b="1" dirty="0" smtClean="0"/>
              <a:t>:</a:t>
            </a:r>
            <a:endParaRPr lang="ar-EG" b="1" dirty="0" smtClean="0"/>
          </a:p>
          <a:p>
            <a:pPr marL="0" indent="0" algn="r">
              <a:buNone/>
            </a:pPr>
            <a:r>
              <a:rPr lang="ar-SA" b="1" dirty="0" smtClean="0"/>
              <a:t> </a:t>
            </a:r>
            <a:endParaRPr lang="ar-EG" dirty="0"/>
          </a:p>
          <a:p>
            <a:pPr marL="0" indent="0" algn="r">
              <a:buNone/>
            </a:pPr>
            <a:r>
              <a:rPr lang="ar-SA" dirty="0" smtClean="0"/>
              <a:t> </a:t>
            </a:r>
            <a:r>
              <a:rPr lang="ar-SA" dirty="0"/>
              <a:t>وينتشر في قارة أسيا عناصر جنسية أخرى تنتمي إلى المجموعة القوقازية البيضاء ويمكن تقسيمها حسب التوزيع الجغرافي إلى مجموعتين رئيستين </a:t>
            </a:r>
            <a:r>
              <a:rPr lang="ar-SA" dirty="0" smtClean="0"/>
              <a:t>هما:</a:t>
            </a:r>
            <a:endParaRPr lang="ar-EG" dirty="0" smtClean="0"/>
          </a:p>
          <a:p>
            <a:pPr marL="0" indent="0" algn="r">
              <a:buNone/>
            </a:pPr>
            <a:r>
              <a:rPr lang="ar-SA" b="1" dirty="0" smtClean="0"/>
              <a:t>مجموعة </a:t>
            </a:r>
            <a:r>
              <a:rPr lang="ar-SA" b="1" dirty="0"/>
              <a:t>جنوب غربي أسيا (المجموعة </a:t>
            </a:r>
            <a:r>
              <a:rPr lang="ar-SA" b="1" dirty="0" smtClean="0"/>
              <a:t>الأولي)</a:t>
            </a:r>
            <a:endParaRPr lang="ar-EG" b="1" dirty="0" smtClean="0"/>
          </a:p>
          <a:p>
            <a:pPr marL="0" indent="0" algn="r">
              <a:buNone/>
            </a:pPr>
            <a:r>
              <a:rPr lang="ar-SA" dirty="0" smtClean="0"/>
              <a:t>تتألف </a:t>
            </a:r>
            <a:r>
              <a:rPr lang="ar-SA" dirty="0"/>
              <a:t>أساساً من ثلاثة عناصر تضم سلالة البحر المتوسط, والسلالة الإيرانية الأفغانية  والسلالة الأرمينية.</a:t>
            </a:r>
            <a:endParaRPr lang="en-US" dirty="0"/>
          </a:p>
        </p:txBody>
      </p:sp>
    </p:spTree>
    <p:extLst>
      <p:ext uri="{BB962C8B-B14F-4D97-AF65-F5344CB8AC3E}">
        <p14:creationId xmlns:p14="http://schemas.microsoft.com/office/powerpoint/2010/main" val="4036658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rtl="1"/>
            <a:r>
              <a:rPr lang="ar-EG" sz="4000" b="1" dirty="0" smtClean="0">
                <a:cs typeface="PT Bold Heading" pitchFamily="2" charset="-78"/>
              </a:rPr>
              <a:t>تابع سلالة</a:t>
            </a:r>
            <a:r>
              <a:rPr lang="ar-SA" sz="4000" b="1" dirty="0" smtClean="0">
                <a:cs typeface="PT Bold Heading" pitchFamily="2" charset="-78"/>
              </a:rPr>
              <a:t> </a:t>
            </a:r>
            <a:r>
              <a:rPr lang="ar-SA" sz="4000" b="1" dirty="0">
                <a:cs typeface="PT Bold Heading" pitchFamily="2" charset="-78"/>
              </a:rPr>
              <a:t>السكان</a:t>
            </a:r>
            <a:endParaRPr lang="en-US" sz="4000" b="1" dirty="0">
              <a:cs typeface="PT Bold Heading" pitchFamily="2" charset="-78"/>
            </a:endParaRPr>
          </a:p>
        </p:txBody>
      </p:sp>
      <p:sp>
        <p:nvSpPr>
          <p:cNvPr id="3" name="عنصر نائب للمحتوى 2"/>
          <p:cNvSpPr>
            <a:spLocks noGrp="1"/>
          </p:cNvSpPr>
          <p:nvPr>
            <p:ph idx="1"/>
          </p:nvPr>
        </p:nvSpPr>
        <p:spPr>
          <a:xfrm>
            <a:off x="457200" y="1600200"/>
            <a:ext cx="8229600" cy="4953000"/>
          </a:xfrm>
        </p:spPr>
        <p:style>
          <a:lnRef idx="1">
            <a:schemeClr val="accent5"/>
          </a:lnRef>
          <a:fillRef idx="2">
            <a:schemeClr val="accent5"/>
          </a:fillRef>
          <a:effectRef idx="1">
            <a:schemeClr val="accent5"/>
          </a:effectRef>
          <a:fontRef idx="minor">
            <a:schemeClr val="dk1"/>
          </a:fontRef>
        </p:style>
        <p:txBody>
          <a:bodyPr>
            <a:normAutofit/>
          </a:bodyPr>
          <a:lstStyle/>
          <a:p>
            <a:pPr marL="0" lvl="0" indent="0" algn="r" rtl="1">
              <a:buNone/>
            </a:pPr>
            <a:r>
              <a:rPr lang="ar-SA" b="1" dirty="0"/>
              <a:t>مجموعة شبه القارة الهندية (المجموعة الثانية): </a:t>
            </a:r>
            <a:endParaRPr lang="ar-EG" dirty="0"/>
          </a:p>
          <a:p>
            <a:pPr marL="0" lvl="0" indent="0" algn="r" rtl="1">
              <a:buNone/>
            </a:pPr>
            <a:r>
              <a:rPr lang="ar-SA" dirty="0" smtClean="0"/>
              <a:t>تضم </a:t>
            </a:r>
            <a:r>
              <a:rPr lang="ar-SA" dirty="0"/>
              <a:t>هنود البحر المتوسط </a:t>
            </a:r>
            <a:r>
              <a:rPr lang="ar-SA" dirty="0" err="1"/>
              <a:t>الدرافيديون</a:t>
            </a:r>
            <a:r>
              <a:rPr lang="ar-SA" dirty="0"/>
              <a:t>، ويشكل هنود  البحر المتوسط الأغلبية العظمي من سكان الهند، وهم يتحدثون اللغة </a:t>
            </a:r>
            <a:r>
              <a:rPr lang="ar-SA" dirty="0" err="1"/>
              <a:t>الآرية</a:t>
            </a:r>
            <a:r>
              <a:rPr lang="ar-SA" dirty="0"/>
              <a:t> (هندو أوروبية)، ويتسمون بالبشرة السمراء الفاتحة, والقامة النحيفة البنيان متوسطة الطول, والشعر المموج أسود </a:t>
            </a:r>
            <a:r>
              <a:rPr lang="ar-SA" dirty="0" smtClean="0"/>
              <a:t>اللون</a:t>
            </a:r>
            <a:endParaRPr lang="ar-EG" dirty="0" smtClean="0"/>
          </a:p>
          <a:p>
            <a:pPr marL="0" indent="0" algn="r" rtl="1">
              <a:buNone/>
            </a:pPr>
            <a:r>
              <a:rPr lang="ar-SA" b="1" dirty="0"/>
              <a:t>*جماعة الأقزام الآسيويين:</a:t>
            </a:r>
            <a:endParaRPr lang="en-US" dirty="0"/>
          </a:p>
          <a:p>
            <a:pPr marL="0" indent="0" algn="r" rtl="1">
              <a:buNone/>
            </a:pPr>
            <a:r>
              <a:rPr lang="ar-SA" b="1" dirty="0"/>
              <a:t>*جماعة </a:t>
            </a:r>
            <a:r>
              <a:rPr lang="ar-SA" b="1" dirty="0" err="1"/>
              <a:t>البابوان</a:t>
            </a:r>
            <a:r>
              <a:rPr lang="ar-SA" b="1" dirty="0"/>
              <a:t>: </a:t>
            </a:r>
            <a:endParaRPr lang="en-US" dirty="0"/>
          </a:p>
          <a:p>
            <a:pPr marL="0" indent="0" algn="r" rtl="1">
              <a:buNone/>
            </a:pPr>
            <a:r>
              <a:rPr lang="ar-SA" b="1" dirty="0"/>
              <a:t>*جماعة </a:t>
            </a:r>
            <a:r>
              <a:rPr lang="ar-SA" b="1" dirty="0" err="1"/>
              <a:t>الفيجيون</a:t>
            </a:r>
            <a:r>
              <a:rPr lang="ar-SA" b="1" dirty="0"/>
              <a:t>:</a:t>
            </a:r>
            <a:r>
              <a:rPr lang="ar-SA" dirty="0"/>
              <a:t> </a:t>
            </a:r>
            <a:endParaRPr lang="en-US" dirty="0"/>
          </a:p>
          <a:p>
            <a:pPr marL="0" lvl="0" indent="0" algn="r" rtl="1">
              <a:buNone/>
            </a:pPr>
            <a:endParaRPr lang="ar-EG" dirty="0" smtClean="0"/>
          </a:p>
        </p:txBody>
      </p:sp>
    </p:spTree>
    <p:extLst>
      <p:ext uri="{BB962C8B-B14F-4D97-AF65-F5344CB8AC3E}">
        <p14:creationId xmlns:p14="http://schemas.microsoft.com/office/powerpoint/2010/main" val="1781549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2000" y="274638"/>
            <a:ext cx="7696200" cy="1143000"/>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ar-EG" sz="3200" b="1" dirty="0" smtClean="0">
                <a:cs typeface="PT Bold Heading" pitchFamily="2" charset="-78"/>
              </a:rPr>
              <a:t> نمو السكان </a:t>
            </a:r>
            <a:endParaRPr lang="en-US" sz="3200"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marL="0" indent="0" algn="r">
              <a:buNone/>
            </a:pPr>
            <a:r>
              <a:rPr lang="ar-SA" dirty="0"/>
              <a:t>تتصدر أسيا قارات العالم من حيث حجم السكان فقد بلغ عدد سكانها عام 2011 4150 مليون نسمة، وهو ما يكون 57,6%  من جملة سكان العالم البالغ عددهم نحو 7200مليون نسمة عام 2011، في حين بلغ عددهم 2930 مليون نسمة، وهو ما يعادل 58,3% من جملة سكان العالم عام 1987م (5026 مليون نسمة ) وبتزايد عدد السكان في أسيا بصورة مطردة سريعة</a:t>
            </a:r>
            <a:endParaRPr lang="ar-EG" dirty="0" smtClean="0"/>
          </a:p>
        </p:txBody>
      </p:sp>
    </p:spTree>
    <p:extLst>
      <p:ext uri="{BB962C8B-B14F-4D97-AF65-F5344CB8AC3E}">
        <p14:creationId xmlns:p14="http://schemas.microsoft.com/office/powerpoint/2010/main" val="3817007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1143000"/>
          </a:xfrm>
        </p:spPr>
        <p:style>
          <a:lnRef idx="1">
            <a:schemeClr val="accent6"/>
          </a:lnRef>
          <a:fillRef idx="2">
            <a:schemeClr val="accent6"/>
          </a:fillRef>
          <a:effectRef idx="1">
            <a:schemeClr val="accent6"/>
          </a:effectRef>
          <a:fontRef idx="minor">
            <a:schemeClr val="dk1"/>
          </a:fontRef>
        </p:style>
        <p:txBody>
          <a:bodyPr>
            <a:noAutofit/>
          </a:bodyPr>
          <a:lstStyle/>
          <a:p>
            <a:r>
              <a:rPr lang="ar-SA" sz="2400" b="1" dirty="0">
                <a:cs typeface="PT Bold Heading" pitchFamily="2" charset="-78"/>
              </a:rPr>
              <a:t>توزيع السكان في </a:t>
            </a:r>
            <a:r>
              <a:rPr lang="ar-SA" sz="2400" b="1" dirty="0" smtClean="0">
                <a:cs typeface="PT Bold Heading" pitchFamily="2" charset="-78"/>
              </a:rPr>
              <a:t>أ</a:t>
            </a:r>
            <a:r>
              <a:rPr lang="ar-EG" sz="2400" b="1" dirty="0" smtClean="0">
                <a:cs typeface="PT Bold Heading" pitchFamily="2" charset="-78"/>
              </a:rPr>
              <a:t>سيا</a:t>
            </a:r>
            <a:endParaRPr lang="en-US" sz="2400" dirty="0">
              <a:cs typeface="PT Bold Heading" pitchFamily="2" charset="-78"/>
            </a:endParaRPr>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marL="0" indent="0" algn="r" rtl="1">
              <a:buNone/>
            </a:pPr>
            <a:r>
              <a:rPr lang="ar-SA" b="1" dirty="0"/>
              <a:t>ـ النطاق الجنوبي: </a:t>
            </a:r>
            <a:endParaRPr lang="ar-EG" dirty="0"/>
          </a:p>
          <a:p>
            <a:pPr marL="0" indent="0" algn="r" rtl="1">
              <a:buNone/>
            </a:pPr>
            <a:r>
              <a:rPr lang="ar-SA" dirty="0" smtClean="0"/>
              <a:t>يمتد </a:t>
            </a:r>
            <a:r>
              <a:rPr lang="ar-SA" dirty="0"/>
              <a:t>هذا النطاق جنوبي القارة الآسيوية ليضم الهند وباكستان وبنجلادش وسيرلانكا واتحاد ميان مار وتايلاند وكمبوديا وماليزيا واندونيسيا والفلبين وأفغانستان وإيران وبوتان، وقد بلغ عدد سكان هذا الجزء من أسيا نحو 2286مليون نسمة، وهو ما يشكل 55% من سكان القارة 31,7% من سكان العالم 2011م.</a:t>
            </a:r>
            <a:endParaRPr lang="en-US" dirty="0"/>
          </a:p>
        </p:txBody>
      </p:sp>
    </p:spTree>
    <p:extLst>
      <p:ext uri="{BB962C8B-B14F-4D97-AF65-F5344CB8AC3E}">
        <p14:creationId xmlns:p14="http://schemas.microsoft.com/office/powerpoint/2010/main" val="3730093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Autofit/>
          </a:bodyPr>
          <a:lstStyle/>
          <a:p>
            <a:r>
              <a:rPr lang="ar-EG" sz="3200" dirty="0" smtClean="0">
                <a:cs typeface="PT Bold Heading" pitchFamily="2" charset="-78"/>
              </a:rPr>
              <a:t> تابع </a:t>
            </a:r>
            <a:r>
              <a:rPr lang="ar-SA" sz="3200" b="1" dirty="0">
                <a:cs typeface="PT Bold Heading" pitchFamily="2" charset="-78"/>
              </a:rPr>
              <a:t>توزيع السكان في </a:t>
            </a:r>
            <a:r>
              <a:rPr lang="ar-SA" sz="3200" b="1" dirty="0" smtClean="0">
                <a:cs typeface="PT Bold Heading" pitchFamily="2" charset="-78"/>
              </a:rPr>
              <a:t>أ</a:t>
            </a:r>
            <a:r>
              <a:rPr lang="ar-EG" sz="3200" b="1" dirty="0" smtClean="0">
                <a:cs typeface="PT Bold Heading" pitchFamily="2" charset="-78"/>
              </a:rPr>
              <a:t>سيا</a:t>
            </a:r>
            <a:endParaRPr lang="en-US" sz="3200" dirty="0">
              <a:cs typeface="PT Bold Heading" pitchFamily="2" charset="-78"/>
            </a:endParaRPr>
          </a:p>
        </p:txBody>
      </p:sp>
      <p:sp>
        <p:nvSpPr>
          <p:cNvPr id="3" name="عنصر نائب للمحتوى 2"/>
          <p:cNvSpPr>
            <a:spLocks noGrp="1"/>
          </p:cNvSpPr>
          <p:nvPr>
            <p:ph idx="1"/>
          </p:nvPr>
        </p:nvSpPr>
        <p:spPr>
          <a:xfrm>
            <a:off x="457200" y="1600200"/>
            <a:ext cx="8229600" cy="5029200"/>
          </a:xfrm>
        </p:spPr>
        <p:style>
          <a:lnRef idx="1">
            <a:schemeClr val="accent6"/>
          </a:lnRef>
          <a:fillRef idx="2">
            <a:schemeClr val="accent6"/>
          </a:fillRef>
          <a:effectRef idx="1">
            <a:schemeClr val="accent6"/>
          </a:effectRef>
          <a:fontRef idx="minor">
            <a:schemeClr val="dk1"/>
          </a:fontRef>
        </p:style>
        <p:txBody>
          <a:bodyPr/>
          <a:lstStyle/>
          <a:p>
            <a:pPr marL="0" indent="0" algn="r" rtl="1">
              <a:buNone/>
            </a:pPr>
            <a:r>
              <a:rPr lang="ar-SA" b="1" dirty="0"/>
              <a:t>ـ النطاق الشرقي: </a:t>
            </a:r>
            <a:endParaRPr lang="ar-EG" dirty="0"/>
          </a:p>
          <a:p>
            <a:pPr marL="0" indent="0" algn="r" rtl="1">
              <a:buNone/>
            </a:pPr>
            <a:r>
              <a:rPr lang="ar-SA" dirty="0" smtClean="0"/>
              <a:t>يمتد </a:t>
            </a:r>
            <a:r>
              <a:rPr lang="ar-SA" dirty="0"/>
              <a:t>شرقي أسيا ليشمل الصين الشعبية واليابان وكوريا والصين الوطنية (تايوان) وفيتنام وقد بلغ سكان هذا الجزء من القارة حوالي 1595 مليون نسمة وهو ما يعادل 38% من سكان أسيا </a:t>
            </a:r>
            <a:r>
              <a:rPr lang="ar-SA" dirty="0" smtClean="0"/>
              <a:t>22% </a:t>
            </a:r>
            <a:r>
              <a:rPr lang="ar-SA" dirty="0"/>
              <a:t>من جملة سكان العالم عام 2011م </a:t>
            </a:r>
            <a:r>
              <a:rPr lang="ar-SA" dirty="0" smtClean="0"/>
              <a:t>.</a:t>
            </a:r>
            <a:endParaRPr lang="ar-EG" dirty="0" smtClean="0"/>
          </a:p>
          <a:p>
            <a:pPr marL="0" indent="0" algn="r" rtl="1">
              <a:buNone/>
            </a:pPr>
            <a:r>
              <a:rPr lang="ar-SA" b="1" dirty="0"/>
              <a:t>كثافة </a:t>
            </a:r>
            <a:r>
              <a:rPr lang="ar-SA" b="1" dirty="0" smtClean="0"/>
              <a:t>السكان</a:t>
            </a:r>
            <a:r>
              <a:rPr lang="ar-EG" b="1" dirty="0" smtClean="0"/>
              <a:t>:</a:t>
            </a:r>
          </a:p>
          <a:p>
            <a:pPr marL="0" indent="0" algn="r" rtl="1">
              <a:buNone/>
            </a:pPr>
            <a:r>
              <a:rPr lang="ar-SA" b="1" dirty="0"/>
              <a:t>ـ أقاليم كثيفة </a:t>
            </a:r>
            <a:r>
              <a:rPr lang="ar-SA" b="1" dirty="0" smtClean="0"/>
              <a:t>السكان</a:t>
            </a:r>
            <a:r>
              <a:rPr lang="ar-EG" b="1" dirty="0" smtClean="0"/>
              <a:t>.</a:t>
            </a:r>
            <a:r>
              <a:rPr lang="ar-SA" b="1" dirty="0" smtClean="0"/>
              <a:t> </a:t>
            </a:r>
            <a:r>
              <a:rPr lang="ar-EG" dirty="0" smtClean="0"/>
              <a:t>     </a:t>
            </a:r>
            <a:r>
              <a:rPr lang="ar-SA" dirty="0" smtClean="0"/>
              <a:t> </a:t>
            </a:r>
            <a:r>
              <a:rPr lang="ar-SA" b="1" dirty="0"/>
              <a:t>ـ أقاليم متوسطة </a:t>
            </a:r>
            <a:r>
              <a:rPr lang="ar-SA" b="1" dirty="0" smtClean="0"/>
              <a:t>الكثافة</a:t>
            </a:r>
            <a:r>
              <a:rPr lang="ar-EG" b="1" dirty="0" smtClean="0"/>
              <a:t>.</a:t>
            </a:r>
            <a:r>
              <a:rPr lang="ar-SA" b="1" dirty="0" smtClean="0"/>
              <a:t> </a:t>
            </a:r>
            <a:endParaRPr lang="ar-EG" b="1" dirty="0" smtClean="0"/>
          </a:p>
          <a:p>
            <a:pPr marL="0" indent="0" algn="r" rtl="1">
              <a:buNone/>
            </a:pPr>
            <a:r>
              <a:rPr lang="ar-SA" b="1" dirty="0"/>
              <a:t>ـ أقاليم منخفضة </a:t>
            </a:r>
            <a:r>
              <a:rPr lang="ar-SA" b="1" dirty="0" smtClean="0"/>
              <a:t>الكثافة</a:t>
            </a:r>
            <a:r>
              <a:rPr lang="ar-EG" b="1" dirty="0" smtClean="0"/>
              <a:t>.</a:t>
            </a:r>
            <a:r>
              <a:rPr lang="ar-SA" b="1" dirty="0" smtClean="0"/>
              <a:t> </a:t>
            </a:r>
            <a:r>
              <a:rPr lang="ar-EG" b="1" dirty="0" smtClean="0"/>
              <a:t>   </a:t>
            </a:r>
            <a:r>
              <a:rPr lang="ar-SA" b="1" dirty="0"/>
              <a:t>ـ أقاليم نادرة </a:t>
            </a:r>
            <a:r>
              <a:rPr lang="ar-SA" b="1" dirty="0" smtClean="0"/>
              <a:t>السكان</a:t>
            </a:r>
            <a:r>
              <a:rPr lang="ar-EG" b="1" dirty="0"/>
              <a:t>.</a:t>
            </a:r>
            <a:endParaRPr lang="en-US" dirty="0"/>
          </a:p>
          <a:p>
            <a:pPr marL="0" indent="0" algn="r" rtl="1">
              <a:buNone/>
            </a:pPr>
            <a:endParaRPr lang="en-US" dirty="0"/>
          </a:p>
          <a:p>
            <a:pPr marL="0" indent="0" algn="r" rtl="1">
              <a:buNone/>
            </a:pPr>
            <a:endParaRPr lang="ar-EG" b="1" dirty="0" smtClean="0"/>
          </a:p>
          <a:p>
            <a:pPr marL="0" indent="0" algn="r" rtl="1">
              <a:buNone/>
            </a:pPr>
            <a:endParaRPr lang="en-US" dirty="0"/>
          </a:p>
        </p:txBody>
      </p:sp>
    </p:spTree>
    <p:extLst>
      <p:ext uri="{BB962C8B-B14F-4D97-AF65-F5344CB8AC3E}">
        <p14:creationId xmlns:p14="http://schemas.microsoft.com/office/powerpoint/2010/main" val="318459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ar-SA" dirty="0">
                <a:cs typeface="PT Bold Heading" pitchFamily="2" charset="-78"/>
              </a:rPr>
              <a:t>ا</a:t>
            </a:r>
            <a:r>
              <a:rPr lang="ar-SA" b="1" dirty="0">
                <a:cs typeface="PT Bold Heading" pitchFamily="2" charset="-78"/>
              </a:rPr>
              <a:t>لديانة</a:t>
            </a:r>
            <a:r>
              <a:rPr lang="ar-SA" b="1" dirty="0" smtClean="0">
                <a:cs typeface="PT Bold Heading" pitchFamily="2" charset="-78"/>
              </a:rPr>
              <a:t> </a:t>
            </a:r>
            <a:r>
              <a:rPr lang="ar-SA" b="1" dirty="0">
                <a:cs typeface="PT Bold Heading" pitchFamily="2" charset="-78"/>
              </a:rPr>
              <a:t>في </a:t>
            </a:r>
            <a:r>
              <a:rPr lang="ar-SA" b="1" dirty="0" smtClean="0">
                <a:cs typeface="PT Bold Heading" pitchFamily="2" charset="-78"/>
              </a:rPr>
              <a:t>أ</a:t>
            </a:r>
            <a:r>
              <a:rPr lang="ar-EG" b="1" dirty="0" smtClean="0">
                <a:cs typeface="PT Bold Heading" pitchFamily="2" charset="-78"/>
              </a:rPr>
              <a:t>سي</a:t>
            </a:r>
            <a:r>
              <a:rPr lang="ar-SA" b="1" dirty="0" smtClean="0">
                <a:cs typeface="PT Bold Heading" pitchFamily="2" charset="-78"/>
              </a:rPr>
              <a:t>ا</a:t>
            </a:r>
            <a:r>
              <a:rPr lang="ar-EG" b="1" dirty="0" smtClean="0">
                <a:cs typeface="PT Bold Heading" pitchFamily="2" charset="-78"/>
              </a:rPr>
              <a:t> </a:t>
            </a:r>
            <a:endParaRPr lang="en-US" dirty="0">
              <a:cs typeface="PT Bold Heading" pitchFamily="2" charset="-78"/>
            </a:endParaRPr>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85000" lnSpcReduction="10000"/>
          </a:bodyPr>
          <a:lstStyle/>
          <a:p>
            <a:pPr marL="0" indent="0" algn="r" rtl="1">
              <a:buNone/>
            </a:pPr>
            <a:r>
              <a:rPr lang="ar-SA" b="1" dirty="0"/>
              <a:t>ـ الإسلام: </a:t>
            </a:r>
            <a:r>
              <a:rPr lang="ar-SA" dirty="0"/>
              <a:t>خرجت دعوة </a:t>
            </a:r>
            <a:r>
              <a:rPr lang="ar-SA" dirty="0" smtClean="0"/>
              <a:t>الإسلام</a:t>
            </a:r>
            <a:r>
              <a:rPr lang="ar-EG" dirty="0" smtClean="0"/>
              <a:t> </a:t>
            </a:r>
            <a:r>
              <a:rPr lang="ar-SA" dirty="0" smtClean="0"/>
              <a:t>من </a:t>
            </a:r>
            <a:r>
              <a:rPr lang="ar-SA" dirty="0"/>
              <a:t>مكة المكرمة لتنتشر في جهات واسعة من أسيا عبر طرق التجارة الرئيسية بصفة خاصة، والتي كان يبدأ معظمها أما من بعض موانئ شبه الجزيرة العربية أو من بعض مراكز العمران في نطاق الهلال الخصيب، وبخاصة مواني الشام ومدينتي بغداد والبصرة لتنتهي في الصين وشبه القارة الهندية، مما أسهم في </a:t>
            </a:r>
            <a:r>
              <a:rPr lang="ar-SA" dirty="0" smtClean="0"/>
              <a:t>انتشار </a:t>
            </a:r>
            <a:r>
              <a:rPr lang="ar-SA" dirty="0"/>
              <a:t>الدعوة الإسلامية بين العديد من الشعوب </a:t>
            </a:r>
            <a:r>
              <a:rPr lang="ar-SA" dirty="0" smtClean="0"/>
              <a:t>الأسيوي</a:t>
            </a:r>
            <a:r>
              <a:rPr lang="ar-EG" dirty="0" smtClean="0"/>
              <a:t> </a:t>
            </a:r>
            <a:r>
              <a:rPr lang="ar-SA" dirty="0" smtClean="0"/>
              <a:t>ة</a:t>
            </a:r>
            <a:endParaRPr lang="ar-EG" dirty="0"/>
          </a:p>
          <a:p>
            <a:pPr marL="0" indent="0" algn="r" rtl="1">
              <a:buNone/>
            </a:pPr>
            <a:r>
              <a:rPr lang="ar-SA" b="1" dirty="0" smtClean="0"/>
              <a:t>ـ </a:t>
            </a:r>
            <a:r>
              <a:rPr lang="ar-SA" b="1" dirty="0"/>
              <a:t>المسيحية: </a:t>
            </a:r>
            <a:endParaRPr lang="ar-EG" dirty="0"/>
          </a:p>
          <a:p>
            <a:pPr marL="0" indent="0" algn="r" rtl="1">
              <a:buNone/>
            </a:pPr>
            <a:r>
              <a:rPr lang="ar-SA" b="1" dirty="0" smtClean="0"/>
              <a:t> </a:t>
            </a:r>
            <a:r>
              <a:rPr lang="ar-SA" dirty="0"/>
              <a:t>لا يوجد في أسيا سوي دولة مسيحية واحدة هي الفلبين, بالإضافة إلى انتشار المسيحية في نطاقات متفرقة أكبرها في أسيا الروسية، رغم تعدد البعثات التبشيرية المسيحية التي أرسلها الأوروبيون منذ القرن الثالث عشر ميلادي</a:t>
            </a:r>
            <a:endParaRPr lang="en-US" dirty="0"/>
          </a:p>
        </p:txBody>
      </p:sp>
    </p:spTree>
    <p:extLst>
      <p:ext uri="{BB962C8B-B14F-4D97-AF65-F5344CB8AC3E}">
        <p14:creationId xmlns:p14="http://schemas.microsoft.com/office/powerpoint/2010/main" val="428153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rtl="1"/>
            <a:r>
              <a:rPr lang="ar-SA" b="1" dirty="0"/>
              <a:t> </a:t>
            </a:r>
            <a:r>
              <a:rPr lang="ar-EG" b="1" dirty="0" smtClean="0">
                <a:cs typeface="PT Bold Heading" pitchFamily="2" charset="-78"/>
              </a:rPr>
              <a:t>تابع </a:t>
            </a:r>
            <a:r>
              <a:rPr lang="ar-SA" b="1" dirty="0" smtClean="0">
                <a:cs typeface="PT Bold Heading" pitchFamily="2" charset="-78"/>
              </a:rPr>
              <a:t>الديانة </a:t>
            </a:r>
            <a:r>
              <a:rPr lang="ar-SA" b="1" dirty="0">
                <a:cs typeface="PT Bold Heading" pitchFamily="2" charset="-78"/>
              </a:rPr>
              <a:t>في </a:t>
            </a:r>
            <a:r>
              <a:rPr lang="ar-SA" b="1" dirty="0" smtClean="0">
                <a:cs typeface="PT Bold Heading" pitchFamily="2" charset="-78"/>
              </a:rPr>
              <a:t>أ</a:t>
            </a:r>
            <a:r>
              <a:rPr lang="ar-EG" b="1" dirty="0" smtClean="0">
                <a:cs typeface="PT Bold Heading" pitchFamily="2" charset="-78"/>
              </a:rPr>
              <a:t>سي</a:t>
            </a:r>
            <a:r>
              <a:rPr lang="ar-SA" b="1" dirty="0" smtClean="0">
                <a:cs typeface="PT Bold Heading" pitchFamily="2" charset="-78"/>
              </a:rPr>
              <a:t>ا</a:t>
            </a:r>
            <a:endParaRPr lang="en-US" dirty="0">
              <a:cs typeface="PT Bold Heading" pitchFamily="2" charset="-78"/>
            </a:endParaRPr>
          </a:p>
        </p:txBody>
      </p:sp>
      <p:sp>
        <p:nvSpPr>
          <p:cNvPr id="3" name="عنصر نائب للمحتوى 2"/>
          <p:cNvSpPr>
            <a:spLocks noGrp="1"/>
          </p:cNvSpPr>
          <p:nvPr>
            <p:ph idx="1"/>
          </p:nvPr>
        </p:nvSpPr>
        <p:spPr>
          <a:xfrm>
            <a:off x="457200" y="1600200"/>
            <a:ext cx="8229600" cy="5029200"/>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r" rtl="1">
              <a:buNone/>
            </a:pPr>
            <a:r>
              <a:rPr lang="ar-SA" sz="2800" b="1" dirty="0"/>
              <a:t>ـ </a:t>
            </a:r>
            <a:r>
              <a:rPr lang="ar-SA" sz="2400" b="1" dirty="0" smtClean="0"/>
              <a:t>اليهودية:</a:t>
            </a:r>
            <a:r>
              <a:rPr lang="ar-EG" sz="2400" b="1" dirty="0" smtClean="0"/>
              <a:t> </a:t>
            </a:r>
            <a:r>
              <a:rPr lang="ar-SA" sz="2400" dirty="0" smtClean="0"/>
              <a:t>تسود </a:t>
            </a:r>
            <a:r>
              <a:rPr lang="ar-SA" sz="2400" dirty="0"/>
              <a:t>الديانة اليهودية بين المهاجرين الأوروبيين والشرقيين الذين استوطنوا فلسطين المحتلة في جنوب غربي </a:t>
            </a:r>
            <a:r>
              <a:rPr lang="ar-SA" sz="2400" dirty="0" smtClean="0"/>
              <a:t>القارة</a:t>
            </a:r>
            <a:r>
              <a:rPr lang="ar-EG" sz="2400" dirty="0" smtClean="0"/>
              <a:t> </a:t>
            </a:r>
          </a:p>
          <a:p>
            <a:pPr marL="0" indent="0" algn="r" rtl="1">
              <a:buNone/>
            </a:pPr>
            <a:r>
              <a:rPr lang="ar-SA" sz="2400" b="1" dirty="0"/>
              <a:t>ـ </a:t>
            </a:r>
            <a:r>
              <a:rPr lang="ar-SA" sz="2400" b="1" dirty="0" smtClean="0"/>
              <a:t>البوذية:</a:t>
            </a:r>
            <a:r>
              <a:rPr lang="ar-EG" sz="2400" b="1" dirty="0" smtClean="0"/>
              <a:t> </a:t>
            </a:r>
            <a:r>
              <a:rPr lang="ar-SA" sz="2400" dirty="0" smtClean="0"/>
              <a:t>تأتي </a:t>
            </a:r>
            <a:r>
              <a:rPr lang="ar-SA" sz="2400" dirty="0"/>
              <a:t>في المركز الثاني بين العقائد الدينية في القارة من حيث اتساع مساحة الانتشار بعد الإسلام, وتتركز </a:t>
            </a:r>
            <a:r>
              <a:rPr lang="ar-SA" sz="2400" dirty="0" smtClean="0"/>
              <a:t>في </a:t>
            </a:r>
            <a:r>
              <a:rPr lang="ar-SA" sz="2400" dirty="0"/>
              <a:t>الجزء الشرقي من </a:t>
            </a:r>
            <a:r>
              <a:rPr lang="ar-SA" sz="2400" dirty="0" smtClean="0"/>
              <a:t>القارة</a:t>
            </a:r>
            <a:r>
              <a:rPr lang="ar-EG" sz="2400" dirty="0" smtClean="0"/>
              <a:t> </a:t>
            </a:r>
          </a:p>
          <a:p>
            <a:pPr marL="0" indent="0" algn="r" rtl="1">
              <a:buNone/>
            </a:pPr>
            <a:r>
              <a:rPr lang="ar-SA" sz="2400" b="1" dirty="0"/>
              <a:t>ـ </a:t>
            </a:r>
            <a:r>
              <a:rPr lang="ar-SA" sz="2400" b="1" dirty="0" err="1" smtClean="0"/>
              <a:t>الهندوكية</a:t>
            </a:r>
            <a:r>
              <a:rPr lang="ar-SA" sz="2400" b="1" dirty="0" smtClean="0"/>
              <a:t>:</a:t>
            </a:r>
            <a:r>
              <a:rPr lang="ar-EG" sz="2400" b="1" dirty="0" smtClean="0"/>
              <a:t> </a:t>
            </a:r>
            <a:r>
              <a:rPr lang="ar-SA" sz="2400" dirty="0" smtClean="0"/>
              <a:t>تسود </a:t>
            </a:r>
            <a:r>
              <a:rPr lang="ar-SA" sz="2400" dirty="0"/>
              <a:t>بين الجزء الأكبر من سكان شبه القارة </a:t>
            </a:r>
            <a:r>
              <a:rPr lang="ar-SA" sz="2400" dirty="0" smtClean="0"/>
              <a:t>الهندية</a:t>
            </a:r>
            <a:r>
              <a:rPr lang="ar-EG" sz="2400" dirty="0" smtClean="0"/>
              <a:t> </a:t>
            </a:r>
          </a:p>
          <a:p>
            <a:pPr marL="0" indent="0" algn="r" rtl="1">
              <a:buNone/>
            </a:pPr>
            <a:r>
              <a:rPr lang="ar-SA" sz="2400" b="1" dirty="0"/>
              <a:t>ـ </a:t>
            </a:r>
            <a:r>
              <a:rPr lang="ar-SA" sz="2400" b="1" dirty="0" err="1" smtClean="0"/>
              <a:t>الكونفوشيوية</a:t>
            </a:r>
            <a:r>
              <a:rPr lang="ar-SA" sz="2400" b="1" dirty="0" smtClean="0"/>
              <a:t>:</a:t>
            </a:r>
            <a:r>
              <a:rPr lang="ar-EG" sz="2400" b="1" dirty="0" smtClean="0"/>
              <a:t> </a:t>
            </a:r>
            <a:r>
              <a:rPr lang="ar-SA" sz="2400" dirty="0" smtClean="0"/>
              <a:t>تنتسب </a:t>
            </a:r>
            <a:r>
              <a:rPr lang="ar-SA" sz="2400" dirty="0"/>
              <a:t>هذه العقيدة إلى كونج </a:t>
            </a:r>
            <a:r>
              <a:rPr lang="ar-SA" sz="2400" dirty="0" err="1"/>
              <a:t>فوتشي</a:t>
            </a:r>
            <a:r>
              <a:rPr lang="ar-SA" sz="2400" dirty="0"/>
              <a:t> </a:t>
            </a:r>
            <a:endParaRPr lang="ar-EG" sz="2400" dirty="0" smtClean="0"/>
          </a:p>
          <a:p>
            <a:pPr algn="r" rtl="1"/>
            <a:r>
              <a:rPr lang="ar-SA" sz="2400" b="1" dirty="0" err="1" smtClean="0"/>
              <a:t>الشينتو</a:t>
            </a:r>
            <a:r>
              <a:rPr lang="ar-SA" sz="2400" b="1" dirty="0" smtClean="0"/>
              <a:t>:</a:t>
            </a:r>
            <a:r>
              <a:rPr lang="ar-EG" sz="2400" b="1" dirty="0" smtClean="0"/>
              <a:t> </a:t>
            </a:r>
            <a:r>
              <a:rPr lang="ar-SA" sz="2400" dirty="0" smtClean="0"/>
              <a:t>تنتشر </a:t>
            </a:r>
            <a:r>
              <a:rPr lang="ar-SA" sz="2400" dirty="0"/>
              <a:t>بين قطاعات عريضة من سكان اليابان</a:t>
            </a:r>
            <a:r>
              <a:rPr lang="ar-EG" sz="2400" dirty="0" smtClean="0"/>
              <a:t> </a:t>
            </a:r>
          </a:p>
          <a:p>
            <a:pPr algn="r" rtl="1"/>
            <a:r>
              <a:rPr lang="ar-SA" sz="2400" b="1" dirty="0"/>
              <a:t>ـ </a:t>
            </a:r>
            <a:r>
              <a:rPr lang="ar-SA" sz="2400" b="1" dirty="0" smtClean="0"/>
              <a:t>الطاوية:</a:t>
            </a:r>
            <a:r>
              <a:rPr lang="ar-EG" sz="2400" b="1" dirty="0" smtClean="0"/>
              <a:t> </a:t>
            </a:r>
            <a:r>
              <a:rPr lang="ar-SA" sz="2400" dirty="0" smtClean="0"/>
              <a:t>تسود </a:t>
            </a:r>
            <a:r>
              <a:rPr lang="ar-SA" sz="2400" dirty="0"/>
              <a:t>في بعض جهات الصين الشعبية </a:t>
            </a:r>
            <a:r>
              <a:rPr lang="ar-EG" sz="2400" dirty="0" smtClean="0"/>
              <a:t> </a:t>
            </a:r>
          </a:p>
          <a:p>
            <a:pPr algn="r" rtl="1"/>
            <a:r>
              <a:rPr lang="ar-SA" sz="2400" b="1" dirty="0" smtClean="0"/>
              <a:t>ـ </a:t>
            </a:r>
            <a:r>
              <a:rPr lang="ar-SA" sz="2400" b="1" dirty="0" err="1"/>
              <a:t>الأرواحية</a:t>
            </a:r>
            <a:r>
              <a:rPr lang="ar-SA" sz="2400" b="1" dirty="0"/>
              <a:t>: </a:t>
            </a:r>
            <a:r>
              <a:rPr lang="ar-SA" sz="2400" dirty="0" smtClean="0"/>
              <a:t>تنتشر </a:t>
            </a:r>
            <a:r>
              <a:rPr lang="ar-SA" sz="2400" dirty="0"/>
              <a:t>في الأجزاء الداخلية لكل من شبه جزيرة الهند </a:t>
            </a:r>
            <a:r>
              <a:rPr lang="ar-SA" sz="2400" dirty="0" smtClean="0"/>
              <a:t>الصينية</a:t>
            </a:r>
            <a:r>
              <a:rPr lang="ar-EG" sz="2400" dirty="0" smtClean="0"/>
              <a:t> </a:t>
            </a:r>
          </a:p>
          <a:p>
            <a:pPr algn="r" rtl="1"/>
            <a:r>
              <a:rPr lang="ar-SA" sz="2400" b="1" dirty="0" smtClean="0"/>
              <a:t>ـ </a:t>
            </a:r>
            <a:r>
              <a:rPr lang="ar-SA" sz="2400" b="1" dirty="0"/>
              <a:t>السيخ: </a:t>
            </a:r>
            <a:r>
              <a:rPr lang="ar-SA" sz="2400" dirty="0" smtClean="0"/>
              <a:t>عقيدة </a:t>
            </a:r>
            <a:r>
              <a:rPr lang="ar-SA" sz="2400" dirty="0"/>
              <a:t>دينية نادي بها </a:t>
            </a:r>
            <a:r>
              <a:rPr lang="ar-SA" sz="2400" dirty="0" err="1"/>
              <a:t>ناناك</a:t>
            </a:r>
            <a:r>
              <a:rPr lang="ar-SA" sz="2400" dirty="0"/>
              <a:t>  الهندي خلال القرن الخامس عشر الميلادي</a:t>
            </a:r>
            <a:endParaRPr lang="ar-EG" sz="2400" dirty="0" smtClean="0"/>
          </a:p>
          <a:p>
            <a:pPr algn="r" rtl="1"/>
            <a:endParaRPr lang="ar-EG" dirty="0" smtClean="0"/>
          </a:p>
          <a:p>
            <a:pPr marL="0" indent="0" algn="r" rtl="1">
              <a:buNone/>
            </a:pPr>
            <a:endParaRPr lang="en-US" dirty="0"/>
          </a:p>
        </p:txBody>
      </p:sp>
    </p:spTree>
    <p:extLst>
      <p:ext uri="{BB962C8B-B14F-4D97-AF65-F5344CB8AC3E}">
        <p14:creationId xmlns:p14="http://schemas.microsoft.com/office/powerpoint/2010/main" val="58294797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706</Words>
  <Application>Microsoft Office PowerPoint</Application>
  <PresentationFormat>عرض على الشاشة (3:4)‏</PresentationFormat>
  <Paragraphs>51</Paragraphs>
  <Slides>10</Slides>
  <Notes>1</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محاضرة  السكان في أسيا (م1)</vt:lpstr>
      <vt:lpstr>السكان في أسيا</vt:lpstr>
      <vt:lpstr>سلالة السكان في أسيا</vt:lpstr>
      <vt:lpstr>تابع سلالة السكان</vt:lpstr>
      <vt:lpstr> نمو السكان </vt:lpstr>
      <vt:lpstr>توزيع السكان في أسيا</vt:lpstr>
      <vt:lpstr> تابع توزيع السكان في أسيا</vt:lpstr>
      <vt:lpstr>الديانة في أسيا </vt:lpstr>
      <vt:lpstr> تابع الديانة في أسيا</vt:lpstr>
      <vt:lpstr>اللغة في قارة أسيا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الأقاليم المعتدلة</dc:title>
  <dc:creator>pc</dc:creator>
  <cp:lastModifiedBy>pc</cp:lastModifiedBy>
  <cp:revision>31</cp:revision>
  <dcterms:created xsi:type="dcterms:W3CDTF">2020-03-19T09:05:11Z</dcterms:created>
  <dcterms:modified xsi:type="dcterms:W3CDTF">2020-03-31T17:53:15Z</dcterms:modified>
</cp:coreProperties>
</file>