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60" r:id="rId3"/>
    <p:sldId id="261" r:id="rId4"/>
    <p:sldId id="262" r:id="rId5"/>
    <p:sldId id="263" r:id="rId6"/>
    <p:sldId id="264" r:id="rId7"/>
    <p:sldId id="265" r:id="rId8"/>
    <p:sldId id="266" r:id="rId9"/>
    <p:sldId id="267" r:id="rId10"/>
    <p:sldId id="268" r:id="rId11"/>
    <p:sldId id="270" r:id="rId12"/>
    <p:sldId id="271" r:id="rId13"/>
    <p:sldId id="272" r:id="rId14"/>
    <p:sldId id="273" r:id="rId15"/>
    <p:sldId id="274" r:id="rId16"/>
    <p:sldId id="278" r:id="rId17"/>
    <p:sldId id="279" r:id="rId18"/>
    <p:sldId id="28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D11308-3271-44FE-8749-4E0CE967153A}" type="datetimeFigureOut">
              <a:rPr lang="en-US" smtClean="0"/>
              <a:t>3/27/2020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13EEAC-6F0A-484F-83B2-C6E81623F1B3}" type="slidenum">
              <a:rPr lang="en-US" smtClean="0"/>
              <a:t>‹#›</a:t>
            </a:fld>
            <a:endParaRPr lang="en-US"/>
          </a:p>
        </p:txBody>
      </p:sp>
    </p:spTree>
    <p:extLst>
      <p:ext uri="{BB962C8B-B14F-4D97-AF65-F5344CB8AC3E}">
        <p14:creationId xmlns:p14="http://schemas.microsoft.com/office/powerpoint/2010/main" val="566331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566FB6-68CB-4739-BE81-FE315099562D}" type="datetime1">
              <a:rPr lang="en-US" smtClean="0"/>
              <a:t>3/27/2020</a:t>
            </a:fld>
            <a:endParaRPr lang="en-US"/>
          </a:p>
        </p:txBody>
      </p:sp>
      <p:sp>
        <p:nvSpPr>
          <p:cNvPr id="5" name="Footer Placeholder 4"/>
          <p:cNvSpPr>
            <a:spLocks noGrp="1"/>
          </p:cNvSpPr>
          <p:nvPr>
            <p:ph type="ftr" sz="quarter" idx="11"/>
          </p:nvPr>
        </p:nvSpPr>
        <p:spPr/>
        <p:txBody>
          <a:bodyPr/>
          <a:lstStyle/>
          <a:p>
            <a:r>
              <a:rPr lang="en-US" smtClean="0"/>
              <a:t>Prof.Azza Abdallah</a:t>
            </a:r>
            <a:endParaRPr lang="en-US"/>
          </a:p>
        </p:txBody>
      </p:sp>
      <p:sp>
        <p:nvSpPr>
          <p:cNvPr id="6" name="Slide Number Placeholder 5"/>
          <p:cNvSpPr>
            <a:spLocks noGrp="1"/>
          </p:cNvSpPr>
          <p:nvPr>
            <p:ph type="sldNum" sz="quarter" idx="12"/>
          </p:nvPr>
        </p:nvSpPr>
        <p:spPr/>
        <p:txBody>
          <a:bodyPr/>
          <a:lstStyle/>
          <a:p>
            <a:fld id="{1ADA4B31-D03F-423D-8CA0-90A2C9BB3AB9}" type="slidenum">
              <a:rPr lang="en-US" smtClean="0"/>
              <a:t>‹#›</a:t>
            </a:fld>
            <a:endParaRPr lang="en-US"/>
          </a:p>
        </p:txBody>
      </p:sp>
    </p:spTree>
    <p:extLst>
      <p:ext uri="{BB962C8B-B14F-4D97-AF65-F5344CB8AC3E}">
        <p14:creationId xmlns:p14="http://schemas.microsoft.com/office/powerpoint/2010/main" val="3264630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FFBD1B-C12B-4CA1-A7C8-5BDFF5131E31}" type="datetime1">
              <a:rPr lang="en-US" smtClean="0"/>
              <a:t>3/27/2020</a:t>
            </a:fld>
            <a:endParaRPr lang="en-US"/>
          </a:p>
        </p:txBody>
      </p:sp>
      <p:sp>
        <p:nvSpPr>
          <p:cNvPr id="5" name="Footer Placeholder 4"/>
          <p:cNvSpPr>
            <a:spLocks noGrp="1"/>
          </p:cNvSpPr>
          <p:nvPr>
            <p:ph type="ftr" sz="quarter" idx="11"/>
          </p:nvPr>
        </p:nvSpPr>
        <p:spPr/>
        <p:txBody>
          <a:bodyPr/>
          <a:lstStyle/>
          <a:p>
            <a:r>
              <a:rPr lang="en-US" smtClean="0"/>
              <a:t>Prof.Azza Abdallah</a:t>
            </a:r>
            <a:endParaRPr lang="en-US"/>
          </a:p>
        </p:txBody>
      </p:sp>
      <p:sp>
        <p:nvSpPr>
          <p:cNvPr id="6" name="Slide Number Placeholder 5"/>
          <p:cNvSpPr>
            <a:spLocks noGrp="1"/>
          </p:cNvSpPr>
          <p:nvPr>
            <p:ph type="sldNum" sz="quarter" idx="12"/>
          </p:nvPr>
        </p:nvSpPr>
        <p:spPr/>
        <p:txBody>
          <a:bodyPr/>
          <a:lstStyle/>
          <a:p>
            <a:fld id="{1ADA4B31-D03F-423D-8CA0-90A2C9BB3AB9}" type="slidenum">
              <a:rPr lang="en-US" smtClean="0"/>
              <a:t>‹#›</a:t>
            </a:fld>
            <a:endParaRPr lang="en-US"/>
          </a:p>
        </p:txBody>
      </p:sp>
    </p:spTree>
    <p:extLst>
      <p:ext uri="{BB962C8B-B14F-4D97-AF65-F5344CB8AC3E}">
        <p14:creationId xmlns:p14="http://schemas.microsoft.com/office/powerpoint/2010/main" val="379571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CBF865-0A35-4244-86C2-369439E76A4A}" type="datetime1">
              <a:rPr lang="en-US" smtClean="0"/>
              <a:t>3/27/2020</a:t>
            </a:fld>
            <a:endParaRPr lang="en-US"/>
          </a:p>
        </p:txBody>
      </p:sp>
      <p:sp>
        <p:nvSpPr>
          <p:cNvPr id="5" name="Footer Placeholder 4"/>
          <p:cNvSpPr>
            <a:spLocks noGrp="1"/>
          </p:cNvSpPr>
          <p:nvPr>
            <p:ph type="ftr" sz="quarter" idx="11"/>
          </p:nvPr>
        </p:nvSpPr>
        <p:spPr/>
        <p:txBody>
          <a:bodyPr/>
          <a:lstStyle/>
          <a:p>
            <a:r>
              <a:rPr lang="en-US" smtClean="0"/>
              <a:t>Prof.Azza Abdallah</a:t>
            </a:r>
            <a:endParaRPr lang="en-US"/>
          </a:p>
        </p:txBody>
      </p:sp>
      <p:sp>
        <p:nvSpPr>
          <p:cNvPr id="6" name="Slide Number Placeholder 5"/>
          <p:cNvSpPr>
            <a:spLocks noGrp="1"/>
          </p:cNvSpPr>
          <p:nvPr>
            <p:ph type="sldNum" sz="quarter" idx="12"/>
          </p:nvPr>
        </p:nvSpPr>
        <p:spPr/>
        <p:txBody>
          <a:bodyPr/>
          <a:lstStyle/>
          <a:p>
            <a:fld id="{1ADA4B31-D03F-423D-8CA0-90A2C9BB3AB9}" type="slidenum">
              <a:rPr lang="en-US" smtClean="0"/>
              <a:t>‹#›</a:t>
            </a:fld>
            <a:endParaRPr lang="en-US"/>
          </a:p>
        </p:txBody>
      </p:sp>
    </p:spTree>
    <p:extLst>
      <p:ext uri="{BB962C8B-B14F-4D97-AF65-F5344CB8AC3E}">
        <p14:creationId xmlns:p14="http://schemas.microsoft.com/office/powerpoint/2010/main" val="2573070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9D76FA-B355-42C5-8C88-B5E70885B4F9}" type="datetime1">
              <a:rPr lang="en-US" smtClean="0"/>
              <a:t>3/27/2020</a:t>
            </a:fld>
            <a:endParaRPr lang="en-US"/>
          </a:p>
        </p:txBody>
      </p:sp>
      <p:sp>
        <p:nvSpPr>
          <p:cNvPr id="5" name="Footer Placeholder 4"/>
          <p:cNvSpPr>
            <a:spLocks noGrp="1"/>
          </p:cNvSpPr>
          <p:nvPr>
            <p:ph type="ftr" sz="quarter" idx="11"/>
          </p:nvPr>
        </p:nvSpPr>
        <p:spPr/>
        <p:txBody>
          <a:bodyPr/>
          <a:lstStyle/>
          <a:p>
            <a:r>
              <a:rPr lang="en-US" smtClean="0"/>
              <a:t>Prof.Azza Abdallah</a:t>
            </a:r>
            <a:endParaRPr lang="en-US"/>
          </a:p>
        </p:txBody>
      </p:sp>
      <p:sp>
        <p:nvSpPr>
          <p:cNvPr id="6" name="Slide Number Placeholder 5"/>
          <p:cNvSpPr>
            <a:spLocks noGrp="1"/>
          </p:cNvSpPr>
          <p:nvPr>
            <p:ph type="sldNum" sz="quarter" idx="12"/>
          </p:nvPr>
        </p:nvSpPr>
        <p:spPr/>
        <p:txBody>
          <a:bodyPr/>
          <a:lstStyle/>
          <a:p>
            <a:fld id="{1ADA4B31-D03F-423D-8CA0-90A2C9BB3AB9}" type="slidenum">
              <a:rPr lang="en-US" smtClean="0"/>
              <a:t>‹#›</a:t>
            </a:fld>
            <a:endParaRPr lang="en-US"/>
          </a:p>
        </p:txBody>
      </p:sp>
    </p:spTree>
    <p:extLst>
      <p:ext uri="{BB962C8B-B14F-4D97-AF65-F5344CB8AC3E}">
        <p14:creationId xmlns:p14="http://schemas.microsoft.com/office/powerpoint/2010/main" val="161873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16C64E-D430-4E57-A4A5-7B624CB2D446}" type="datetime1">
              <a:rPr lang="en-US" smtClean="0"/>
              <a:t>3/27/2020</a:t>
            </a:fld>
            <a:endParaRPr lang="en-US"/>
          </a:p>
        </p:txBody>
      </p:sp>
      <p:sp>
        <p:nvSpPr>
          <p:cNvPr id="5" name="Footer Placeholder 4"/>
          <p:cNvSpPr>
            <a:spLocks noGrp="1"/>
          </p:cNvSpPr>
          <p:nvPr>
            <p:ph type="ftr" sz="quarter" idx="11"/>
          </p:nvPr>
        </p:nvSpPr>
        <p:spPr/>
        <p:txBody>
          <a:bodyPr/>
          <a:lstStyle/>
          <a:p>
            <a:r>
              <a:rPr lang="en-US" smtClean="0"/>
              <a:t>Prof.Azza Abdallah</a:t>
            </a:r>
            <a:endParaRPr lang="en-US"/>
          </a:p>
        </p:txBody>
      </p:sp>
      <p:sp>
        <p:nvSpPr>
          <p:cNvPr id="6" name="Slide Number Placeholder 5"/>
          <p:cNvSpPr>
            <a:spLocks noGrp="1"/>
          </p:cNvSpPr>
          <p:nvPr>
            <p:ph type="sldNum" sz="quarter" idx="12"/>
          </p:nvPr>
        </p:nvSpPr>
        <p:spPr/>
        <p:txBody>
          <a:bodyPr/>
          <a:lstStyle/>
          <a:p>
            <a:fld id="{1ADA4B31-D03F-423D-8CA0-90A2C9BB3AB9}" type="slidenum">
              <a:rPr lang="en-US" smtClean="0"/>
              <a:t>‹#›</a:t>
            </a:fld>
            <a:endParaRPr lang="en-US"/>
          </a:p>
        </p:txBody>
      </p:sp>
    </p:spTree>
    <p:extLst>
      <p:ext uri="{BB962C8B-B14F-4D97-AF65-F5344CB8AC3E}">
        <p14:creationId xmlns:p14="http://schemas.microsoft.com/office/powerpoint/2010/main" val="2905240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19C14F-3D4C-462E-849C-47878C92AAE1}" type="datetime1">
              <a:rPr lang="en-US" smtClean="0"/>
              <a:t>3/27/2020</a:t>
            </a:fld>
            <a:endParaRPr lang="en-US"/>
          </a:p>
        </p:txBody>
      </p:sp>
      <p:sp>
        <p:nvSpPr>
          <p:cNvPr id="6" name="Footer Placeholder 5"/>
          <p:cNvSpPr>
            <a:spLocks noGrp="1"/>
          </p:cNvSpPr>
          <p:nvPr>
            <p:ph type="ftr" sz="quarter" idx="11"/>
          </p:nvPr>
        </p:nvSpPr>
        <p:spPr/>
        <p:txBody>
          <a:bodyPr/>
          <a:lstStyle/>
          <a:p>
            <a:r>
              <a:rPr lang="en-US" smtClean="0"/>
              <a:t>Prof.Azza Abdallah</a:t>
            </a:r>
            <a:endParaRPr lang="en-US"/>
          </a:p>
        </p:txBody>
      </p:sp>
      <p:sp>
        <p:nvSpPr>
          <p:cNvPr id="7" name="Slide Number Placeholder 6"/>
          <p:cNvSpPr>
            <a:spLocks noGrp="1"/>
          </p:cNvSpPr>
          <p:nvPr>
            <p:ph type="sldNum" sz="quarter" idx="12"/>
          </p:nvPr>
        </p:nvSpPr>
        <p:spPr/>
        <p:txBody>
          <a:bodyPr/>
          <a:lstStyle/>
          <a:p>
            <a:fld id="{1ADA4B31-D03F-423D-8CA0-90A2C9BB3AB9}" type="slidenum">
              <a:rPr lang="en-US" smtClean="0"/>
              <a:t>‹#›</a:t>
            </a:fld>
            <a:endParaRPr lang="en-US"/>
          </a:p>
        </p:txBody>
      </p:sp>
    </p:spTree>
    <p:extLst>
      <p:ext uri="{BB962C8B-B14F-4D97-AF65-F5344CB8AC3E}">
        <p14:creationId xmlns:p14="http://schemas.microsoft.com/office/powerpoint/2010/main" val="3238550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BECECB-2DC0-486D-B209-7FCEB951EA6E}" type="datetime1">
              <a:rPr lang="en-US" smtClean="0"/>
              <a:t>3/27/2020</a:t>
            </a:fld>
            <a:endParaRPr lang="en-US"/>
          </a:p>
        </p:txBody>
      </p:sp>
      <p:sp>
        <p:nvSpPr>
          <p:cNvPr id="8" name="Footer Placeholder 7"/>
          <p:cNvSpPr>
            <a:spLocks noGrp="1"/>
          </p:cNvSpPr>
          <p:nvPr>
            <p:ph type="ftr" sz="quarter" idx="11"/>
          </p:nvPr>
        </p:nvSpPr>
        <p:spPr/>
        <p:txBody>
          <a:bodyPr/>
          <a:lstStyle/>
          <a:p>
            <a:r>
              <a:rPr lang="en-US" smtClean="0"/>
              <a:t>Prof.Azza Abdallah</a:t>
            </a:r>
            <a:endParaRPr lang="en-US"/>
          </a:p>
        </p:txBody>
      </p:sp>
      <p:sp>
        <p:nvSpPr>
          <p:cNvPr id="9" name="Slide Number Placeholder 8"/>
          <p:cNvSpPr>
            <a:spLocks noGrp="1"/>
          </p:cNvSpPr>
          <p:nvPr>
            <p:ph type="sldNum" sz="quarter" idx="12"/>
          </p:nvPr>
        </p:nvSpPr>
        <p:spPr/>
        <p:txBody>
          <a:bodyPr/>
          <a:lstStyle/>
          <a:p>
            <a:fld id="{1ADA4B31-D03F-423D-8CA0-90A2C9BB3AB9}" type="slidenum">
              <a:rPr lang="en-US" smtClean="0"/>
              <a:t>‹#›</a:t>
            </a:fld>
            <a:endParaRPr lang="en-US"/>
          </a:p>
        </p:txBody>
      </p:sp>
    </p:spTree>
    <p:extLst>
      <p:ext uri="{BB962C8B-B14F-4D97-AF65-F5344CB8AC3E}">
        <p14:creationId xmlns:p14="http://schemas.microsoft.com/office/powerpoint/2010/main" val="315836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124286-6890-43CF-B3DE-CA6B36F3A0F1}" type="datetime1">
              <a:rPr lang="en-US" smtClean="0"/>
              <a:t>3/27/2020</a:t>
            </a:fld>
            <a:endParaRPr lang="en-US"/>
          </a:p>
        </p:txBody>
      </p:sp>
      <p:sp>
        <p:nvSpPr>
          <p:cNvPr id="4" name="Footer Placeholder 3"/>
          <p:cNvSpPr>
            <a:spLocks noGrp="1"/>
          </p:cNvSpPr>
          <p:nvPr>
            <p:ph type="ftr" sz="quarter" idx="11"/>
          </p:nvPr>
        </p:nvSpPr>
        <p:spPr/>
        <p:txBody>
          <a:bodyPr/>
          <a:lstStyle/>
          <a:p>
            <a:r>
              <a:rPr lang="en-US" smtClean="0"/>
              <a:t>Prof.Azza Abdallah</a:t>
            </a:r>
            <a:endParaRPr lang="en-US"/>
          </a:p>
        </p:txBody>
      </p:sp>
      <p:sp>
        <p:nvSpPr>
          <p:cNvPr id="5" name="Slide Number Placeholder 4"/>
          <p:cNvSpPr>
            <a:spLocks noGrp="1"/>
          </p:cNvSpPr>
          <p:nvPr>
            <p:ph type="sldNum" sz="quarter" idx="12"/>
          </p:nvPr>
        </p:nvSpPr>
        <p:spPr/>
        <p:txBody>
          <a:bodyPr/>
          <a:lstStyle/>
          <a:p>
            <a:fld id="{1ADA4B31-D03F-423D-8CA0-90A2C9BB3AB9}" type="slidenum">
              <a:rPr lang="en-US" smtClean="0"/>
              <a:t>‹#›</a:t>
            </a:fld>
            <a:endParaRPr lang="en-US"/>
          </a:p>
        </p:txBody>
      </p:sp>
    </p:spTree>
    <p:extLst>
      <p:ext uri="{BB962C8B-B14F-4D97-AF65-F5344CB8AC3E}">
        <p14:creationId xmlns:p14="http://schemas.microsoft.com/office/powerpoint/2010/main" val="1123197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90F750-46AB-4226-B61C-8A77EFFFF7D3}" type="datetime1">
              <a:rPr lang="en-US" smtClean="0"/>
              <a:t>3/27/2020</a:t>
            </a:fld>
            <a:endParaRPr lang="en-US"/>
          </a:p>
        </p:txBody>
      </p:sp>
      <p:sp>
        <p:nvSpPr>
          <p:cNvPr id="3" name="Footer Placeholder 2"/>
          <p:cNvSpPr>
            <a:spLocks noGrp="1"/>
          </p:cNvSpPr>
          <p:nvPr>
            <p:ph type="ftr" sz="quarter" idx="11"/>
          </p:nvPr>
        </p:nvSpPr>
        <p:spPr/>
        <p:txBody>
          <a:bodyPr/>
          <a:lstStyle/>
          <a:p>
            <a:r>
              <a:rPr lang="en-US" smtClean="0"/>
              <a:t>Prof.Azza Abdallah</a:t>
            </a:r>
            <a:endParaRPr lang="en-US"/>
          </a:p>
        </p:txBody>
      </p:sp>
      <p:sp>
        <p:nvSpPr>
          <p:cNvPr id="4" name="Slide Number Placeholder 3"/>
          <p:cNvSpPr>
            <a:spLocks noGrp="1"/>
          </p:cNvSpPr>
          <p:nvPr>
            <p:ph type="sldNum" sz="quarter" idx="12"/>
          </p:nvPr>
        </p:nvSpPr>
        <p:spPr/>
        <p:txBody>
          <a:bodyPr/>
          <a:lstStyle/>
          <a:p>
            <a:fld id="{1ADA4B31-D03F-423D-8CA0-90A2C9BB3AB9}" type="slidenum">
              <a:rPr lang="en-US" smtClean="0"/>
              <a:t>‹#›</a:t>
            </a:fld>
            <a:endParaRPr lang="en-US"/>
          </a:p>
        </p:txBody>
      </p:sp>
    </p:spTree>
    <p:extLst>
      <p:ext uri="{BB962C8B-B14F-4D97-AF65-F5344CB8AC3E}">
        <p14:creationId xmlns:p14="http://schemas.microsoft.com/office/powerpoint/2010/main" val="379220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3F022-D89B-45FE-821F-0DF823B8C40D}" type="datetime1">
              <a:rPr lang="en-US" smtClean="0"/>
              <a:t>3/27/2020</a:t>
            </a:fld>
            <a:endParaRPr lang="en-US"/>
          </a:p>
        </p:txBody>
      </p:sp>
      <p:sp>
        <p:nvSpPr>
          <p:cNvPr id="6" name="Footer Placeholder 5"/>
          <p:cNvSpPr>
            <a:spLocks noGrp="1"/>
          </p:cNvSpPr>
          <p:nvPr>
            <p:ph type="ftr" sz="quarter" idx="11"/>
          </p:nvPr>
        </p:nvSpPr>
        <p:spPr/>
        <p:txBody>
          <a:bodyPr/>
          <a:lstStyle/>
          <a:p>
            <a:r>
              <a:rPr lang="en-US" smtClean="0"/>
              <a:t>Prof.Azza Abdallah</a:t>
            </a:r>
            <a:endParaRPr lang="en-US"/>
          </a:p>
        </p:txBody>
      </p:sp>
      <p:sp>
        <p:nvSpPr>
          <p:cNvPr id="7" name="Slide Number Placeholder 6"/>
          <p:cNvSpPr>
            <a:spLocks noGrp="1"/>
          </p:cNvSpPr>
          <p:nvPr>
            <p:ph type="sldNum" sz="quarter" idx="12"/>
          </p:nvPr>
        </p:nvSpPr>
        <p:spPr/>
        <p:txBody>
          <a:bodyPr/>
          <a:lstStyle/>
          <a:p>
            <a:fld id="{1ADA4B31-D03F-423D-8CA0-90A2C9BB3AB9}" type="slidenum">
              <a:rPr lang="en-US" smtClean="0"/>
              <a:t>‹#›</a:t>
            </a:fld>
            <a:endParaRPr lang="en-US"/>
          </a:p>
        </p:txBody>
      </p:sp>
    </p:spTree>
    <p:extLst>
      <p:ext uri="{BB962C8B-B14F-4D97-AF65-F5344CB8AC3E}">
        <p14:creationId xmlns:p14="http://schemas.microsoft.com/office/powerpoint/2010/main" val="2771859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37AA7B-3DAC-4A1A-81C5-ED2FADEC1EB2}" type="datetime1">
              <a:rPr lang="en-US" smtClean="0"/>
              <a:t>3/27/2020</a:t>
            </a:fld>
            <a:endParaRPr lang="en-US"/>
          </a:p>
        </p:txBody>
      </p:sp>
      <p:sp>
        <p:nvSpPr>
          <p:cNvPr id="6" name="Footer Placeholder 5"/>
          <p:cNvSpPr>
            <a:spLocks noGrp="1"/>
          </p:cNvSpPr>
          <p:nvPr>
            <p:ph type="ftr" sz="quarter" idx="11"/>
          </p:nvPr>
        </p:nvSpPr>
        <p:spPr/>
        <p:txBody>
          <a:bodyPr/>
          <a:lstStyle/>
          <a:p>
            <a:r>
              <a:rPr lang="en-US" smtClean="0"/>
              <a:t>Prof.Azza Abdallah</a:t>
            </a:r>
            <a:endParaRPr lang="en-US"/>
          </a:p>
        </p:txBody>
      </p:sp>
      <p:sp>
        <p:nvSpPr>
          <p:cNvPr id="7" name="Slide Number Placeholder 6"/>
          <p:cNvSpPr>
            <a:spLocks noGrp="1"/>
          </p:cNvSpPr>
          <p:nvPr>
            <p:ph type="sldNum" sz="quarter" idx="12"/>
          </p:nvPr>
        </p:nvSpPr>
        <p:spPr/>
        <p:txBody>
          <a:bodyPr/>
          <a:lstStyle/>
          <a:p>
            <a:fld id="{1ADA4B31-D03F-423D-8CA0-90A2C9BB3AB9}" type="slidenum">
              <a:rPr lang="en-US" smtClean="0"/>
              <a:t>‹#›</a:t>
            </a:fld>
            <a:endParaRPr lang="en-US"/>
          </a:p>
        </p:txBody>
      </p:sp>
    </p:spTree>
    <p:extLst>
      <p:ext uri="{BB962C8B-B14F-4D97-AF65-F5344CB8AC3E}">
        <p14:creationId xmlns:p14="http://schemas.microsoft.com/office/powerpoint/2010/main" val="1659921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19C4E-FCA0-4246-AFCD-08D37EB2C03F}" type="datetime1">
              <a:rPr lang="en-US" smtClean="0"/>
              <a:t>3/27/2020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Prof.Azza Abdallah</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DA4B31-D03F-423D-8CA0-90A2C9BB3AB9}" type="slidenum">
              <a:rPr lang="en-US" smtClean="0"/>
              <a:t>‹#›</a:t>
            </a:fld>
            <a:endParaRPr lang="en-US"/>
          </a:p>
        </p:txBody>
      </p:sp>
    </p:spTree>
    <p:extLst>
      <p:ext uri="{BB962C8B-B14F-4D97-AF65-F5344CB8AC3E}">
        <p14:creationId xmlns:p14="http://schemas.microsoft.com/office/powerpoint/2010/main" val="2674692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EMY\Desktop\شعار الجامعة ألوان.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548680"/>
            <a:ext cx="1238250"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697" y="520415"/>
            <a:ext cx="1019175" cy="667469"/>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892886" y="4122350"/>
            <a:ext cx="7704856" cy="1692771"/>
          </a:xfrm>
          <a:prstGeom prst="rect">
            <a:avLst/>
          </a:prstGeom>
          <a:noFill/>
        </p:spPr>
        <p:txBody>
          <a:bodyPr wrap="square" lIns="91440" tIns="45720" rIns="91440" bIns="45720">
            <a:spAutoFit/>
          </a:bodyPr>
          <a:lstStyle/>
          <a:p>
            <a:pPr algn="ctr"/>
            <a:r>
              <a:rPr lang="ar-EG" sz="3600" b="1" cap="none" spc="0" dirty="0">
                <a:ln w="12700">
                  <a:solidFill>
                    <a:schemeClr val="tx2">
                      <a:lumMod val="75000"/>
                    </a:schemeClr>
                  </a:solidFill>
                  <a:prstDash val="solid"/>
                </a:ln>
                <a:solidFill>
                  <a:srgbClr val="0000FF"/>
                </a:solidFill>
                <a:effectLst>
                  <a:outerShdw dist="38100" dir="2640000" algn="bl" rotWithShape="0">
                    <a:schemeClr val="tx2">
                      <a:lumMod val="75000"/>
                    </a:schemeClr>
                  </a:outerShdw>
                </a:effectLst>
              </a:rPr>
              <a:t>أ.د./عزة عبدالله</a:t>
            </a:r>
          </a:p>
          <a:p>
            <a:pPr algn="ctr" rtl="1"/>
            <a:r>
              <a:rPr lang="ar-EG" sz="3600" b="1" dirty="0" smtClean="0">
                <a:ln w="12700">
                  <a:solidFill>
                    <a:schemeClr val="tx2">
                      <a:lumMod val="75000"/>
                    </a:schemeClr>
                  </a:solidFill>
                  <a:prstDash val="solid"/>
                </a:ln>
                <a:solidFill>
                  <a:srgbClr val="0000FF"/>
                </a:solidFill>
                <a:effectLst>
                  <a:outerShdw dist="38100" dir="2640000" algn="bl" rotWithShape="0">
                    <a:schemeClr val="tx2">
                      <a:lumMod val="75000"/>
                    </a:schemeClr>
                  </a:outerShdw>
                </a:effectLst>
              </a:rPr>
              <a:t> </a:t>
            </a:r>
            <a:r>
              <a:rPr lang="ar-EG" sz="3200" b="1" dirty="0" smtClean="0">
                <a:ln w="12700">
                  <a:solidFill>
                    <a:schemeClr val="tx2">
                      <a:lumMod val="75000"/>
                    </a:schemeClr>
                  </a:solidFill>
                  <a:prstDash val="solid"/>
                </a:ln>
                <a:solidFill>
                  <a:srgbClr val="0000FF"/>
                </a:solidFill>
                <a:effectLst>
                  <a:outerShdw dist="38100" dir="2640000" algn="bl" rotWithShape="0">
                    <a:schemeClr val="tx2">
                      <a:lumMod val="75000"/>
                    </a:schemeClr>
                  </a:outerShdw>
                </a:effectLst>
              </a:rPr>
              <a:t>أستاذ </a:t>
            </a:r>
            <a:r>
              <a:rPr lang="ar-EG" sz="3200" b="1" dirty="0">
                <a:ln w="12700">
                  <a:solidFill>
                    <a:schemeClr val="tx2">
                      <a:lumMod val="75000"/>
                    </a:schemeClr>
                  </a:solidFill>
                  <a:prstDash val="solid"/>
                </a:ln>
                <a:solidFill>
                  <a:srgbClr val="0000FF"/>
                </a:solidFill>
                <a:effectLst>
                  <a:outerShdw dist="38100" dir="2640000" algn="bl" rotWithShape="0">
                    <a:schemeClr val="tx2">
                      <a:lumMod val="75000"/>
                    </a:schemeClr>
                  </a:outerShdw>
                </a:effectLst>
              </a:rPr>
              <a:t>الجغرافيا </a:t>
            </a:r>
            <a:r>
              <a:rPr lang="ar-EG" sz="3200" b="1" dirty="0" smtClean="0">
                <a:ln w="12700">
                  <a:solidFill>
                    <a:schemeClr val="tx2">
                      <a:lumMod val="75000"/>
                    </a:schemeClr>
                  </a:solidFill>
                  <a:prstDash val="solid"/>
                </a:ln>
                <a:solidFill>
                  <a:srgbClr val="0000FF"/>
                </a:solidFill>
                <a:effectLst>
                  <a:outerShdw dist="38100" dir="2640000" algn="bl" rotWithShape="0">
                    <a:schemeClr val="tx2">
                      <a:lumMod val="75000"/>
                    </a:schemeClr>
                  </a:outerShdw>
                </a:effectLst>
              </a:rPr>
              <a:t>الطبيعية - </a:t>
            </a:r>
            <a:r>
              <a:rPr lang="ar-EG" sz="3200" b="1" cap="none" spc="0" dirty="0" smtClean="0">
                <a:ln w="12700">
                  <a:solidFill>
                    <a:schemeClr val="tx2">
                      <a:lumMod val="75000"/>
                    </a:schemeClr>
                  </a:solidFill>
                  <a:prstDash val="solid"/>
                </a:ln>
                <a:solidFill>
                  <a:srgbClr val="0000FF"/>
                </a:solidFill>
                <a:effectLst>
                  <a:outerShdw dist="38100" dir="2640000" algn="bl" rotWithShape="0">
                    <a:schemeClr val="tx2">
                      <a:lumMod val="75000"/>
                    </a:schemeClr>
                  </a:outerShdw>
                </a:effectLst>
              </a:rPr>
              <a:t>كلية </a:t>
            </a:r>
            <a:r>
              <a:rPr lang="ar-EG" sz="3200" b="1" cap="none" spc="0" dirty="0">
                <a:ln w="12700">
                  <a:solidFill>
                    <a:schemeClr val="tx2">
                      <a:lumMod val="75000"/>
                    </a:schemeClr>
                  </a:solidFill>
                  <a:prstDash val="solid"/>
                </a:ln>
                <a:solidFill>
                  <a:srgbClr val="0000FF"/>
                </a:solidFill>
                <a:effectLst>
                  <a:outerShdw dist="38100" dir="2640000" algn="bl" rotWithShape="0">
                    <a:schemeClr val="tx2">
                      <a:lumMod val="75000"/>
                    </a:schemeClr>
                  </a:outerShdw>
                </a:effectLst>
              </a:rPr>
              <a:t>الآداب </a:t>
            </a:r>
            <a:r>
              <a:rPr lang="ar-EG" sz="3200" b="1" cap="none" spc="0" dirty="0" smtClean="0">
                <a:ln w="12700">
                  <a:solidFill>
                    <a:schemeClr val="tx2">
                      <a:lumMod val="75000"/>
                    </a:schemeClr>
                  </a:solidFill>
                  <a:prstDash val="solid"/>
                </a:ln>
                <a:solidFill>
                  <a:srgbClr val="0000FF"/>
                </a:solidFill>
                <a:effectLst>
                  <a:outerShdw dist="38100" dir="2640000" algn="bl" rotWithShape="0">
                    <a:schemeClr val="tx2">
                      <a:lumMod val="75000"/>
                    </a:schemeClr>
                  </a:outerShdw>
                </a:effectLst>
              </a:rPr>
              <a:t>جامعة بنها</a:t>
            </a:r>
          </a:p>
          <a:p>
            <a:pPr algn="ctr" rtl="1"/>
            <a:r>
              <a:rPr lang="en-US" sz="3200" b="1" dirty="0" smtClean="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Azza.Abdallah@fart.bu.edu.eg</a:t>
            </a:r>
            <a:endParaRPr lang="en-US" sz="3200" b="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endParaRPr>
          </a:p>
        </p:txBody>
      </p:sp>
      <p:sp>
        <p:nvSpPr>
          <p:cNvPr id="7" name="Rectangle 6"/>
          <p:cNvSpPr/>
          <p:nvPr/>
        </p:nvSpPr>
        <p:spPr>
          <a:xfrm>
            <a:off x="1794837" y="1187884"/>
            <a:ext cx="5513048" cy="1569660"/>
          </a:xfrm>
          <a:prstGeom prst="rect">
            <a:avLst/>
          </a:prstGeom>
          <a:noFill/>
        </p:spPr>
        <p:txBody>
          <a:bodyPr wrap="none" lIns="91440" tIns="45720" rIns="91440" bIns="45720">
            <a:spAutoFit/>
          </a:bodyPr>
          <a:lstStyle/>
          <a:p>
            <a:pPr algn="ctr"/>
            <a:r>
              <a:rPr lang="ar-EG" sz="3200" b="1" cap="none" spc="0" dirty="0" smtClean="0">
                <a:ln w="12700">
                  <a:solidFill>
                    <a:schemeClr val="tx2">
                      <a:satMod val="155000"/>
                    </a:schemeClr>
                  </a:solidFill>
                  <a:prstDash val="solid"/>
                </a:ln>
                <a:solidFill>
                  <a:srgbClr val="66FF33"/>
                </a:solidFill>
                <a:effectLst>
                  <a:outerShdw blurRad="41275" dist="20320" dir="1800000" algn="tl" rotWithShape="0">
                    <a:srgbClr val="000000">
                      <a:alpha val="40000"/>
                    </a:srgbClr>
                  </a:outerShdw>
                </a:effectLst>
              </a:rPr>
              <a:t>قسم الجغرافيا ونظم المعلومات الجغرافيه</a:t>
            </a:r>
          </a:p>
          <a:p>
            <a:pPr algn="ctr"/>
            <a:r>
              <a:rPr lang="ar-EG" sz="3200" b="1" cap="none" spc="0" dirty="0" smtClean="0">
                <a:ln w="12700">
                  <a:solidFill>
                    <a:schemeClr val="tx2">
                      <a:satMod val="155000"/>
                    </a:schemeClr>
                  </a:solidFill>
                  <a:prstDash val="solid"/>
                </a:ln>
                <a:solidFill>
                  <a:srgbClr val="66FF33"/>
                </a:solidFill>
                <a:effectLst>
                  <a:outerShdw blurRad="41275" dist="20320" dir="1800000" algn="tl" rotWithShape="0">
                    <a:srgbClr val="000000">
                      <a:alpha val="40000"/>
                    </a:srgbClr>
                  </a:outerShdw>
                </a:effectLst>
              </a:rPr>
              <a:t>ماجستير الجغرافيا </a:t>
            </a:r>
            <a:r>
              <a:rPr lang="ar-EG" sz="3200" b="1" cap="none" spc="0" dirty="0" smtClean="0">
                <a:ln w="12700">
                  <a:solidFill>
                    <a:schemeClr val="tx2">
                      <a:satMod val="155000"/>
                    </a:schemeClr>
                  </a:solidFill>
                  <a:prstDash val="solid"/>
                </a:ln>
                <a:solidFill>
                  <a:srgbClr val="66FF33"/>
                </a:solidFill>
                <a:effectLst>
                  <a:outerShdw blurRad="41275" dist="20320" dir="1800000" algn="tl" rotWithShape="0">
                    <a:srgbClr val="000000">
                      <a:alpha val="40000"/>
                    </a:srgbClr>
                  </a:outerShdw>
                </a:effectLst>
              </a:rPr>
              <a:t>الطبيعيه</a:t>
            </a:r>
          </a:p>
          <a:p>
            <a:pPr algn="ctr" rtl="1"/>
            <a:endParaRPr lang="en-US" sz="3200" b="1" cap="none" spc="0" dirty="0">
              <a:ln w="12700">
                <a:solidFill>
                  <a:schemeClr val="tx2">
                    <a:satMod val="155000"/>
                  </a:schemeClr>
                </a:solidFill>
                <a:prstDash val="solid"/>
              </a:ln>
              <a:solidFill>
                <a:srgbClr val="66FF33"/>
              </a:solidFill>
              <a:effectLst>
                <a:outerShdw blurRad="41275" dist="20320" dir="1800000" algn="tl" rotWithShape="0">
                  <a:srgbClr val="000000">
                    <a:alpha val="40000"/>
                  </a:srgbClr>
                </a:outerShdw>
              </a:effectLst>
            </a:endParaRPr>
          </a:p>
        </p:txBody>
      </p:sp>
      <p:sp>
        <p:nvSpPr>
          <p:cNvPr id="8" name="Rectangle 7"/>
          <p:cNvSpPr/>
          <p:nvPr/>
        </p:nvSpPr>
        <p:spPr>
          <a:xfrm>
            <a:off x="2524768" y="3176101"/>
            <a:ext cx="4490332" cy="646331"/>
          </a:xfrm>
          <a:prstGeom prst="rect">
            <a:avLst/>
          </a:prstGeom>
          <a:noFill/>
        </p:spPr>
        <p:txBody>
          <a:bodyPr wrap="none" lIns="91440" tIns="45720" rIns="91440" bIns="45720">
            <a:spAutoFit/>
          </a:bodyPr>
          <a:lstStyle/>
          <a:p>
            <a:pPr algn="ctr"/>
            <a:r>
              <a:rPr lang="ar-EG" sz="36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(3) التعريه المائيه ومشاكلها</a:t>
            </a:r>
            <a:endParaRPr lang="en-US" sz="36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0" name="Slide Number Placeholder 9"/>
          <p:cNvSpPr>
            <a:spLocks noGrp="1"/>
          </p:cNvSpPr>
          <p:nvPr>
            <p:ph type="sldNum" sz="quarter" idx="12"/>
          </p:nvPr>
        </p:nvSpPr>
        <p:spPr/>
        <p:txBody>
          <a:bodyPr/>
          <a:lstStyle/>
          <a:p>
            <a:fld id="{F4DB8EF6-CF34-4EA4-9CF7-675B5B0F965A}" type="slidenum">
              <a:rPr lang="en-US" smtClean="0"/>
              <a:t>1</a:t>
            </a:fld>
            <a:endParaRPr lang="en-US"/>
          </a:p>
        </p:txBody>
      </p:sp>
      <p:sp>
        <p:nvSpPr>
          <p:cNvPr id="9" name="Rectangle 8"/>
          <p:cNvSpPr/>
          <p:nvPr/>
        </p:nvSpPr>
        <p:spPr>
          <a:xfrm>
            <a:off x="2840430" y="2420888"/>
            <a:ext cx="3401893" cy="584775"/>
          </a:xfrm>
          <a:prstGeom prst="rect">
            <a:avLst/>
          </a:prstGeom>
        </p:spPr>
        <p:txBody>
          <a:bodyPr wrap="none">
            <a:spAutoFit/>
          </a:bodyPr>
          <a:lstStyle/>
          <a:p>
            <a:pPr algn="ctr" rtl="1"/>
            <a:r>
              <a:rPr lang="ar-EG" sz="32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جيومورفولوجيه تطبيقيه</a:t>
            </a:r>
            <a:endParaRPr lang="en-US" sz="32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17259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457200"/>
            <a:ext cx="7924800" cy="1569660"/>
          </a:xfrm>
          <a:prstGeom prst="rect">
            <a:avLst/>
          </a:prstGeom>
        </p:spPr>
        <p:txBody>
          <a:bodyPr wrap="square">
            <a:spAutoFit/>
          </a:bodyPr>
          <a:lstStyle/>
          <a:p>
            <a:pPr algn="just" rtl="1"/>
            <a:r>
              <a:rPr lang="ar-SA"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ثنيات الشباب</a:t>
            </a:r>
            <a:r>
              <a:rPr lang="ar-SA" sz="2400" b="1" i="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t>
            </a:r>
            <a:endParaRPr lang="en-US" sz="2400" b="1" i="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just" rtl="1"/>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تتكون في مجري النهر في مرحلة الشباب حيث يتفادى النهر في جريانه العقبات الصخرية الصلبة التي تصادفه فينثني من حولها مكوناً بذلك ثنيات نهرية </a:t>
            </a:r>
            <a:endParaRPr lang="en-US" sz="2400" dirty="0">
              <a:solidFill>
                <a:srgbClr val="CCFF33"/>
              </a:solidFill>
            </a:endParaRPr>
          </a:p>
        </p:txBody>
      </p:sp>
      <p:sp>
        <p:nvSpPr>
          <p:cNvPr id="5" name="Rectangle 4"/>
          <p:cNvSpPr/>
          <p:nvPr/>
        </p:nvSpPr>
        <p:spPr>
          <a:xfrm>
            <a:off x="611560" y="2204864"/>
            <a:ext cx="8424936" cy="1569660"/>
          </a:xfrm>
          <a:prstGeom prst="rect">
            <a:avLst/>
          </a:prstGeom>
        </p:spPr>
        <p:txBody>
          <a:bodyPr wrap="square">
            <a:spAutoFit/>
          </a:bodyPr>
          <a:lstStyle/>
          <a:p>
            <a:pPr lvl="2" algn="just" rtl="1"/>
            <a:r>
              <a:rPr lang="ar-SA"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الجنادل</a:t>
            </a:r>
            <a:r>
              <a:rPr lang="ar-SA" sz="2400" b="1" i="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t>
            </a:r>
            <a:endParaRPr lang="en-US" sz="2400" b="1" i="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lvl="2" algn="just" rtl="1"/>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هى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صخور شديدة الصلابة تعترض مجري النهر و تنشأ نتيجة اختلاف نوع الصخور التي يتكون منها مجري النهر حيث تتآكل الصخور اللينة وتبقى الصخور الصلبة تعترض مجري النهر وتقسم مجراه إلى اكثر من مجري.</a:t>
            </a:r>
            <a:endParaRPr lang="en-US"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p:txBody>
      </p:sp>
      <p:sp>
        <p:nvSpPr>
          <p:cNvPr id="7" name="Slide Number Placeholder 6"/>
          <p:cNvSpPr>
            <a:spLocks noGrp="1"/>
          </p:cNvSpPr>
          <p:nvPr>
            <p:ph type="sldNum" sz="quarter" idx="12"/>
          </p:nvPr>
        </p:nvSpPr>
        <p:spPr/>
        <p:txBody>
          <a:bodyPr/>
          <a:lstStyle/>
          <a:p>
            <a:fld id="{C5BD3806-3F0B-4DB3-9A83-A42AB27D114C}" type="slidenum">
              <a:rPr lang="en-US" smtClean="0"/>
              <a:t>10</a:t>
            </a:fld>
            <a:endParaRPr lang="en-US"/>
          </a:p>
        </p:txBody>
      </p:sp>
      <p:sp>
        <p:nvSpPr>
          <p:cNvPr id="9" name="Rectangle 8"/>
          <p:cNvSpPr/>
          <p:nvPr/>
        </p:nvSpPr>
        <p:spPr>
          <a:xfrm>
            <a:off x="381000" y="4005064"/>
            <a:ext cx="8439472" cy="1938992"/>
          </a:xfrm>
          <a:prstGeom prst="rect">
            <a:avLst/>
          </a:prstGeom>
        </p:spPr>
        <p:txBody>
          <a:bodyPr wrap="square">
            <a:spAutoFit/>
          </a:bodyPr>
          <a:lstStyle/>
          <a:p>
            <a:pPr lvl="2" algn="just" rtl="1"/>
            <a:r>
              <a:rPr lang="ar-SA" sz="2400" b="1" i="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الشلالات</a:t>
            </a:r>
            <a:r>
              <a:rPr lang="ar-SA" sz="2400" b="1" i="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endParaRPr lang="en-US" sz="2400" b="1" i="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lvl="2" algn="just" rtl="1"/>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تنشأ عندما ينحدر مجري النهر من جهة مرتفعة إلى أخري منخفضة أي ينحدر من هضبة عالية الى سهول منخفضة كما هو الحال في نهر الكونغو حيث ينحدر من هضبة ارتفاعها 360 متر إلى ارض سهلية منخفضة مكوناً ما يعرف بشلالات </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ليفنجستون</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75370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7620000" cy="5632311"/>
          </a:xfrm>
          <a:prstGeom prst="rect">
            <a:avLst/>
          </a:prstGeom>
        </p:spPr>
        <p:txBody>
          <a:bodyPr wrap="square">
            <a:spAutoFit/>
          </a:bodyPr>
          <a:lstStyle/>
          <a:p>
            <a:pPr lvl="0" algn="just" rtl="1"/>
            <a:r>
              <a:rPr lang="ar-SA"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مرحلة النضج </a:t>
            </a:r>
            <a:r>
              <a:rPr lang="en-US"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Maturity </a:t>
            </a:r>
            <a:r>
              <a:rPr lang="en-US" sz="2400" b="1" i="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Stage </a:t>
            </a:r>
            <a:r>
              <a:rPr lang="en-US"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p>
          <a:p>
            <a:pPr lvl="0" algn="just" rtl="1"/>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مع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مرور الزمن تعمل التعرية النهرية على تعميق قاع الوادي ثم يبدأ النهر في توسيع مجراه </a:t>
            </a: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ويتم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ذلك من خلال </a:t>
            </a:r>
            <a:r>
              <a:rPr lang="ar-SA"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عملية النحت الجانبي</a:t>
            </a:r>
            <a:r>
              <a:rPr lang="en-US"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Lateral Erosion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و يشترك فيها كل من مياه النهر التي تنحت الجوانب </a:t>
            </a: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وعمليات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التجوية التي تعمل على تفتيت صخور جوانب </a:t>
            </a:r>
            <a:r>
              <a:rPr lang="ar-EG"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الوادي . </a:t>
            </a:r>
            <a:endParaRPr lang="en-US"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algn="just" rtl="1"/>
            <a:r>
              <a:rPr lang="ar-SA" sz="24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يتخذ </a:t>
            </a:r>
            <a:r>
              <a:rPr lang="ar-SA"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شكل المجرى في هذه المرحلة شكل حرف </a:t>
            </a:r>
            <a:r>
              <a:rPr lang="en-US"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(U)</a:t>
            </a:r>
            <a:r>
              <a:rPr lang="en-US"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endParaRPr lang="en-US"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algn="just" rtl="1"/>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في هذه المرحلة يقل انحدار النهر </a:t>
            </a: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وتتناقص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سرعة التيار عن مرحلة الشباب </a:t>
            </a:r>
            <a:endParaRPr lang="en-US"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algn="just" rtl="1"/>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تظهر الثنيات النهرية في مجري النهر </a:t>
            </a:r>
            <a:r>
              <a:rPr lang="ar-SA" sz="2400" b="1" dirty="0" smtClean="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ويزداد </a:t>
            </a:r>
            <a:r>
              <a:rPr lang="ar-SA" sz="2400" b="1"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وضوحها </a:t>
            </a:r>
            <a:endParaRPr lang="en-US" sz="2400" b="1" dirty="0" smtClean="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endParaRPr>
          </a:p>
          <a:p>
            <a:pPr algn="just" rtl="1"/>
            <a:r>
              <a:rPr lang="ar-SA" sz="24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يتميز </a:t>
            </a:r>
            <a:r>
              <a:rPr lang="ar-SA"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النهر فى مرحلة النضج  بعدة </a:t>
            </a:r>
            <a:r>
              <a:rPr lang="ar-SA" sz="24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ظاهرات هي </a:t>
            </a:r>
            <a:r>
              <a:rPr lang="ar-SA"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endParaRPr lang="en-US"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marL="342900" lvl="0" indent="-342900" algn="just" rtl="1">
              <a:buFont typeface="Wingdings" pitchFamily="2" charset="2"/>
              <a:buChar char="q"/>
            </a:pP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اتساع مجري النهر لزيادة قوة النحت الجانبي وتضاؤل دور النحت الرأسي </a:t>
            </a:r>
            <a:endParaRPr lang="en-US"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marL="342900" lvl="0" indent="-342900" algn="just" rtl="1">
              <a:buFont typeface="Wingdings" pitchFamily="2" charset="2"/>
              <a:buChar char="q"/>
            </a:pPr>
            <a:r>
              <a:rPr lang="ar-SA" sz="2400" b="1" dirty="0">
                <a:ln w="12700">
                  <a:solidFill>
                    <a:schemeClr val="tx2">
                      <a:satMod val="155000"/>
                    </a:schemeClr>
                  </a:solidFill>
                  <a:prstDash val="solid"/>
                </a:ln>
                <a:solidFill>
                  <a:srgbClr val="FF9933"/>
                </a:solidFill>
                <a:effectLst>
                  <a:outerShdw blurRad="41275" dist="20320" dir="1800000" algn="tl" rotWithShape="0">
                    <a:srgbClr val="000000">
                      <a:alpha val="40000"/>
                    </a:srgbClr>
                  </a:outerShdw>
                </a:effectLst>
              </a:rPr>
              <a:t>يقل انحدار السطح وتتناقص نتيجة لذلك سرعة التيار .</a:t>
            </a:r>
            <a:endParaRPr lang="en-US" sz="2400" b="1" dirty="0">
              <a:ln w="12700">
                <a:solidFill>
                  <a:schemeClr val="tx2">
                    <a:satMod val="155000"/>
                  </a:schemeClr>
                </a:solidFill>
                <a:prstDash val="solid"/>
              </a:ln>
              <a:solidFill>
                <a:srgbClr val="FF9933"/>
              </a:solidFill>
              <a:effectLst>
                <a:outerShdw blurRad="41275" dist="20320" dir="1800000" algn="tl" rotWithShape="0">
                  <a:srgbClr val="000000">
                    <a:alpha val="40000"/>
                  </a:srgbClr>
                </a:outerShdw>
              </a:effectLst>
            </a:endParaRPr>
          </a:p>
          <a:p>
            <a:pPr marL="342900" lvl="0" indent="-342900" algn="just" rtl="1">
              <a:buFont typeface="Wingdings" pitchFamily="2" charset="2"/>
              <a:buChar char="q"/>
            </a:pPr>
            <a:r>
              <a:rPr lang="ar-SA" sz="2400" b="1" dirty="0">
                <a:ln w="12700">
                  <a:solidFill>
                    <a:schemeClr val="tx2">
                      <a:satMod val="155000"/>
                    </a:schemeClr>
                  </a:solidFill>
                  <a:prstDash val="solid"/>
                </a:ln>
                <a:solidFill>
                  <a:srgbClr val="CC3300"/>
                </a:solidFill>
                <a:effectLst>
                  <a:outerShdw blurRad="41275" dist="20320" dir="1800000" algn="tl" rotWithShape="0">
                    <a:srgbClr val="000000">
                      <a:alpha val="40000"/>
                    </a:srgbClr>
                  </a:outerShdw>
                </a:effectLst>
              </a:rPr>
              <a:t>تزداد وضوح الثنيات النهرية حيث تظهر الضفاف المقعرة على شكل جروف نهرية وتنحدر الضفاف المحدبة انحداراً لطيفاً مكونة سطوح  رسوبية </a:t>
            </a:r>
            <a:endParaRPr lang="en-US" sz="2400" b="1" dirty="0">
              <a:ln w="12700">
                <a:solidFill>
                  <a:schemeClr val="tx2">
                    <a:satMod val="155000"/>
                  </a:schemeClr>
                </a:solidFill>
                <a:prstDash val="solid"/>
              </a:ln>
              <a:solidFill>
                <a:srgbClr val="CC3300"/>
              </a:solidFill>
              <a:effectLst>
                <a:outerShdw blurRad="41275" dist="20320" dir="1800000" algn="tl" rotWithShape="0">
                  <a:srgbClr val="000000">
                    <a:alpha val="40000"/>
                  </a:srgbClr>
                </a:outerShdw>
              </a:effectLst>
            </a:endParaRPr>
          </a:p>
        </p:txBody>
      </p:sp>
      <p:sp>
        <p:nvSpPr>
          <p:cNvPr id="5" name="Slide Number Placeholder 4"/>
          <p:cNvSpPr>
            <a:spLocks noGrp="1"/>
          </p:cNvSpPr>
          <p:nvPr>
            <p:ph type="sldNum" sz="quarter" idx="12"/>
          </p:nvPr>
        </p:nvSpPr>
        <p:spPr/>
        <p:txBody>
          <a:bodyPr/>
          <a:lstStyle/>
          <a:p>
            <a:fld id="{C5BD3806-3F0B-4DB3-9A83-A42AB27D114C}" type="slidenum">
              <a:rPr lang="en-US" smtClean="0"/>
              <a:t>11</a:t>
            </a:fld>
            <a:endParaRPr lang="en-US"/>
          </a:p>
        </p:txBody>
      </p:sp>
    </p:spTree>
    <p:extLst>
      <p:ext uri="{BB962C8B-B14F-4D97-AF65-F5344CB8AC3E}">
        <p14:creationId xmlns:p14="http://schemas.microsoft.com/office/powerpoint/2010/main" val="789570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7927" y="152400"/>
            <a:ext cx="7924800" cy="6001643"/>
          </a:xfrm>
          <a:prstGeom prst="rect">
            <a:avLst/>
          </a:prstGeom>
        </p:spPr>
        <p:txBody>
          <a:bodyPr wrap="square">
            <a:spAutoFit/>
          </a:bodyPr>
          <a:lstStyle/>
          <a:p>
            <a:pPr lvl="0" algn="just" rtl="1"/>
            <a:r>
              <a:rPr lang="ar-SA" sz="2400" b="1" i="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مرحلة الشيخوخة</a:t>
            </a:r>
            <a:r>
              <a:rPr lang="en-US" sz="2400" b="1" i="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Old Stage </a:t>
            </a:r>
            <a:r>
              <a:rPr lang="ar-EG" sz="2400" b="1" i="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endParaRPr lang="en-US" sz="2400" b="1" i="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lvl="0" algn="just" rtl="1"/>
            <a:r>
              <a:rPr lang="ar-EG"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في هذه المرحلة يتضاءل دور النحت الرأسي والجانبي وتنشط عملية الارساب فيلقي النهر بالرواسب التي يحملها و يبسطها فوق ارض الوادي فتتكون سهول فسيحة تحيط بمجرى النهر </a:t>
            </a:r>
            <a:endParaRPr lang="en-US"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lvl="0" algn="just" rtl="1"/>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نتيجة لبطئ الانحدا</a:t>
            </a:r>
            <a:r>
              <a:rPr lang="ar-EG"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ر </a:t>
            </a: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وضعف تيار النهر يترنح النهر في جريانه خلال ثنيات كبيرة ، وقد يتفرع إلى عدة مجارى تجرى في السهل متجه نحو المصب وينتشر الارساب النهري في منطقة المصب التى تكون أحياناً قطعة من الأرض مثلثة الشكل تعرف بالدلتا </a:t>
            </a:r>
            <a:endParaRPr lang="en-US"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lvl="0" algn="just" rtl="1"/>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r>
              <a:rPr lang="ar-SA" sz="24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من أهم الظاهرات التي تتسم بها مرحلة الشيخوخة:</a:t>
            </a:r>
            <a:endParaRPr lang="en-US" sz="24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just" rtl="1"/>
            <a:r>
              <a:rPr lang="ar-SA" sz="2400" b="1" i="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السهل الفيضي </a:t>
            </a:r>
            <a:r>
              <a:rPr lang="en-US" sz="2400" b="1" i="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Flood </a:t>
            </a:r>
            <a:r>
              <a:rPr lang="en-US" sz="2400" b="1" i="1" u="sng" dirty="0" err="1"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Plaine</a:t>
            </a:r>
            <a:r>
              <a:rPr lang="ar-EG" sz="2400" b="1" i="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endParaRPr lang="en-US" sz="2400" b="1" i="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algn="just" rtl="1"/>
            <a:r>
              <a:rPr lang="ar-EG"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هو أراضى مستوية منخفضة المنسوب تمتد على جانبي مجري النهر ويبدأ تكوين السهل الفيضي عندما يعمل النهر على توسيع واديه عن طريق النحــت الجانبي ويتبع ذلك عملية الارساب التى تحدث في الجوانب المحدبة للثنيات، ثم عندما يفيض النهر يطغى على ضفافه فيرسب ما يحمله من الغرين والطين على أرضية الوادي ومع تكرار حدوث الفيضان ينموالسهل الفيضي الذي له أهمية كبيرة بالنسبة للزراعة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Slide Number Placeholder 4"/>
          <p:cNvSpPr>
            <a:spLocks noGrp="1"/>
          </p:cNvSpPr>
          <p:nvPr>
            <p:ph type="sldNum" sz="quarter" idx="12"/>
          </p:nvPr>
        </p:nvSpPr>
        <p:spPr/>
        <p:txBody>
          <a:bodyPr/>
          <a:lstStyle/>
          <a:p>
            <a:fld id="{C5BD3806-3F0B-4DB3-9A83-A42AB27D114C}" type="slidenum">
              <a:rPr lang="en-US" smtClean="0"/>
              <a:t>12</a:t>
            </a:fld>
            <a:endParaRPr lang="en-US"/>
          </a:p>
        </p:txBody>
      </p:sp>
    </p:spTree>
    <p:extLst>
      <p:ext uri="{BB962C8B-B14F-4D97-AF65-F5344CB8AC3E}">
        <p14:creationId xmlns:p14="http://schemas.microsoft.com/office/powerpoint/2010/main" val="2877983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93964"/>
            <a:ext cx="8748464" cy="5572679"/>
          </a:xfrm>
          <a:prstGeom prst="rect">
            <a:avLst/>
          </a:prstGeom>
        </p:spPr>
        <p:txBody>
          <a:bodyPr wrap="square">
            <a:spAutoFit/>
          </a:bodyPr>
          <a:lstStyle/>
          <a:p>
            <a:pPr lvl="2" algn="just" rtl="1">
              <a:lnSpc>
                <a:spcPct val="150000"/>
              </a:lnSpc>
            </a:pPr>
            <a:r>
              <a:rPr lang="ar-SA"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البحيرات المتقطعة </a:t>
            </a:r>
            <a:r>
              <a:rPr lang="en-US"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Ex-</a:t>
            </a:r>
            <a:r>
              <a:rPr lang="en-US" sz="2400" b="1" i="1" u="sng"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bo</a:t>
            </a:r>
            <a:r>
              <a:rPr lang="en-US"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Lakes</a:t>
            </a:r>
            <a:r>
              <a:rPr lang="ar-EG"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EG"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endParaRPr lang="en-US"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lvl="2" algn="just" rtl="1">
              <a:lnSpc>
                <a:spcPct val="150000"/>
              </a:lnSpc>
            </a:pP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عندما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يترنح النهر في مرحلة الشيخوخة مكوناً ثنيات نهرية فوق السهل الفيضي ونتيجة لبطئ تيار النهر لا تستطيع المياه التغلب على العقبات التي تعترضها فتلتف حولها فتتكون بذلك ثنيات نهرية </a:t>
            </a:r>
            <a:endParaRPr lang="en-US"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lvl="2" algn="just" rtl="1">
              <a:lnSpc>
                <a:spcPct val="150000"/>
              </a:lnSpc>
            </a:pPr>
            <a:r>
              <a:rPr lang="ar-SA" sz="2400" b="1" dirty="0"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مع </a:t>
            </a:r>
            <a:r>
              <a:rPr lang="ar-SA"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استمرار عملية النحت في الجوانب المقعرة من الثنيات </a:t>
            </a:r>
            <a:r>
              <a:rPr lang="ar-SA" sz="2400" b="1" dirty="0"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والارساب </a:t>
            </a:r>
            <a:r>
              <a:rPr lang="ar-SA"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في الجوانب المحدبة تقترب الضفتين المقعرتين من بعضهما وفى هذه المرحلة يسمى </a:t>
            </a:r>
            <a:r>
              <a:rPr lang="ar-SA"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الجزء الضيق من اليابس الذي يفصل بين جانبي الثنية (عنق الثنية) </a:t>
            </a:r>
            <a:endParaRPr lang="en-US" sz="24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lvl="2" algn="just" rtl="1">
              <a:lnSpc>
                <a:spcPct val="150000"/>
              </a:lnSpc>
            </a:pP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مع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استمرار عملية النحت تنجح مياه النهر </a:t>
            </a: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في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اختراق عنق الثنية مكونة مجرى جديداً قصيراً ويعرف الجزء المتبقي من الثنية النهرية بالبحيرة المتقطعة.</a:t>
            </a:r>
            <a:endParaRPr lang="en-US"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p:txBody>
      </p:sp>
      <p:sp>
        <p:nvSpPr>
          <p:cNvPr id="5" name="Slide Number Placeholder 4"/>
          <p:cNvSpPr>
            <a:spLocks noGrp="1"/>
          </p:cNvSpPr>
          <p:nvPr>
            <p:ph type="sldNum" sz="quarter" idx="12"/>
          </p:nvPr>
        </p:nvSpPr>
        <p:spPr/>
        <p:txBody>
          <a:bodyPr/>
          <a:lstStyle/>
          <a:p>
            <a:fld id="{C5BD3806-3F0B-4DB3-9A83-A42AB27D114C}" type="slidenum">
              <a:rPr lang="en-US" smtClean="0"/>
              <a:t>13</a:t>
            </a:fld>
            <a:endParaRPr lang="en-US"/>
          </a:p>
        </p:txBody>
      </p:sp>
    </p:spTree>
    <p:extLst>
      <p:ext uri="{BB962C8B-B14F-4D97-AF65-F5344CB8AC3E}">
        <p14:creationId xmlns:p14="http://schemas.microsoft.com/office/powerpoint/2010/main" val="2351513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611" y="2492896"/>
            <a:ext cx="7778097" cy="3910686"/>
          </a:xfrm>
          <a:prstGeom prst="rect">
            <a:avLst/>
          </a:prstGeom>
        </p:spPr>
        <p:txBody>
          <a:bodyPr wrap="square">
            <a:spAutoFit/>
          </a:bodyPr>
          <a:lstStyle/>
          <a:p>
            <a:pPr lvl="2" algn="just" rtl="1">
              <a:lnSpc>
                <a:spcPct val="150000"/>
              </a:lnSpc>
            </a:pPr>
            <a:r>
              <a:rPr lang="ar-SA" sz="2400" b="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وينبغي </a:t>
            </a:r>
            <a:r>
              <a:rPr lang="ar-SA" sz="2400" b="1" u="sng"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لتكون الدالات توافر </a:t>
            </a:r>
            <a:r>
              <a:rPr lang="ar-EG" sz="2400" b="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a:t>
            </a:r>
            <a:r>
              <a:rPr lang="ar-SA" sz="2400" b="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شروط </a:t>
            </a:r>
            <a:r>
              <a:rPr lang="ar-EG" sz="2400" b="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التاليه</a:t>
            </a:r>
            <a:r>
              <a:rPr lang="ar-SA" sz="2400" b="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a:t>
            </a:r>
            <a:endParaRPr lang="en-US" sz="2400" b="1" u="sng"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marL="342900" lvl="0" indent="-342900" algn="just" rtl="1">
              <a:lnSpc>
                <a:spcPct val="150000"/>
              </a:lnSpc>
              <a:buFont typeface="Wingdings" pitchFamily="2" charset="2"/>
              <a:buChar char="q"/>
            </a:pP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ان تكون حمولة النهر كبيرة </a:t>
            </a:r>
            <a:r>
              <a:rPr lang="ar-EG"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marL="342900" lvl="0" indent="-342900" algn="just" rtl="1">
              <a:lnSpc>
                <a:spcPct val="150000"/>
              </a:lnSpc>
              <a:buFont typeface="Wingdings" pitchFamily="2" charset="2"/>
              <a:buChar char="q"/>
            </a:pP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ان يكون الجزء الأدنى من النهر في مرحلة الشيخوخة حتى يكون النهر بطيء الجريان فيرسب معظم حمولته عند المصب </a:t>
            </a: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a:t>
            </a:r>
            <a:endParaRPr lang="ar-EG"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marL="342900" indent="-342900" algn="just" rtl="1">
              <a:lnSpc>
                <a:spcPct val="150000"/>
              </a:lnSpc>
              <a:buFont typeface="Wingdings" pitchFamily="2" charset="2"/>
              <a:buChar char="q"/>
            </a:pPr>
            <a:r>
              <a:rPr lang="ar-SA"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ان تكون منطقة المصب هادئة خالية من التيارات البحرية والأمواج والمد والجزر حتى لا تتحرك الرواسب وتنقل بعيداً عن منطقة المصب </a:t>
            </a:r>
            <a:r>
              <a:rPr lang="ar-SA" sz="2400" b="1" dirty="0"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a:t>
            </a:r>
            <a:endParaRPr lang="ar-EG" sz="2400" b="1" dirty="0"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endParaRPr>
          </a:p>
          <a:p>
            <a:pPr marL="342900" indent="-342900" algn="just" rtl="1">
              <a:lnSpc>
                <a:spcPct val="150000"/>
              </a:lnSpc>
              <a:buFont typeface="Wingdings" pitchFamily="2" charset="2"/>
              <a:buChar char="q"/>
            </a:pP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ان تكون منطقة المصب ضحلة غير عميقة</a:t>
            </a:r>
            <a:r>
              <a:rPr lang="ar-EG"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r>
              <a:rPr lang="ar-EG"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a:t>
            </a:r>
            <a:endParaRPr lang="en-US"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p:txBody>
      </p:sp>
      <p:sp>
        <p:nvSpPr>
          <p:cNvPr id="5" name="Slide Number Placeholder 4"/>
          <p:cNvSpPr>
            <a:spLocks noGrp="1"/>
          </p:cNvSpPr>
          <p:nvPr>
            <p:ph type="sldNum" sz="quarter" idx="12"/>
          </p:nvPr>
        </p:nvSpPr>
        <p:spPr/>
        <p:txBody>
          <a:bodyPr/>
          <a:lstStyle/>
          <a:p>
            <a:fld id="{C5BD3806-3F0B-4DB3-9A83-A42AB27D114C}" type="slidenum">
              <a:rPr lang="en-US" smtClean="0"/>
              <a:t>14</a:t>
            </a:fld>
            <a:endParaRPr lang="en-US"/>
          </a:p>
        </p:txBody>
      </p:sp>
      <p:sp>
        <p:nvSpPr>
          <p:cNvPr id="7" name="Rectangle 6"/>
          <p:cNvSpPr/>
          <p:nvPr/>
        </p:nvSpPr>
        <p:spPr>
          <a:xfrm>
            <a:off x="245693" y="404664"/>
            <a:ext cx="8816280" cy="1938992"/>
          </a:xfrm>
          <a:prstGeom prst="rect">
            <a:avLst/>
          </a:prstGeom>
        </p:spPr>
        <p:txBody>
          <a:bodyPr wrap="square">
            <a:spAutoFit/>
          </a:bodyPr>
          <a:lstStyle/>
          <a:p>
            <a:pPr lvl="2" algn="just" rtl="1"/>
            <a:r>
              <a:rPr lang="ar-SA" sz="2400" b="1" i="1" u="sng"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الدالات</a:t>
            </a:r>
            <a:r>
              <a:rPr lang="en-US" sz="2400" b="1" i="1" u="sng"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Deltas </a:t>
            </a:r>
            <a:r>
              <a:rPr lang="ar-EG" sz="2400" b="1" i="1" u="sng"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endParaRPr lang="en-US" sz="2400" b="1" i="1" u="sng"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lvl="2" algn="just" rtl="1"/>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تنشأ من ارساب حمولة النهر وتراكمها عند منطقة المصب في بحر أو بحيرة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lvl="2" algn="just" rtl="1">
              <a:lnSpc>
                <a:spcPct val="150000"/>
              </a:lnSpc>
            </a:pP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تتخذ الدالات أشكال مختلفة منها شكل المثلث مثل دلتا النيل في مصر. ومنها ما يشبه قدم الطائر مثل دلتا المسيسبي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905204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5BD3806-3F0B-4DB3-9A83-A42AB27D114C}" type="slidenum">
              <a:rPr lang="en-US" smtClean="0"/>
              <a:t>15</a:t>
            </a:fld>
            <a:endParaRPr lang="en-US"/>
          </a:p>
        </p:txBody>
      </p:sp>
      <p:sp>
        <p:nvSpPr>
          <p:cNvPr id="4" name="Rectangle 3"/>
          <p:cNvSpPr/>
          <p:nvPr/>
        </p:nvSpPr>
        <p:spPr>
          <a:xfrm>
            <a:off x="685800" y="457200"/>
            <a:ext cx="7990656" cy="1938992"/>
          </a:xfrm>
          <a:prstGeom prst="rect">
            <a:avLst/>
          </a:prstGeom>
        </p:spPr>
        <p:txBody>
          <a:bodyPr wrap="square">
            <a:spAutoFit/>
          </a:bodyPr>
          <a:lstStyle/>
          <a:p>
            <a:pPr algn="just" rtl="1"/>
            <a:r>
              <a:rPr lang="ar-SA" sz="2400" b="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تتخذ </a:t>
            </a:r>
            <a:r>
              <a:rPr lang="ar-SA" sz="2400" b="1" u="sng"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الدالات أشكال مختلفة </a:t>
            </a:r>
            <a:r>
              <a:rPr lang="ar-SA" sz="2400" b="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مثل</a:t>
            </a:r>
            <a:r>
              <a:rPr lang="ar-EG" sz="2400" b="1" u="sng"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a:t>
            </a:r>
          </a:p>
          <a:p>
            <a:pPr marL="342900" indent="-342900" algn="just" rtl="1">
              <a:buFont typeface="Wingdings" pitchFamily="2" charset="2"/>
              <a:buChar char="q"/>
            </a:pPr>
            <a:r>
              <a:rPr lang="ar-SA" sz="2400" b="1" dirty="0" smtClean="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الدلتا المروحية المثلثة الشكل </a:t>
            </a:r>
            <a:r>
              <a:rPr lang="en-US" sz="2400" b="1"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Delta </a:t>
            </a:r>
            <a:r>
              <a:rPr lang="ar-SA" sz="2400" b="1"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مثل دلتا نهر النيل </a:t>
            </a:r>
            <a:endParaRPr lang="ar-EG" sz="2400" b="1" dirty="0" smtClean="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endParaRPr>
          </a:p>
          <a:p>
            <a:pPr marL="342900" indent="-342900" algn="just" rtl="1">
              <a:buFont typeface="Wingdings" pitchFamily="2" charset="2"/>
              <a:buChar char="q"/>
            </a:pP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الدلتا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الأصبعية </a:t>
            </a:r>
            <a:r>
              <a:rPr lang="en-US"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Birds </a:t>
            </a:r>
            <a:r>
              <a:rPr lang="en-US"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foot</a:t>
            </a: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مثل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دلتا المسيسيبى </a:t>
            </a:r>
            <a:endParaRPr lang="ar-EG"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marL="342900" indent="-342900" algn="just" rtl="1">
              <a:buFont typeface="Wingdings" pitchFamily="2" charset="2"/>
              <a:buChar char="q"/>
            </a:pPr>
            <a:r>
              <a:rPr lang="ar-SA" sz="2400" b="1" dirty="0"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الدلتا </a:t>
            </a:r>
            <a:r>
              <a:rPr lang="ar-SA"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الخليجية </a:t>
            </a:r>
            <a:r>
              <a:rPr lang="en-US" sz="2400" b="1" dirty="0"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 </a:t>
            </a:r>
            <a:r>
              <a:rPr lang="en-US" sz="2400" b="1" dirty="0" err="1"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esturine</a:t>
            </a:r>
            <a:endParaRPr lang="ar-EG" sz="2400" b="1" dirty="0"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endParaRPr>
          </a:p>
          <a:p>
            <a:pPr marL="342900" indent="-342900" algn="just" rtl="1">
              <a:buFont typeface="Wingdings" pitchFamily="2" charset="2"/>
              <a:buChar char="q"/>
            </a:pPr>
            <a:r>
              <a:rPr lang="ar-EG"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الدلتا </a:t>
            </a: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المسننة</a:t>
            </a:r>
            <a:r>
              <a:rPr lang="en-US"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 </a:t>
            </a:r>
            <a:r>
              <a:rPr lang="en-US" sz="2400" b="1" dirty="0" err="1">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cuspat</a:t>
            </a:r>
            <a:endParaRPr lang="en-US"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p:txBody>
      </p:sp>
      <p:sp>
        <p:nvSpPr>
          <p:cNvPr id="8" name="Rectangle 7"/>
          <p:cNvSpPr/>
          <p:nvPr/>
        </p:nvSpPr>
        <p:spPr>
          <a:xfrm>
            <a:off x="3995936" y="2382292"/>
            <a:ext cx="4572000" cy="4154984"/>
          </a:xfrm>
          <a:prstGeom prst="rect">
            <a:avLst/>
          </a:prstGeom>
        </p:spPr>
        <p:txBody>
          <a:bodyPr>
            <a:spAutoFit/>
          </a:bodyPr>
          <a:lstStyle/>
          <a:p>
            <a:pPr algn="just" rtl="1"/>
            <a:r>
              <a:rPr lang="ar-SA"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 </a:t>
            </a:r>
            <a:endParaRPr lang="en-US"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endParaRPr>
          </a:p>
          <a:p>
            <a:pPr algn="just" rtl="1"/>
            <a:r>
              <a:rPr lang="ar-SA" sz="2400" b="1" i="1" u="sng"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المراوح الفيضية  </a:t>
            </a:r>
            <a:r>
              <a:rPr lang="en-US" sz="2400" b="1" i="1" u="sng"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Alluvial fan </a:t>
            </a:r>
            <a:r>
              <a:rPr lang="ar-EG"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 </a:t>
            </a:r>
            <a:endParaRPr lang="ar-EG" sz="2400" b="1" dirty="0"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endParaRPr>
          </a:p>
          <a:p>
            <a:pPr algn="just" rtl="1"/>
            <a:r>
              <a:rPr lang="ar-EG" sz="2400" b="1" dirty="0" smtClean="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تتكون </a:t>
            </a:r>
            <a:r>
              <a:rPr lang="ar-EG" sz="2400" b="1"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عندما تتدفق المياه من المناطق الجبلية شديدة الانحدار باتجاه السهول المنخفضة الملاصقة لاقدام الجبال </a:t>
            </a:r>
            <a:endParaRPr lang="ar-EG" sz="2400" b="1" dirty="0" smtClean="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endParaRPr>
          </a:p>
          <a:p>
            <a:pPr algn="just" rtl="1"/>
            <a:r>
              <a:rPr lang="ar-EG" sz="2400" b="1" dirty="0"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تتخذ </a:t>
            </a:r>
            <a:r>
              <a:rPr lang="ar-EG"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الشكل المخروطى مع ظهور القمم قرب الجبهة الجبلية.</a:t>
            </a:r>
            <a:endParaRPr lang="en-US"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endParaRPr>
          </a:p>
          <a:p>
            <a:pPr algn="just" rtl="1"/>
            <a:r>
              <a:rPr lang="ar-EG" sz="2400" b="1"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تتباين المراوح الفيضية فى أحجامها وأبعادها وعادة ما توجد الرواسب الخشنة عند قمة المروحة ويقل حجم الرواسب فى اتجاه هوامش المروحة وعند أقدامها .</a:t>
            </a:r>
            <a:endParaRPr lang="en-US" sz="2400" b="1"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endParaRPr>
          </a:p>
        </p:txBody>
      </p:sp>
      <p:pic>
        <p:nvPicPr>
          <p:cNvPr id="9" name="Picture 2" descr="https://tse2.mm.bing.net/th?id=OIP.M616c5df71ceb6e2b2c894d9be2ebd261H0&amp;pid=15.1&amp;P=0&amp;w=247&amp;h=16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622" y="2708920"/>
            <a:ext cx="3312368"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7376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998A494-E4CB-4AD7-B3C8-A42D1DA3FEBF}"/>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
        <p:nvSpPr>
          <p:cNvPr id="5" name="Rectangle 4">
            <a:extLst>
              <a:ext uri="{FF2B5EF4-FFF2-40B4-BE49-F238E27FC236}">
                <a16:creationId xmlns:a16="http://schemas.microsoft.com/office/drawing/2014/main" xmlns="" id="{6CFEF816-AFC7-472B-A7E4-1BD95E3E4258}"/>
              </a:ext>
            </a:extLst>
          </p:cNvPr>
          <p:cNvSpPr/>
          <p:nvPr/>
        </p:nvSpPr>
        <p:spPr>
          <a:xfrm>
            <a:off x="566531" y="707134"/>
            <a:ext cx="8269356" cy="4893647"/>
          </a:xfrm>
          <a:prstGeom prst="rect">
            <a:avLst/>
          </a:prstGeom>
        </p:spPr>
        <p:txBody>
          <a:bodyPr wrap="square">
            <a:spAutoFit/>
          </a:bodyPr>
          <a:lstStyle/>
          <a:p>
            <a:pPr algn="just" rtl="1"/>
            <a:r>
              <a:rPr lang="ar-EG" sz="2400" b="1" u="sng"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دور ا</a:t>
            </a:r>
            <a:r>
              <a:rPr lang="ar-SA" sz="2400" b="1" u="sng"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لإنسان  فى تفاقم الفيضانات و زيادة </a:t>
            </a:r>
            <a:r>
              <a:rPr lang="ar-EG" sz="2400" b="1" u="sng"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أخطارها:</a:t>
            </a:r>
          </a:p>
          <a:p>
            <a:pPr marL="342900" indent="-342900" algn="just" rtl="1">
              <a:buFont typeface="Wingdings" panose="05000000000000000000" pitchFamily="2" charset="2"/>
              <a:buChar char="v"/>
            </a:pPr>
            <a:r>
              <a:rPr lang="ar-SA" sz="2400" b="1" dirty="0">
                <a:ln w="12700">
                  <a:solidFill>
                    <a:schemeClr val="tx2">
                      <a:lumMod val="75000"/>
                    </a:schemeClr>
                  </a:solidFill>
                  <a:prstDash val="solid"/>
                </a:ln>
                <a:solidFill>
                  <a:srgbClr val="CC0099"/>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زيادة نسبة مساحة الأسطح غير </a:t>
            </a:r>
            <a:r>
              <a:rPr lang="ar-EG" sz="2400" b="1" dirty="0">
                <a:ln w="12700">
                  <a:solidFill>
                    <a:schemeClr val="tx2">
                      <a:lumMod val="75000"/>
                    </a:schemeClr>
                  </a:solidFill>
                  <a:prstDash val="solid"/>
                </a:ln>
                <a:solidFill>
                  <a:srgbClr val="CC0099"/>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ال</a:t>
            </a:r>
            <a:r>
              <a:rPr lang="ar-SA" sz="2400" b="1" dirty="0">
                <a:ln w="12700">
                  <a:solidFill>
                    <a:schemeClr val="tx2">
                      <a:lumMod val="75000"/>
                    </a:schemeClr>
                  </a:solidFill>
                  <a:prstDash val="solid"/>
                </a:ln>
                <a:solidFill>
                  <a:srgbClr val="CC0099"/>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منفذه داخل الحوض من طرق وأبنية مما يؤدى الى زيادة معدلات الجريان السطحى باتجاه النهر وحدوث الفيضان . </a:t>
            </a:r>
            <a:endParaRPr lang="en-US" sz="2400" b="1" dirty="0">
              <a:ln w="12700">
                <a:solidFill>
                  <a:schemeClr val="tx2">
                    <a:lumMod val="75000"/>
                  </a:schemeClr>
                </a:solidFill>
                <a:prstDash val="solid"/>
              </a:ln>
              <a:solidFill>
                <a:srgbClr val="CC0099"/>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a:p>
            <a:pPr marL="342900" marR="0" lvl="0" indent="-342900" algn="just" rtl="1">
              <a:spcBef>
                <a:spcPts val="0"/>
              </a:spcBef>
              <a:spcAft>
                <a:spcPts val="0"/>
              </a:spcAft>
              <a:buFont typeface="Wingdings" panose="05000000000000000000" pitchFamily="2" charset="2"/>
              <a:buChar char="v"/>
            </a:pPr>
            <a:r>
              <a:rPr lang="ar-SA" sz="24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إقتطاع الثنيات ، يؤدى إلى إستقامة النهر وقصر مجراه مما يؤدى إلى زيادة التدفق المائى نحو النهر . </a:t>
            </a:r>
            <a:endParaRPr lang="en-US" sz="24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a:p>
            <a:pPr marL="342900" marR="0" lvl="0" indent="-342900" algn="just" rtl="1">
              <a:spcBef>
                <a:spcPts val="0"/>
              </a:spcBef>
              <a:spcAft>
                <a:spcPts val="0"/>
              </a:spcAft>
              <a:buFont typeface="Wingdings" panose="05000000000000000000" pitchFamily="2" charset="2"/>
              <a:buChar char="v"/>
            </a:pPr>
            <a:r>
              <a:rPr lang="ar-SA" sz="24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إزالة الغابات ، وحفر المصارف يؤدى إلى زيادة التدفق المائى نحو القنوات النهرية مما يعرضها للفيضان . </a:t>
            </a:r>
            <a:endParaRPr lang="en-US" sz="24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a:p>
            <a:pPr indent="-342900" algn="just" rtl="1">
              <a:buFont typeface="Wingdings" panose="05000000000000000000" pitchFamily="2" charset="2"/>
              <a:buChar char="v"/>
            </a:pPr>
            <a:r>
              <a:rPr lang="ar-SA" sz="2400" b="1" dirty="0">
                <a:ln w="12700">
                  <a:solidFill>
                    <a:schemeClr val="tx2">
                      <a:lumMod val="75000"/>
                    </a:schemeClr>
                  </a:solidFill>
                  <a:prstDash val="solid"/>
                </a:ln>
                <a:solidFill>
                  <a:srgbClr val="FFFF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تحدث الفيضانات الفجائية التى تسبب الكوارث بسبب تهدم أحد السدود أو الخزانات الطبيعية الضخمة .</a:t>
            </a:r>
            <a:endParaRPr lang="ar-EG" sz="2400" b="1" dirty="0">
              <a:ln w="12700">
                <a:solidFill>
                  <a:schemeClr val="tx2">
                    <a:lumMod val="75000"/>
                  </a:schemeClr>
                </a:solidFill>
                <a:prstDash val="solid"/>
              </a:ln>
              <a:solidFill>
                <a:srgbClr val="FFFF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a:p>
            <a:pPr algn="just" rtl="1"/>
            <a:r>
              <a:rPr lang="ar-EG" sz="2400" b="1" u="sng"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النتائج المترتبه على حدوث الفيضانات:</a:t>
            </a:r>
            <a:endParaRPr lang="en-US" sz="2400" b="1" u="sng"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a:p>
            <a:pPr algn="just" rtl="1"/>
            <a:r>
              <a:rPr lang="ar-SA" sz="2400" b="1" dirty="0">
                <a:ln w="12700">
                  <a:solidFill>
                    <a:schemeClr val="tx2">
                      <a:lumMod val="75000"/>
                    </a:schemeClr>
                  </a:solidFill>
                  <a:prstDash val="solid"/>
                </a:ln>
                <a:solidFill>
                  <a:srgbClr val="CC0099"/>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ينشأ عن حدوث الفيضانات تعرية التربة ، ونحت الصخور ، وفاه أعداد كبيرة من السكان المقيمة على ضفاف النهر ، تدمير الطرق والمنشأت العمرانية المقامة على ضفاف النهر .</a:t>
            </a:r>
            <a:endParaRPr lang="en-US" sz="2400" b="1" dirty="0">
              <a:ln w="12700">
                <a:solidFill>
                  <a:schemeClr val="tx2">
                    <a:lumMod val="75000"/>
                  </a:schemeClr>
                </a:solidFill>
                <a:prstDash val="solid"/>
              </a:ln>
              <a:solidFill>
                <a:srgbClr val="CC0099"/>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17565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3600" y="1120569"/>
            <a:ext cx="8201542" cy="452431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342900" indent="-342900" algn="just" rtl="1">
              <a:lnSpc>
                <a:spcPct val="150000"/>
              </a:lnSpc>
              <a:buFont typeface="Wingdings" panose="05000000000000000000" pitchFamily="2" charset="2"/>
              <a:buChar char="§"/>
            </a:pPr>
            <a:r>
              <a:rPr lang="ar-SA" sz="24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إقامة الحواجز والسدود ، لمنع الفيضانات فى المدن خاصة الساحلية .</a:t>
            </a:r>
            <a:endParaRPr lang="en-US" sz="24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a:p>
            <a:pPr marL="342900" indent="-342900" algn="just" rtl="1">
              <a:lnSpc>
                <a:spcPct val="150000"/>
              </a:lnSpc>
              <a:buFont typeface="Wingdings" panose="05000000000000000000" pitchFamily="2" charset="2"/>
              <a:buChar char="§"/>
            </a:pPr>
            <a:r>
              <a:rPr lang="ar-SA" sz="24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عدم إقامة مرافق ومناطق سكنية ذات قيمة إقتصادية فى المناطق التى يحتمل تعرضها للفيضانات .</a:t>
            </a:r>
            <a:endParaRPr lang="en-US" sz="24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a:p>
            <a:pPr marL="342900" indent="-342900" algn="just" rtl="1">
              <a:lnSpc>
                <a:spcPct val="150000"/>
              </a:lnSpc>
              <a:buFont typeface="Wingdings" panose="05000000000000000000" pitchFamily="2" charset="2"/>
              <a:buChar char="§"/>
            </a:pPr>
            <a:r>
              <a:rPr lang="ar-SA" sz="24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إتخاذ التدابير اللازمة لتوفير الوسائل الوقائية لمواجهه أثار الفيضانات من أجهزة الإنذار ، والإخلاء السريع ، وإقامة مناطق إيواء صحية .</a:t>
            </a:r>
            <a:endParaRPr lang="en-US" sz="24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a:p>
            <a:pPr marL="342900" indent="-342900" algn="just" rtl="1">
              <a:lnSpc>
                <a:spcPct val="150000"/>
              </a:lnSpc>
              <a:buFont typeface="Wingdings" panose="05000000000000000000" pitchFamily="2" charset="2"/>
              <a:buChar char="§"/>
            </a:pPr>
            <a:r>
              <a:rPr lang="ar-SA" sz="24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إتخاذ التدابير لمواجهه الأمراض ونفشى الأوبئة فى المن</a:t>
            </a:r>
            <a:r>
              <a:rPr lang="ar-EG" sz="24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ـــ</a:t>
            </a:r>
            <a:r>
              <a:rPr lang="ar-SA" sz="24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اطق المنكوبة .</a:t>
            </a:r>
            <a:endParaRPr lang="en-US" sz="24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a:p>
            <a:pPr marL="342900" indent="-342900" algn="just" rtl="1">
              <a:lnSpc>
                <a:spcPct val="150000"/>
              </a:lnSpc>
              <a:buFont typeface="Wingdings" panose="05000000000000000000" pitchFamily="2" charset="2"/>
              <a:buChar char="§"/>
            </a:pPr>
            <a:r>
              <a:rPr lang="ar-SA" sz="24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تجميع ودراسة البيانات الهيدرولوجية المتوفرة عن المجرى للإستفادة منها فى تحديد فرصة حدوث الفيضان .</a:t>
            </a:r>
            <a:endParaRPr lang="en-US" sz="2400" b="1"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p:txBody>
      </p:sp>
      <p:sp>
        <p:nvSpPr>
          <p:cNvPr id="6" name="Slide Number Placeholder 5">
            <a:extLst>
              <a:ext uri="{FF2B5EF4-FFF2-40B4-BE49-F238E27FC236}">
                <a16:creationId xmlns:a16="http://schemas.microsoft.com/office/drawing/2014/main" xmlns="" id="{C0CABA9A-A073-404A-87EA-260B2FCE0CBF}"/>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
        <p:nvSpPr>
          <p:cNvPr id="7" name="Rectangle 6">
            <a:extLst>
              <a:ext uri="{FF2B5EF4-FFF2-40B4-BE49-F238E27FC236}">
                <a16:creationId xmlns:a16="http://schemas.microsoft.com/office/drawing/2014/main" xmlns="" id="{3DADD289-C45C-4F0D-88C3-E574AAB20D8E}"/>
              </a:ext>
            </a:extLst>
          </p:cNvPr>
          <p:cNvSpPr/>
          <p:nvPr/>
        </p:nvSpPr>
        <p:spPr>
          <a:xfrm>
            <a:off x="543599" y="56689"/>
            <a:ext cx="7507183" cy="830997"/>
          </a:xfrm>
          <a:prstGeom prst="rect">
            <a:avLst/>
          </a:prstGeom>
        </p:spPr>
        <p:txBody>
          <a:bodyPr wrap="none">
            <a:spAutoFit/>
          </a:bodyPr>
          <a:lstStyle/>
          <a:p>
            <a:pPr marL="342900" indent="-342900" algn="just" rtl="1">
              <a:lnSpc>
                <a:spcPct val="150000"/>
              </a:lnSpc>
              <a:buFont typeface="Wingdings" panose="05000000000000000000" pitchFamily="2" charset="2"/>
            </a:pPr>
            <a:r>
              <a:rPr lang="ar-SA" sz="32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rPr>
              <a:t>الإجراءات التى يمكن إتباعها لمواجهه أخطار الفيضانات</a:t>
            </a:r>
            <a:endParaRPr lang="en-US" sz="32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53942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ADA4B31-D03F-423D-8CA0-90A2C9BB3AB9}" type="slidenum">
              <a:rPr lang="en-US" smtClean="0"/>
              <a:t>18</a:t>
            </a:fld>
            <a:endParaRPr lang="en-US"/>
          </a:p>
        </p:txBody>
      </p:sp>
      <p:sp>
        <p:nvSpPr>
          <p:cNvPr id="3" name="Rectangle 2"/>
          <p:cNvSpPr/>
          <p:nvPr/>
        </p:nvSpPr>
        <p:spPr>
          <a:xfrm>
            <a:off x="1361831" y="2967335"/>
            <a:ext cx="6420348" cy="923330"/>
          </a:xfrm>
          <a:prstGeom prst="rect">
            <a:avLst/>
          </a:prstGeom>
          <a:noFill/>
        </p:spPr>
        <p:txBody>
          <a:bodyPr wrap="none" lIns="91440" tIns="45720" rIns="91440" bIns="45720">
            <a:spAutoFit/>
          </a:bodyPr>
          <a:lstStyle/>
          <a:p>
            <a:pPr algn="ctr"/>
            <a:r>
              <a:rPr lang="ar-EG"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نشكركم على حسن الاستماع</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428010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805658"/>
            <a:ext cx="7619999" cy="5632311"/>
          </a:xfrm>
          <a:prstGeom prst="rect">
            <a:avLst/>
          </a:prstGeom>
        </p:spPr>
        <p:txBody>
          <a:bodyPr wrap="square">
            <a:spAutoFit/>
          </a:bodyPr>
          <a:lstStyle/>
          <a:p>
            <a:pPr algn="just" rtl="1"/>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تعتبر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المياه الجارية من اكثر </a:t>
            </a:r>
            <a:r>
              <a:rPr lang="ar-EG"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عوامل التعريه </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مساهمة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في تشكيل سطح الأرض. </a:t>
            </a:r>
            <a:endParaRPr lang="ar-EG"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just" rtl="1"/>
            <a:r>
              <a:rPr lang="ar-EG"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تو</a:t>
            </a:r>
            <a:r>
              <a:rPr lang="ar-SA"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جد </a:t>
            </a:r>
            <a:r>
              <a:rPr lang="ar-SA"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الأنهار المستديمة أو الموسمية أو الأودية </a:t>
            </a:r>
            <a:r>
              <a:rPr lang="ar-SA"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الجافة</a:t>
            </a:r>
            <a:endParaRPr lang="ar-EG"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a:p>
            <a:pPr algn="just" rtl="1"/>
            <a:r>
              <a:rPr lang="ar-EG"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تقوم الانهار ب</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دوراً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هاماً  في عمليات تشكيل سطح المناطق التى توجد بها عن طريق قدرة هذه الأنهار على النحت والنقل والأرساب. </a:t>
            </a:r>
            <a:endParaRPr lang="ar-EG"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just" rtl="1"/>
            <a:r>
              <a:rPr lang="ar-SA"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تستمد </a:t>
            </a:r>
            <a:r>
              <a:rPr lang="ar-SA"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الأنهار مياهها من ثلاثة مصادر هى :</a:t>
            </a:r>
            <a:endParaRPr lang="en-US"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a:p>
            <a:pPr marL="342900" lvl="0" indent="-342900" algn="just" rtl="1">
              <a:buFont typeface="Wingdings" pitchFamily="2" charset="2"/>
              <a:buChar char="q"/>
            </a:pP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الأمطار الساقطة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marL="342900" lvl="0" indent="-342900" algn="just" rtl="1">
              <a:buFont typeface="Wingdings" pitchFamily="2" charset="2"/>
              <a:buChar char="q"/>
            </a:pP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المياه الجوفية .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marL="342900" lvl="0" indent="-342900" algn="just" rtl="1">
              <a:buFont typeface="Wingdings" pitchFamily="2" charset="2"/>
              <a:buChar char="q"/>
            </a:pP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ذوبان الجليد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just" rtl="1"/>
            <a:r>
              <a:rPr lang="ar-SA"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يبدأ </a:t>
            </a:r>
            <a:r>
              <a:rPr lang="ar-SA"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تكوين الأنهار عندما تسقط الأمطار على سطح الأرض فتجرى المياه على هيئة غطاء رقيق في اتجاه الأجزاء المنخفضة تحت تأثير الجاذبية، وتتجمع في المنخفضات الثانوية التي لا تلبث ان تتصل ببعضها مكونة انهاراً كبيرة تجرى على سطح المنطقة فتعمق مجاريها وتنحت في صخورها وتنقلها ، وبذلك تعمل على نحت هذا السطح والوصول به إلى صورة مختلفة تماماً عن صورته </a:t>
            </a:r>
            <a:r>
              <a:rPr lang="ar-SA"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الأولية</a:t>
            </a:r>
            <a:r>
              <a:rPr lang="ar-EG"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a:t>
            </a:r>
            <a:r>
              <a:rPr lang="ar-SA"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 </a:t>
            </a:r>
            <a:endParaRPr lang="en-US"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p:txBody>
      </p:sp>
      <p:sp>
        <p:nvSpPr>
          <p:cNvPr id="3" name="Rectangle 2"/>
          <p:cNvSpPr/>
          <p:nvPr/>
        </p:nvSpPr>
        <p:spPr>
          <a:xfrm>
            <a:off x="1845803" y="152400"/>
            <a:ext cx="5092613"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EG" sz="3600" b="1" dirty="0" smtClean="0">
                <a:ln w="11430"/>
                <a:solidFill>
                  <a:srgbClr val="0070C0"/>
                </a:solidFill>
                <a:effectLst>
                  <a:outerShdw blurRad="50800" dist="39000" dir="5460000" algn="tl">
                    <a:srgbClr val="000000">
                      <a:alpha val="38000"/>
                    </a:srgbClr>
                  </a:outerShdw>
                </a:effectLst>
              </a:rPr>
              <a:t>المياه الجاريه</a:t>
            </a:r>
            <a:r>
              <a:rPr lang="en-US" sz="3600" b="1" dirty="0" smtClean="0">
                <a:ln w="11430"/>
                <a:solidFill>
                  <a:srgbClr val="0070C0"/>
                </a:solidFill>
                <a:effectLst>
                  <a:outerShdw blurRad="50800" dist="39000" dir="5460000" algn="tl">
                    <a:srgbClr val="000000">
                      <a:alpha val="38000"/>
                    </a:srgbClr>
                  </a:outerShdw>
                </a:effectLst>
              </a:rPr>
              <a:t>Running water </a:t>
            </a:r>
            <a:endParaRPr lang="en-US" sz="3600" b="1" cap="none" spc="0" dirty="0">
              <a:ln w="11430"/>
              <a:solidFill>
                <a:srgbClr val="0070C0"/>
              </a:soli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fld id="{C5BD3806-3F0B-4DB3-9A83-A42AB27D114C}" type="slidenum">
              <a:rPr lang="en-US" smtClean="0"/>
              <a:t>2</a:t>
            </a:fld>
            <a:endParaRPr lang="en-US"/>
          </a:p>
        </p:txBody>
      </p:sp>
    </p:spTree>
    <p:extLst>
      <p:ext uri="{BB962C8B-B14F-4D97-AF65-F5344CB8AC3E}">
        <p14:creationId xmlns:p14="http://schemas.microsoft.com/office/powerpoint/2010/main" val="447788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85800"/>
            <a:ext cx="7992888" cy="5632311"/>
          </a:xfrm>
          <a:prstGeom prst="rect">
            <a:avLst/>
          </a:prstGeom>
        </p:spPr>
        <p:txBody>
          <a:bodyPr wrap="square">
            <a:spAutoFit/>
          </a:bodyPr>
          <a:lstStyle/>
          <a:p>
            <a:pPr algn="just" rtl="1">
              <a:lnSpc>
                <a:spcPct val="150000"/>
              </a:lnSpc>
            </a:pPr>
            <a:r>
              <a:rPr lang="ar-SA"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ي</a:t>
            </a:r>
            <a:r>
              <a:rPr lang="ar-EG"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ت</a:t>
            </a:r>
            <a:r>
              <a:rPr lang="ar-SA"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مثل </a:t>
            </a:r>
            <a:r>
              <a:rPr lang="ar-SA"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تأثير الأنهار على أي منطق</a:t>
            </a:r>
            <a:r>
              <a:rPr lang="ar-EG"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ة</a:t>
            </a:r>
            <a:r>
              <a:rPr lang="ar-SA"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 في عمليات ثلاث هي </a:t>
            </a:r>
            <a:r>
              <a:rPr lang="ar-SA"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a:t>
            </a:r>
            <a:endParaRPr lang="ar-EG"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a:p>
            <a:pPr algn="just" rtl="1">
              <a:lnSpc>
                <a:spcPct val="150000"/>
              </a:lnSpc>
            </a:pPr>
            <a:r>
              <a:rPr lang="ar-SA" sz="2400" b="1" i="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النحت </a:t>
            </a:r>
            <a:r>
              <a:rPr lang="en-US"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Erosion </a:t>
            </a:r>
            <a:r>
              <a:rPr lang="ar-EG"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t>
            </a:r>
            <a:r>
              <a:rPr lang="ar-EG"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تقوم الأنهار بحفر أودية عميقة ويتم ذلك من خلال عدة طرق تتداخل مع بعضها البعض </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وأهمها</a:t>
            </a:r>
            <a:endParaRPr lang="ar-EG"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just" rtl="1">
              <a:lnSpc>
                <a:spcPct val="150000"/>
              </a:lnSpc>
            </a:pP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SA" sz="2400" b="1" i="1" u="sng"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النحت </a:t>
            </a:r>
            <a:r>
              <a:rPr lang="ar-SA" sz="2400" b="1" i="1" u="sng"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الهيدروليكي :</a:t>
            </a:r>
            <a:r>
              <a:rPr lang="ar-SA"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 وهو النحت الناتج عن قوة التيار في النهر، وينتج عن اندفاع الماء على قاع النهر </a:t>
            </a:r>
            <a:r>
              <a:rPr lang="ar-SA"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a:t>
            </a:r>
            <a:endParaRPr lang="ar-EG"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a:p>
            <a:pPr algn="just" rtl="1">
              <a:lnSpc>
                <a:spcPct val="150000"/>
              </a:lnSpc>
            </a:pPr>
            <a:r>
              <a:rPr lang="ar-SA" sz="2400" b="1" i="1" u="sng"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النحت </a:t>
            </a:r>
            <a:r>
              <a:rPr lang="ar-SA" sz="2400" b="1" i="1" u="sng"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الميكانيكي :</a:t>
            </a:r>
            <a:r>
              <a:rPr lang="ar-SA" sz="2400" b="1"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 حيث يقوم النهر بنحت القاع عن طريق الرواسب التي يحملها، وتمثل هذه الرواسب الأسلحة التي يستخدمها النهر في حفر القاع والجوانب ويساعد على ذلك حركة الدوامات التي تصاحب حركة الماء السريعة </a:t>
            </a:r>
            <a:r>
              <a:rPr lang="ar-SA"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a:t>
            </a:r>
            <a:r>
              <a:rPr lang="ar-SA" sz="2400" b="1" i="1" u="sng" dirty="0" smtClean="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النحت </a:t>
            </a:r>
            <a:r>
              <a:rPr lang="ar-SA" sz="2400" b="1" i="1" u="sng"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الكيميائي :</a:t>
            </a:r>
            <a:r>
              <a:rPr lang="ar-SA" sz="2400" b="1"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 ويتم ذلك عن طريق إذابة بعض معادن الصخور او عن طريق عمليات التكربن أو التميؤ أو الأكسدة.</a:t>
            </a:r>
            <a:endParaRPr lang="en-US" sz="2400" b="1"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endParaRPr>
          </a:p>
        </p:txBody>
      </p:sp>
      <p:sp>
        <p:nvSpPr>
          <p:cNvPr id="5" name="Slide Number Placeholder 4"/>
          <p:cNvSpPr>
            <a:spLocks noGrp="1"/>
          </p:cNvSpPr>
          <p:nvPr>
            <p:ph type="sldNum" sz="quarter" idx="12"/>
          </p:nvPr>
        </p:nvSpPr>
        <p:spPr/>
        <p:txBody>
          <a:bodyPr/>
          <a:lstStyle/>
          <a:p>
            <a:fld id="{C5BD3806-3F0B-4DB3-9A83-A42AB27D114C}" type="slidenum">
              <a:rPr lang="en-US" smtClean="0"/>
              <a:t>3</a:t>
            </a:fld>
            <a:endParaRPr lang="en-US"/>
          </a:p>
        </p:txBody>
      </p:sp>
    </p:spTree>
    <p:extLst>
      <p:ext uri="{BB962C8B-B14F-4D97-AF65-F5344CB8AC3E}">
        <p14:creationId xmlns:p14="http://schemas.microsoft.com/office/powerpoint/2010/main" val="3588657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4636"/>
            <a:ext cx="8229600" cy="6063198"/>
          </a:xfrm>
          <a:prstGeom prst="rect">
            <a:avLst/>
          </a:prstGeom>
        </p:spPr>
        <p:txBody>
          <a:bodyPr wrap="square">
            <a:spAutoFit/>
          </a:bodyPr>
          <a:lstStyle/>
          <a:p>
            <a:pPr algn="just" rtl="1"/>
            <a:r>
              <a:rPr lang="ar-SA" sz="2800" b="1" dirty="0" smtClean="0">
                <a:ln w="12700">
                  <a:solidFill>
                    <a:schemeClr val="tx2">
                      <a:satMod val="155000"/>
                    </a:schemeClr>
                  </a:solidFill>
                  <a:prstDash val="solid"/>
                </a:ln>
                <a:solidFill>
                  <a:srgbClr val="0000CC"/>
                </a:solidFill>
              </a:rPr>
              <a:t>يتوقف </a:t>
            </a:r>
            <a:r>
              <a:rPr lang="ar-SA" sz="2800" b="1" dirty="0">
                <a:ln w="12700">
                  <a:solidFill>
                    <a:schemeClr val="tx2">
                      <a:satMod val="155000"/>
                    </a:schemeClr>
                  </a:solidFill>
                  <a:prstDash val="solid"/>
                </a:ln>
                <a:solidFill>
                  <a:srgbClr val="0000CC"/>
                </a:solidFill>
              </a:rPr>
              <a:t>عمق الأودية النهرية واتساعها على عدة عوامل </a:t>
            </a:r>
            <a:endParaRPr lang="ar-EG" sz="2800" b="1" dirty="0" smtClean="0">
              <a:ln w="12700">
                <a:solidFill>
                  <a:schemeClr val="tx2">
                    <a:satMod val="155000"/>
                  </a:schemeClr>
                </a:solidFill>
                <a:prstDash val="solid"/>
              </a:ln>
              <a:solidFill>
                <a:srgbClr val="0000CC"/>
              </a:solidFill>
            </a:endParaRPr>
          </a:p>
          <a:p>
            <a:pPr marL="342900" indent="-342900" algn="just" rtl="1">
              <a:buFont typeface="Wingdings" pitchFamily="2" charset="2"/>
              <a:buChar char="v"/>
            </a:pP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نوع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الصخور التي يشق النهر طريقة خلالها، فإذا كانت صخور لينة ضعيفة المقاومة يستطيع ان يعمق النه</a:t>
            </a:r>
            <a:r>
              <a:rPr lang="ar-EG"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ر</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مجراه سريعاً، أما إذا كانت صخور شديدة الصلابة، يعمق النهر مجراه ببطء، و يكون شكل الوادي على هيئة خانق ضيق . </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طاقة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النهر، وهى كمية المياه التي تجرى في النهر وسرعة جريانها . </a:t>
            </a:r>
            <a:endParaRPr lang="ar-EG"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marL="342900" indent="-342900" algn="just" rtl="1">
              <a:buFont typeface="Wingdings" pitchFamily="2" charset="2"/>
              <a:buChar char="v"/>
            </a:pP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حمولة </a:t>
            </a:r>
            <a:r>
              <a:rPr lang="ar-SA" sz="2400" b="1" dirty="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النهر من حيث الحجم والنوع، وكلما كانت الحمولة خشنة صلبة كان تأثيرها قوياً فى معدلات النحت </a:t>
            </a:r>
            <a:r>
              <a:rPr lang="ar-SA"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rPr>
              <a:t>.</a:t>
            </a:r>
            <a:endParaRPr lang="ar-EG" sz="2400" b="1" dirty="0" smtClean="0">
              <a:ln w="12700">
                <a:solidFill>
                  <a:schemeClr val="tx2">
                    <a:satMod val="155000"/>
                  </a:schemeClr>
                </a:solidFill>
                <a:prstDash val="solid"/>
              </a:ln>
              <a:solidFill>
                <a:srgbClr val="0000CC"/>
              </a:solidFill>
              <a:effectLst>
                <a:outerShdw blurRad="41275" dist="20320" dir="1800000" algn="tl" rotWithShape="0">
                  <a:srgbClr val="000000">
                    <a:alpha val="40000"/>
                  </a:srgbClr>
                </a:outerShdw>
              </a:effectLst>
            </a:endParaRPr>
          </a:p>
          <a:p>
            <a:pPr marL="342900" indent="-342900" algn="just" rtl="1">
              <a:buFont typeface="Wingdings" pitchFamily="2" charset="2"/>
              <a:buChar char="v"/>
            </a:pPr>
            <a:r>
              <a:rPr lang="ar-SA"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وجود </a:t>
            </a:r>
            <a:r>
              <a:rPr lang="ar-SA" sz="2400" b="1"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غطاء نباتي، حيث يعوق تيار النهر مما يقلل من سرعة النهر و مقدرته على حمل المفتتات و نحت </a:t>
            </a:r>
            <a:r>
              <a:rPr lang="ar-SA"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المجرى.</a:t>
            </a:r>
            <a:endParaRPr lang="ar-EG"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endParaRPr>
          </a:p>
          <a:p>
            <a:pPr marL="342900" indent="-342900" algn="just" rtl="1">
              <a:buFont typeface="Wingdings" pitchFamily="2" charset="2"/>
              <a:buChar char="v"/>
            </a:pPr>
            <a:r>
              <a:rPr lang="ar-SA" sz="2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مستوى </a:t>
            </a:r>
            <a:r>
              <a:rPr lang="ar-SA"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القاعدة، وهو ادنى مستوى يستطيع ان يصل إليه النهر عند حفرة لمجراه. ويعتبر منسوب سطح البحر هو </a:t>
            </a:r>
            <a:r>
              <a:rPr lang="ar-SA" sz="2400" b="1" u="sng"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مستوى القاعدة العام</a:t>
            </a:r>
            <a:r>
              <a:rPr lang="en-US" sz="2400" b="1" u="sng"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Base level </a:t>
            </a:r>
            <a:r>
              <a:rPr lang="ar-SA" sz="2400" b="1" u="sng" dirty="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لجميع الأنهار التي تصب في البحار و المحيطات. أما </a:t>
            </a:r>
            <a:r>
              <a:rPr lang="ar-SA" sz="2400" b="1" u="sng"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rPr>
              <a:t>مستوى القاعدة المحلى </a:t>
            </a:r>
            <a:r>
              <a:rPr lang="en-US" sz="2400" b="1" u="sng"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rPr>
              <a:t>Local Base Level </a:t>
            </a:r>
            <a:r>
              <a:rPr lang="ar-SA"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  فيقصد به الأنهار التي تصب في بحار مغلقة مثل بحر قزوين والبحر الميت أو بحيرات داخلية .</a:t>
            </a:r>
            <a:endParaRPr lang="en-US" sz="24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a:p>
            <a:pPr marL="342900" indent="-342900" algn="just" rtl="1">
              <a:buFont typeface="Wingdings" pitchFamily="2" charset="2"/>
              <a:buChar char="v"/>
            </a:pP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يتحكم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مستوى القاعدة فى عمليات النحت والأرساب في الأنهار. حيث تميل الأنهار إلى النحت أو لأرساب مع حدوث تغير فى مستوى القاعدة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Slide Number Placeholder 4"/>
          <p:cNvSpPr>
            <a:spLocks noGrp="1"/>
          </p:cNvSpPr>
          <p:nvPr>
            <p:ph type="sldNum" sz="quarter" idx="12"/>
          </p:nvPr>
        </p:nvSpPr>
        <p:spPr/>
        <p:txBody>
          <a:bodyPr/>
          <a:lstStyle/>
          <a:p>
            <a:fld id="{C5BD3806-3F0B-4DB3-9A83-A42AB27D114C}" type="slidenum">
              <a:rPr lang="en-US" smtClean="0"/>
              <a:t>4</a:t>
            </a:fld>
            <a:endParaRPr lang="en-US"/>
          </a:p>
        </p:txBody>
      </p:sp>
    </p:spTree>
    <p:extLst>
      <p:ext uri="{BB962C8B-B14F-4D97-AF65-F5344CB8AC3E}">
        <p14:creationId xmlns:p14="http://schemas.microsoft.com/office/powerpoint/2010/main" val="711222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51344"/>
            <a:ext cx="8077200" cy="5262979"/>
          </a:xfrm>
          <a:prstGeom prst="rect">
            <a:avLst/>
          </a:prstGeom>
        </p:spPr>
        <p:txBody>
          <a:bodyPr wrap="square">
            <a:spAutoFit/>
          </a:bodyPr>
          <a:lstStyle/>
          <a:p>
            <a:pPr lvl="0" algn="just" rtl="1"/>
            <a:r>
              <a:rPr lang="ar-SA"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النقل</a:t>
            </a:r>
            <a:r>
              <a:rPr lang="en-US"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Transportation </a:t>
            </a:r>
            <a:r>
              <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يقوم النهر بنقل حمولته من الرواسب </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والمفتتات والحصى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في ثلاثة أشكال :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lvl="1" algn="just" rtl="1"/>
            <a:r>
              <a:rPr lang="ar-SA" sz="2400" b="1" i="1" u="sng"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الحمولة المجرورة :</a:t>
            </a:r>
            <a:r>
              <a:rPr lang="ar-SA" sz="2400" b="1"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 و هى عبارة عن الكتل والجلاميد الصخرية التي يستطيع النهر حملها ، وقد تنتج عن   انهيار أجزاء من جانبي المجرى نتيجة لتعميق النهر لمجراه. وتتحرك هذه الحمولة إما بواسطة القفز</a:t>
            </a:r>
            <a:r>
              <a:rPr lang="en-US" sz="2400" b="1"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Sliding </a:t>
            </a:r>
            <a:r>
              <a:rPr lang="ar-SA" sz="2400" b="1"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 أو بواسطة الزحف</a:t>
            </a:r>
            <a:r>
              <a:rPr lang="en-US" sz="2400" b="1"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Creeping </a:t>
            </a:r>
            <a:r>
              <a:rPr lang="ar-SA" sz="2400" b="1"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 أو التدحرج </a:t>
            </a:r>
            <a:r>
              <a:rPr lang="en-US" sz="2400" b="1"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Rolling </a:t>
            </a:r>
            <a:r>
              <a:rPr lang="ar-SA" sz="2400" b="1"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rPr>
              <a:t>. وينتج عن حركة هذه الكتل وارتطامها بقاع المجرى النهري واصطدامها بعضها بالبعض الآخر لن تستدير أطرافها، و يتكون بذلك الحصى النهري المستدير الأملس.</a:t>
            </a:r>
            <a:endParaRPr lang="en-US" sz="2400" b="1" dirty="0">
              <a:ln w="12700">
                <a:solidFill>
                  <a:schemeClr val="tx2">
                    <a:satMod val="155000"/>
                  </a:schemeClr>
                </a:solidFill>
                <a:prstDash val="solid"/>
              </a:ln>
              <a:solidFill>
                <a:srgbClr val="CCFF33"/>
              </a:solidFill>
              <a:effectLst>
                <a:outerShdw blurRad="41275" dist="20320" dir="1800000" algn="tl" rotWithShape="0">
                  <a:srgbClr val="000000">
                    <a:alpha val="40000"/>
                  </a:srgbClr>
                </a:outerShdw>
              </a:effectLst>
            </a:endParaRPr>
          </a:p>
          <a:p>
            <a:pPr lvl="1" algn="just" rtl="1"/>
            <a:r>
              <a:rPr lang="ar-SA"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الحمولة العالقة </a:t>
            </a:r>
            <a:r>
              <a:rPr lang="en-US"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Suspension</a:t>
            </a:r>
            <a:r>
              <a:rPr lang="ar-EG"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وهى عبارة عن الرواسب الناعمة التى تعلق بمياه النهر لصغر حجمها ولكنها لا تذوب فيها، وهذه الرواسب عندما تترسب تعرف بالغرين </a:t>
            </a:r>
            <a:r>
              <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silt</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و عادة ما تترسب هذه الرواسب على جانبي النهر مكونة  ما يعرف بالسهول الفيضية أو عند مصبات الأنهار حيث تتكون الدلتاوات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just" rtl="1"/>
            <a:r>
              <a:rPr lang="ar-SA" sz="2400" b="1" i="1" u="sng" dirty="0">
                <a:ln w="12700">
                  <a:solidFill>
                    <a:schemeClr val="tx2">
                      <a:satMod val="155000"/>
                    </a:schemeClr>
                  </a:solidFill>
                  <a:prstDash val="solid"/>
                </a:ln>
                <a:solidFill>
                  <a:srgbClr val="FF9933"/>
                </a:solidFill>
                <a:effectLst>
                  <a:outerShdw blurRad="41275" dist="20320" dir="1800000" algn="tl" rotWithShape="0">
                    <a:srgbClr val="000000">
                      <a:alpha val="40000"/>
                    </a:srgbClr>
                  </a:outerShdw>
                </a:effectLst>
              </a:rPr>
              <a:t>الحمولة المذابة </a:t>
            </a:r>
            <a:r>
              <a:rPr lang="en-US" sz="2400" b="1" i="1" u="sng" dirty="0">
                <a:ln w="12700">
                  <a:solidFill>
                    <a:schemeClr val="tx2">
                      <a:satMod val="155000"/>
                    </a:schemeClr>
                  </a:solidFill>
                  <a:prstDash val="solid"/>
                </a:ln>
                <a:solidFill>
                  <a:srgbClr val="FF9933"/>
                </a:solidFill>
                <a:effectLst>
                  <a:outerShdw blurRad="41275" dist="20320" dir="1800000" algn="tl" rotWithShape="0">
                    <a:srgbClr val="000000">
                      <a:alpha val="40000"/>
                    </a:srgbClr>
                  </a:outerShdw>
                </a:effectLst>
              </a:rPr>
              <a:t>Solution</a:t>
            </a:r>
            <a:r>
              <a:rPr lang="ar-EG" sz="2400" b="1" i="1" u="sng" dirty="0">
                <a:ln w="12700">
                  <a:solidFill>
                    <a:schemeClr val="tx2">
                      <a:satMod val="155000"/>
                    </a:schemeClr>
                  </a:solidFill>
                  <a:prstDash val="solid"/>
                </a:ln>
                <a:solidFill>
                  <a:srgbClr val="FF9933"/>
                </a:solidFill>
                <a:effectLst>
                  <a:outerShdw blurRad="41275" dist="20320" dir="1800000" algn="tl" rotWithShape="0">
                    <a:srgbClr val="000000">
                      <a:alpha val="40000"/>
                    </a:srgbClr>
                  </a:outerShdw>
                </a:effectLst>
              </a:rPr>
              <a:t> :</a:t>
            </a:r>
            <a:r>
              <a:rPr lang="ar-EG" sz="2400" b="1" dirty="0">
                <a:ln w="12700">
                  <a:solidFill>
                    <a:schemeClr val="tx2">
                      <a:satMod val="155000"/>
                    </a:schemeClr>
                  </a:solidFill>
                  <a:prstDash val="solid"/>
                </a:ln>
                <a:solidFill>
                  <a:srgbClr val="FF9933"/>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FF9933"/>
                </a:solidFill>
                <a:effectLst>
                  <a:outerShdw blurRad="41275" dist="20320" dir="1800000" algn="tl" rotWithShape="0">
                    <a:srgbClr val="000000">
                      <a:alpha val="40000"/>
                    </a:srgbClr>
                  </a:outerShdw>
                </a:effectLst>
              </a:rPr>
              <a:t>و هى المواد المذابة كيميائيا في مياه النهر </a:t>
            </a:r>
            <a:endParaRPr lang="en-US" sz="2400" b="1" dirty="0">
              <a:ln w="12700">
                <a:solidFill>
                  <a:schemeClr val="tx2">
                    <a:satMod val="155000"/>
                  </a:schemeClr>
                </a:solidFill>
                <a:prstDash val="solid"/>
              </a:ln>
              <a:solidFill>
                <a:srgbClr val="FF9933"/>
              </a:solidFill>
              <a:effectLst>
                <a:outerShdw blurRad="41275" dist="20320" dir="1800000" algn="tl" rotWithShape="0">
                  <a:srgbClr val="000000">
                    <a:alpha val="40000"/>
                  </a:srgbClr>
                </a:outerShdw>
              </a:effectLst>
            </a:endParaRPr>
          </a:p>
        </p:txBody>
      </p:sp>
      <p:sp>
        <p:nvSpPr>
          <p:cNvPr id="5" name="Slide Number Placeholder 4"/>
          <p:cNvSpPr>
            <a:spLocks noGrp="1"/>
          </p:cNvSpPr>
          <p:nvPr>
            <p:ph type="sldNum" sz="quarter" idx="12"/>
          </p:nvPr>
        </p:nvSpPr>
        <p:spPr/>
        <p:txBody>
          <a:bodyPr/>
          <a:lstStyle/>
          <a:p>
            <a:fld id="{C5BD3806-3F0B-4DB3-9A83-A42AB27D114C}" type="slidenum">
              <a:rPr lang="en-US" smtClean="0"/>
              <a:t>5</a:t>
            </a:fld>
            <a:endParaRPr lang="en-US"/>
          </a:p>
        </p:txBody>
      </p:sp>
    </p:spTree>
    <p:extLst>
      <p:ext uri="{BB962C8B-B14F-4D97-AF65-F5344CB8AC3E}">
        <p14:creationId xmlns:p14="http://schemas.microsoft.com/office/powerpoint/2010/main" val="641335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352928" cy="6126677"/>
          </a:xfrm>
          <a:prstGeom prst="rect">
            <a:avLst/>
          </a:prstGeom>
        </p:spPr>
        <p:txBody>
          <a:bodyPr wrap="square">
            <a:spAutoFit/>
          </a:bodyPr>
          <a:lstStyle/>
          <a:p>
            <a:pPr lvl="1" algn="just" rtl="1">
              <a:lnSpc>
                <a:spcPct val="150000"/>
              </a:lnSpc>
            </a:pPr>
            <a:r>
              <a:rPr lang="ar-SA"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تعتمد قدرة النهر على حمل و نقل المواد التي نحتها على العوامل التالية :</a:t>
            </a:r>
            <a:endParaRPr lang="en-US"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marL="342900" lvl="0" indent="-342900" algn="just" rtl="1">
              <a:lnSpc>
                <a:spcPct val="150000"/>
              </a:lnSpc>
              <a:buFont typeface="Wingdings" pitchFamily="2" charset="2"/>
              <a:buChar char="ü"/>
            </a:pPr>
            <a:r>
              <a:rPr lang="ar-SA" sz="2400" b="1" i="1" u="sng"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طاقة النهر</a:t>
            </a:r>
            <a:r>
              <a:rPr lang="en-US" sz="2400" b="1" i="1" u="sng"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Capacity </a:t>
            </a:r>
            <a:r>
              <a:rPr lang="ar-SA"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 ويتم تحديدها على أساس حجم أكبر حبيبة يحملها النهر.</a:t>
            </a:r>
            <a:endParaRPr lang="en-US"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endParaRPr>
          </a:p>
          <a:p>
            <a:pPr marL="342900" lvl="0" indent="-342900" algn="just" rtl="1">
              <a:lnSpc>
                <a:spcPct val="150000"/>
              </a:lnSpc>
              <a:buFont typeface="Wingdings" pitchFamily="2" charset="2"/>
              <a:buChar char="ü"/>
            </a:pPr>
            <a:r>
              <a:rPr lang="ar-SA"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سرعة جريان المياه</a:t>
            </a:r>
            <a:r>
              <a:rPr lang="ar-EG"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فكلما زادت السرعة يستطيع ان يحمل النهر  كمية من المـواد الخشنة </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وكلـما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كان قادراً على حمل مفتتات اكبر حجماً فالنهر السريع يستطيع ان يدحرج كتلاً من الجـــلاميد الصخرية على قاعه عكس النهر البطيء الجريان فيمثل الرمل الخشن حمولته الزاحفة او المتدحرجة بينما يمثل   الغرين حمولته العالقة .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marL="342900" lvl="0" indent="-342900" algn="just" rtl="1">
              <a:lnSpc>
                <a:spcPct val="150000"/>
              </a:lnSpc>
              <a:buFont typeface="Wingdings" pitchFamily="2" charset="2"/>
              <a:buChar char="ü"/>
            </a:pPr>
            <a:r>
              <a:rPr lang="ar-SA" sz="2400" b="1" i="1" u="sng"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كمية المياه :</a:t>
            </a:r>
            <a:r>
              <a:rPr lang="ar-SA"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 فمع زيادة كمية المياه تزيد حمولة النهر </a:t>
            </a:r>
            <a:r>
              <a:rPr lang="ar-SA" sz="2400" b="1" dirty="0"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وتزيد </a:t>
            </a:r>
            <a:r>
              <a:rPr lang="ar-SA"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قدرته على النحت </a:t>
            </a:r>
            <a:r>
              <a:rPr lang="ar-SA" sz="2400" b="1" dirty="0" smtClean="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وعلى </a:t>
            </a:r>
            <a:r>
              <a:rPr lang="ar-SA"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rPr>
              <a:t>حمل المفتتات والعكس صحيح .</a:t>
            </a:r>
            <a:endParaRPr lang="en-US" sz="2400" b="1" dirty="0">
              <a:ln w="12700">
                <a:solidFill>
                  <a:schemeClr val="tx2">
                    <a:satMod val="155000"/>
                  </a:schemeClr>
                </a:solidFill>
                <a:prstDash val="solid"/>
              </a:ln>
              <a:solidFill>
                <a:srgbClr val="00FF00"/>
              </a:solidFill>
              <a:effectLst>
                <a:outerShdw blurRad="41275" dist="20320" dir="1800000" algn="tl" rotWithShape="0">
                  <a:srgbClr val="000000">
                    <a:alpha val="40000"/>
                  </a:srgbClr>
                </a:outerShdw>
              </a:effectLst>
            </a:endParaRPr>
          </a:p>
          <a:p>
            <a:pPr marL="342900" lvl="0" indent="-342900" algn="just" rtl="1">
              <a:lnSpc>
                <a:spcPct val="150000"/>
              </a:lnSpc>
              <a:buFont typeface="Wingdings" pitchFamily="2" charset="2"/>
              <a:buChar char="ü"/>
            </a:pPr>
            <a:r>
              <a:rPr lang="ar-SA"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درجة الانحدار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فمع زيادة الانحدار يزيد سرعة جريان المياه مما يزيد من طاقة النهر فى حمل المفتتات الكبيرة و الخشنة.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Slide Number Placeholder 4"/>
          <p:cNvSpPr>
            <a:spLocks noGrp="1"/>
          </p:cNvSpPr>
          <p:nvPr>
            <p:ph type="sldNum" sz="quarter" idx="12"/>
          </p:nvPr>
        </p:nvSpPr>
        <p:spPr/>
        <p:txBody>
          <a:bodyPr/>
          <a:lstStyle/>
          <a:p>
            <a:fld id="{C5BD3806-3F0B-4DB3-9A83-A42AB27D114C}" type="slidenum">
              <a:rPr lang="en-US" smtClean="0"/>
              <a:t>6</a:t>
            </a:fld>
            <a:endParaRPr lang="en-US"/>
          </a:p>
        </p:txBody>
      </p:sp>
    </p:spTree>
    <p:extLst>
      <p:ext uri="{BB962C8B-B14F-4D97-AF65-F5344CB8AC3E}">
        <p14:creationId xmlns:p14="http://schemas.microsoft.com/office/powerpoint/2010/main" val="46729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256" y="188640"/>
            <a:ext cx="8064896" cy="6370975"/>
          </a:xfrm>
          <a:prstGeom prst="rect">
            <a:avLst/>
          </a:prstGeom>
        </p:spPr>
        <p:txBody>
          <a:bodyPr wrap="square">
            <a:spAutoFit/>
          </a:bodyPr>
          <a:lstStyle/>
          <a:p>
            <a:pPr lvl="0" algn="just" rtl="1">
              <a:lnSpc>
                <a:spcPct val="150000"/>
              </a:lnSpc>
            </a:pPr>
            <a:r>
              <a:rPr lang="ar-SA"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الارساب </a:t>
            </a:r>
            <a:r>
              <a:rPr lang="en-US"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Deposition</a:t>
            </a:r>
            <a:r>
              <a:rPr lang="ar-EG"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EG"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EG"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يتم الارساب</a:t>
            </a:r>
          </a:p>
          <a:p>
            <a:pPr marL="342900" lvl="0" indent="-342900" algn="just" rtl="1">
              <a:lnSpc>
                <a:spcPct val="150000"/>
              </a:lnSpc>
              <a:buFont typeface="Wingdings" pitchFamily="2" charset="2"/>
              <a:buChar char="Ø"/>
            </a:pPr>
            <a:r>
              <a:rPr lang="ar-SA"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تقل </a:t>
            </a:r>
            <a:r>
              <a:rPr lang="ar-SA"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سرعة التيار </a:t>
            </a:r>
            <a:endParaRPr lang="ar-EG"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endParaRPr>
          </a:p>
          <a:p>
            <a:pPr marL="342900" lvl="0" indent="-342900" algn="just" rtl="1">
              <a:lnSpc>
                <a:spcPct val="150000"/>
              </a:lnSpc>
              <a:buFont typeface="Wingdings" pitchFamily="2" charset="2"/>
              <a:buChar char="Ø"/>
            </a:pPr>
            <a:r>
              <a:rPr lang="ar-SA"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يقل </a:t>
            </a:r>
            <a:r>
              <a:rPr lang="ar-SA"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الانحدار </a:t>
            </a:r>
            <a:endParaRPr lang="ar-EG"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endParaRPr>
          </a:p>
          <a:p>
            <a:pPr marL="342900" lvl="0" indent="-342900" algn="just" rtl="1">
              <a:lnSpc>
                <a:spcPct val="150000"/>
              </a:lnSpc>
              <a:buFont typeface="Wingdings" pitchFamily="2" charset="2"/>
              <a:buChar char="Ø"/>
            </a:pPr>
            <a:r>
              <a:rPr lang="ar-SA"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تقل </a:t>
            </a:r>
            <a:r>
              <a:rPr lang="ar-SA"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كمية المياه </a:t>
            </a:r>
            <a:endParaRPr lang="ar-EG"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endParaRPr>
          </a:p>
          <a:p>
            <a:pPr marL="342900" lvl="0" indent="-342900" algn="just" rtl="1">
              <a:lnSpc>
                <a:spcPct val="150000"/>
              </a:lnSpc>
              <a:buFont typeface="Wingdings" pitchFamily="2" charset="2"/>
              <a:buChar char="Ø"/>
            </a:pPr>
            <a:r>
              <a:rPr lang="ar-SA"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تزيد </a:t>
            </a:r>
            <a:r>
              <a:rPr lang="ar-SA"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كمية الرواسب </a:t>
            </a:r>
            <a:endParaRPr lang="ar-EG"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endParaRPr>
          </a:p>
          <a:p>
            <a:pPr marL="342900" lvl="0" indent="-342900" algn="just" rtl="1">
              <a:lnSpc>
                <a:spcPct val="150000"/>
              </a:lnSpc>
              <a:buFont typeface="Wingdings" pitchFamily="2" charset="2"/>
              <a:buChar char="Ø"/>
            </a:pPr>
            <a:r>
              <a:rPr lang="ar-SA"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يعترض مجرى النهر أي عائق يجنح النهر للأرساب </a:t>
            </a:r>
            <a:endParaRPr lang="ar-EG"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endParaRPr>
          </a:p>
          <a:p>
            <a:pPr lvl="0" algn="just" rtl="1">
              <a:lnSpc>
                <a:spcPct val="150000"/>
              </a:lnSpc>
            </a:pP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ويبدأ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اولاً </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ترسيب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المواد كبيرة الحجم يتبعها المواد الأقل حجماً حتى إذا ما وصل الى مرحلة السكون أرسب المواد الناعمة جداً</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t>
            </a:r>
            <a:endParaRPr lang="ar-EG"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lvl="0" algn="just" rtl="1"/>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SA" sz="2400" b="1" u="sng"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ينتج عن الارساب النهري عدد من الظاهرات الجيومورفولوجية نذكر </a:t>
            </a:r>
            <a:r>
              <a:rPr lang="ar-SA" sz="2400" b="1" u="sng"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منها</a:t>
            </a:r>
            <a:r>
              <a:rPr lang="ar-EG" sz="2400" b="1" u="sng"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a:t>
            </a:r>
          </a:p>
          <a:p>
            <a:pPr marL="342900" lvl="0" indent="-342900" algn="just" rtl="1">
              <a:buFont typeface="Wingdings" pitchFamily="2" charset="2"/>
              <a:buChar char="§"/>
            </a:pPr>
            <a:r>
              <a:rPr lang="ar-SA"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السهول </a:t>
            </a:r>
            <a:r>
              <a:rPr lang="ar-SA" sz="2400" b="1"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الفيضية </a:t>
            </a:r>
            <a:endParaRPr lang="ar-EG"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endParaRPr>
          </a:p>
          <a:p>
            <a:pPr marL="342900" lvl="0" indent="-342900" algn="just" rtl="1">
              <a:buFont typeface="Wingdings" pitchFamily="2" charset="2"/>
              <a:buChar char="§"/>
            </a:pPr>
            <a:r>
              <a:rPr lang="ar-SA"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الدلتاوات </a:t>
            </a:r>
            <a:endParaRPr lang="ar-EG"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endParaRPr>
          </a:p>
          <a:p>
            <a:pPr marL="342900" lvl="0" indent="-342900" algn="just" rtl="1">
              <a:buFont typeface="Wingdings" pitchFamily="2" charset="2"/>
              <a:buChar char="§"/>
            </a:pPr>
            <a:r>
              <a:rPr lang="ar-SA"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المراوح </a:t>
            </a:r>
            <a:r>
              <a:rPr lang="ar-SA" sz="2400" b="1"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الفيضية </a:t>
            </a:r>
            <a:endParaRPr lang="ar-EG"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endParaRPr>
          </a:p>
          <a:p>
            <a:pPr marL="342900" lvl="0" indent="-342900" algn="just" rtl="1">
              <a:buFont typeface="Wingdings" pitchFamily="2" charset="2"/>
              <a:buChar char="§"/>
            </a:pPr>
            <a:r>
              <a:rPr lang="ar-SA"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الجسور </a:t>
            </a:r>
            <a:r>
              <a:rPr lang="ar-SA" sz="2400" b="1"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الطبيعية .</a:t>
            </a:r>
            <a:endParaRPr lang="en-US" sz="2400" b="1"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endParaRPr>
          </a:p>
        </p:txBody>
      </p:sp>
      <p:sp>
        <p:nvSpPr>
          <p:cNvPr id="5" name="Slide Number Placeholder 4"/>
          <p:cNvSpPr>
            <a:spLocks noGrp="1"/>
          </p:cNvSpPr>
          <p:nvPr>
            <p:ph type="sldNum" sz="quarter" idx="12"/>
          </p:nvPr>
        </p:nvSpPr>
        <p:spPr/>
        <p:txBody>
          <a:bodyPr/>
          <a:lstStyle/>
          <a:p>
            <a:fld id="{C5BD3806-3F0B-4DB3-9A83-A42AB27D114C}" type="slidenum">
              <a:rPr lang="en-US" smtClean="0"/>
              <a:t>7</a:t>
            </a:fld>
            <a:endParaRPr lang="en-US"/>
          </a:p>
        </p:txBody>
      </p:sp>
    </p:spTree>
    <p:extLst>
      <p:ext uri="{BB962C8B-B14F-4D97-AF65-F5344CB8AC3E}">
        <p14:creationId xmlns:p14="http://schemas.microsoft.com/office/powerpoint/2010/main" val="1412817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17693"/>
            <a:ext cx="8424936" cy="6126677"/>
          </a:xfrm>
          <a:prstGeom prst="rect">
            <a:avLst/>
          </a:prstGeom>
        </p:spPr>
        <p:txBody>
          <a:bodyPr wrap="square">
            <a:spAutoFit/>
          </a:bodyPr>
          <a:lstStyle/>
          <a:p>
            <a:pPr algn="just" rtl="1">
              <a:lnSpc>
                <a:spcPct val="150000"/>
              </a:lnSpc>
            </a:pPr>
            <a:r>
              <a:rPr lang="ar-SA"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الدورة التحاتية للأنهار</a:t>
            </a:r>
            <a:r>
              <a:rPr lang="ar-EG"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just" rtl="1">
              <a:lnSpc>
                <a:spcPct val="150000"/>
              </a:lnSpc>
            </a:pPr>
            <a:r>
              <a:rPr lang="ar-SA" sz="2400" b="1"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يري العالم ديفز </a:t>
            </a:r>
            <a:r>
              <a:rPr lang="en-US" sz="2400" b="1"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Davis</a:t>
            </a:r>
            <a:r>
              <a:rPr lang="ar-SA" sz="2400" b="1"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 أن كل نهر يمر بثلاث مراحل رئيسية تختلف في كل مرحلة طبيعة الجريان النهري وشكل السطح والظاهرات الجيوموروفولوجية التى تتكون في وادي النهر </a:t>
            </a:r>
            <a:r>
              <a:rPr lang="ar-SA"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و</a:t>
            </a:r>
            <a:r>
              <a:rPr lang="ar-EG"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ه</a:t>
            </a:r>
            <a:r>
              <a:rPr lang="ar-SA" sz="2400" b="1" dirty="0" smtClean="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ذه </a:t>
            </a:r>
            <a:r>
              <a:rPr lang="ar-SA" sz="2400" b="1"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rPr>
              <a:t>المراحل هى:</a:t>
            </a:r>
            <a:endParaRPr lang="en-US" sz="2400" b="1" dirty="0">
              <a:ln w="12700">
                <a:solidFill>
                  <a:schemeClr val="tx2">
                    <a:satMod val="155000"/>
                  </a:schemeClr>
                </a:solidFill>
                <a:prstDash val="solid"/>
              </a:ln>
              <a:solidFill>
                <a:srgbClr val="33CC33"/>
              </a:solidFill>
              <a:effectLst>
                <a:outerShdw blurRad="41275" dist="20320" dir="1800000" algn="tl" rotWithShape="0">
                  <a:srgbClr val="000000">
                    <a:alpha val="40000"/>
                  </a:srgbClr>
                </a:outerShdw>
              </a:effectLst>
            </a:endParaRPr>
          </a:p>
          <a:p>
            <a:pPr lvl="0" algn="just" rtl="1">
              <a:lnSpc>
                <a:spcPct val="150000"/>
              </a:lnSpc>
            </a:pPr>
            <a:r>
              <a:rPr lang="ar-SA"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مرحلة الشباب </a:t>
            </a:r>
            <a:r>
              <a:rPr lang="en-US"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Youth Stage</a:t>
            </a:r>
            <a:r>
              <a:rPr lang="ar-EG" sz="24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EG"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يتدفق فيها النهر بسرعة في وادي ضيق عميق شديد الانحدار تعترض قاعه حفر وعائية والجنادل والشلالات ويكون العمل الرئيسي للنهر في هذه المرحلة هو النحت، </a:t>
            </a:r>
            <a:r>
              <a:rPr lang="ar-SA"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ويسود فى مرحلة الشباب النحت الرأسي</a:t>
            </a:r>
            <a:r>
              <a:rPr lang="en-US"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Vertical Erosion</a:t>
            </a:r>
            <a:r>
              <a:rPr lang="en-US"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 نظراً لأن النهر في هذه المرحلة يكون فى بداية تكوين مجري له ولهذا  يكون </a:t>
            </a:r>
            <a:r>
              <a:rPr lang="ar-SA"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العمل </a:t>
            </a:r>
            <a:r>
              <a:rPr lang="ar-SA"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الرئيسي للنهر هو النحت الرأسي ونتيجة لذلك يكون </a:t>
            </a:r>
            <a:r>
              <a:rPr lang="ar-SA"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شكل النهر او شكل المجرى على شكل حرف (</a:t>
            </a:r>
            <a:r>
              <a:rPr lang="en-US"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V</a:t>
            </a:r>
            <a:r>
              <a:rPr lang="ar-SA" sz="2400" b="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ar-SA"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ونتيجة لهذا تنشأ ظاهرات تميز الوادي في هذه المرحلة وهى التي توجد عادة في المجري الأعلى للنهر هي : </a:t>
            </a:r>
            <a:endParaRPr lang="en-US"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endParaRPr>
          </a:p>
        </p:txBody>
      </p:sp>
      <p:sp>
        <p:nvSpPr>
          <p:cNvPr id="5" name="Slide Number Placeholder 4"/>
          <p:cNvSpPr>
            <a:spLocks noGrp="1"/>
          </p:cNvSpPr>
          <p:nvPr>
            <p:ph type="sldNum" sz="quarter" idx="12"/>
          </p:nvPr>
        </p:nvSpPr>
        <p:spPr/>
        <p:txBody>
          <a:bodyPr/>
          <a:lstStyle/>
          <a:p>
            <a:fld id="{C5BD3806-3F0B-4DB3-9A83-A42AB27D114C}" type="slidenum">
              <a:rPr lang="en-US" smtClean="0"/>
              <a:t>8</a:t>
            </a:fld>
            <a:endParaRPr lang="en-US"/>
          </a:p>
        </p:txBody>
      </p:sp>
    </p:spTree>
    <p:extLst>
      <p:ext uri="{BB962C8B-B14F-4D97-AF65-F5344CB8AC3E}">
        <p14:creationId xmlns:p14="http://schemas.microsoft.com/office/powerpoint/2010/main" val="1407974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1840" y="1099504"/>
            <a:ext cx="5833508" cy="2677656"/>
          </a:xfrm>
          <a:prstGeom prst="rect">
            <a:avLst/>
          </a:prstGeom>
        </p:spPr>
        <p:txBody>
          <a:bodyPr wrap="square">
            <a:spAutoFit/>
          </a:bodyPr>
          <a:lstStyle/>
          <a:p>
            <a:pPr lvl="2" algn="just" rtl="1"/>
            <a:r>
              <a:rPr lang="ar-SA" sz="2400" b="1" i="1" u="sng"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الخوانق</a:t>
            </a:r>
            <a:r>
              <a:rPr lang="ar-SA" sz="2400" b="1" i="1" u="sng"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a:t>
            </a:r>
            <a:endParaRPr lang="ar-EG" sz="2400" b="1" i="1" u="sng"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endParaRPr>
          </a:p>
          <a:p>
            <a:pPr lvl="2" algn="just" rtl="1"/>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مجرى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نهري يتميز بأنه شديد الانحدار في جوانبه وعميق بالنسبة لأتساعه. </a:t>
            </a:r>
            <a:endParaRPr lang="ar-EG"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lvl="2" algn="just" rtl="1"/>
            <a:r>
              <a:rPr lang="ar-SA"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ينشأ </a:t>
            </a:r>
            <a:r>
              <a:rPr lang="ar-SA" sz="2400" b="1" dirty="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rPr>
              <a:t>الخانق فى الصخور الصلبة او حيث تقل الأمطار </a:t>
            </a:r>
            <a:endParaRPr lang="ar-EG" sz="2400" b="1" dirty="0" smtClean="0">
              <a:ln w="12700">
                <a:solidFill>
                  <a:schemeClr val="tx2">
                    <a:satMod val="155000"/>
                  </a:schemeClr>
                </a:solidFill>
                <a:prstDash val="solid"/>
              </a:ln>
              <a:solidFill>
                <a:srgbClr val="0099FF"/>
              </a:solidFill>
              <a:effectLst>
                <a:outerShdw blurRad="41275" dist="20320" dir="1800000" algn="tl" rotWithShape="0">
                  <a:srgbClr val="000000">
                    <a:alpha val="40000"/>
                  </a:srgbClr>
                </a:outerShdw>
              </a:effectLst>
            </a:endParaRPr>
          </a:p>
          <a:p>
            <a:pPr lvl="2" algn="just" rtl="1"/>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توجد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الخوانق في الأجزاء العليا من منابع  النهر وفى المناطق الجبلية </a:t>
            </a:r>
            <a:r>
              <a:rPr lang="ar-SA"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2767720" y="457200"/>
            <a:ext cx="3567003" cy="646331"/>
          </a:xfrm>
          <a:prstGeom prst="rect">
            <a:avLst/>
          </a:prstGeom>
          <a:noFill/>
        </p:spPr>
        <p:txBody>
          <a:bodyPr wrap="none" lIns="91440" tIns="45720" rIns="91440" bIns="45720">
            <a:spAutoFit/>
          </a:bodyPr>
          <a:lstStyle/>
          <a:p>
            <a:pPr algn="ctr"/>
            <a:r>
              <a:rPr lang="ar-EG"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ظاهرات مرحلة الشباب</a:t>
            </a:r>
            <a:endParaRPr lang="en-US" sz="36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Rectangle 4"/>
          <p:cNvSpPr/>
          <p:nvPr/>
        </p:nvSpPr>
        <p:spPr>
          <a:xfrm>
            <a:off x="561975" y="3717031"/>
            <a:ext cx="4581442" cy="2677656"/>
          </a:xfrm>
          <a:prstGeom prst="rect">
            <a:avLst/>
          </a:prstGeom>
        </p:spPr>
        <p:txBody>
          <a:bodyPr wrap="square">
            <a:spAutoFit/>
          </a:bodyPr>
          <a:lstStyle/>
          <a:p>
            <a:pPr lvl="2" algn="just" rtl="1"/>
            <a:r>
              <a:rPr lang="ar-SA" sz="2400" b="1" i="1" u="sng"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rPr>
              <a:t>الحفر الوعائية :</a:t>
            </a:r>
            <a:endParaRPr lang="ar-EG" sz="2400" b="1" i="1" u="sng"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endParaRPr>
          </a:p>
          <a:p>
            <a:pPr lvl="2" algn="just" rtl="1"/>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عبارة عن حفر مستديرة الشكل توجد في قاع النهر وتتكون نتيج</a:t>
            </a:r>
            <a:r>
              <a:rPr lang="ar-EG"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ة </a:t>
            </a:r>
            <a:r>
              <a:rPr lang="ar-SA"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لحركة الكتل الصخرية على قاع النهر في حركة دائرية بقوة الدوامات المائية التي يكونها تيار النهر .</a:t>
            </a:r>
            <a:endParaRPr lang="en-US"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7" name="Slide Number Placeholder 6"/>
          <p:cNvSpPr>
            <a:spLocks noGrp="1"/>
          </p:cNvSpPr>
          <p:nvPr>
            <p:ph type="sldNum" sz="quarter" idx="12"/>
          </p:nvPr>
        </p:nvSpPr>
        <p:spPr/>
        <p:txBody>
          <a:bodyPr/>
          <a:lstStyle/>
          <a:p>
            <a:fld id="{C5BD3806-3F0B-4DB3-9A83-A42AB27D114C}" type="slidenum">
              <a:rPr lang="en-US" smtClean="0"/>
              <a:t>9</a:t>
            </a:fld>
            <a:endParaRPr lang="en-US"/>
          </a:p>
        </p:txBody>
      </p:sp>
      <p:pic>
        <p:nvPicPr>
          <p:cNvPr id="10" name="Picture 2" descr="https://tse3.mm.bing.net/th?id=OIP.Mee44dfa63575ab6c198d32a3471bcdd6H0&amp;pid=15.1&amp;P=0&amp;w=258&amp;h=17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5" y="1295400"/>
            <a:ext cx="2457450" cy="22098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https://tse2.mm.bing.net/th?id=OIP.M0db03579b1f504f20b2e380dfb69e9b9o0&amp;pid=15.1&amp;P=0&amp;w=221&amp;h=1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120" y="4221088"/>
            <a:ext cx="2867025" cy="1581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9569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1831</Words>
  <Application>Microsoft Office PowerPoint</Application>
  <PresentationFormat>On-screen Show (4:3)</PresentationFormat>
  <Paragraphs>132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Dr.Azza</dc:creator>
  <cp:lastModifiedBy>Dr.Azza</cp:lastModifiedBy>
  <cp:revision>39</cp:revision>
  <dcterms:created xsi:type="dcterms:W3CDTF">2020-03-27T10:16:15Z</dcterms:created>
  <dcterms:modified xsi:type="dcterms:W3CDTF">2020-03-27T16:18:06Z</dcterms:modified>
</cp:coreProperties>
</file>