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8" r:id="rId3"/>
    <p:sldId id="259" r:id="rId4"/>
    <p:sldId id="260" r:id="rId5"/>
    <p:sldId id="261" r:id="rId6"/>
    <p:sldId id="262" r:id="rId7"/>
    <p:sldId id="264" r:id="rId8"/>
    <p:sldId id="265" r:id="rId9"/>
    <p:sldId id="266" r:id="rId10"/>
    <p:sldId id="267" r:id="rId11"/>
    <p:sldId id="269" r:id="rId12"/>
    <p:sldId id="270" r:id="rId13"/>
    <p:sldId id="272" r:id="rId14"/>
    <p:sldId id="273" r:id="rId15"/>
    <p:sldId id="277" r:id="rId16"/>
    <p:sldId id="278" r:id="rId17"/>
    <p:sldId id="279" r:id="rId18"/>
    <p:sldId id="282" r:id="rId19"/>
    <p:sldId id="284" r:id="rId20"/>
    <p:sldId id="286" r:id="rId21"/>
    <p:sldId id="287"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33"/>
    <a:srgbClr val="FF3300"/>
    <a:srgbClr val="FF3399"/>
    <a:srgbClr val="0080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56912-034D-46C8-8597-4196A13EE43C}"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4A0BB-2E88-4E80-9E54-62F13A3A87A1}" type="slidenum">
              <a:rPr lang="en-US" smtClean="0"/>
              <a:t>‹#›</a:t>
            </a:fld>
            <a:endParaRPr lang="en-US"/>
          </a:p>
        </p:txBody>
      </p:sp>
    </p:spTree>
    <p:extLst>
      <p:ext uri="{BB962C8B-B14F-4D97-AF65-F5344CB8AC3E}">
        <p14:creationId xmlns:p14="http://schemas.microsoft.com/office/powerpoint/2010/main" val="1740567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69986B-03C2-4958-A25F-B21AAD4FDD7B}" type="datetime1">
              <a:rPr lang="en-US" smtClean="0"/>
              <a:t>3/25/2020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1221553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6EEB7-9767-4349-B887-527B67809CF8}" type="datetime1">
              <a:rPr lang="en-US" smtClean="0"/>
              <a:t>3/25/2020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201048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7C98B6-13BC-4745-AC46-90C11C30F1DB}" type="datetime1">
              <a:rPr lang="en-US" smtClean="0"/>
              <a:t>3/25/2020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1244434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55D07-6C50-45A5-AB11-F1E154C28DFF}" type="datetime1">
              <a:rPr lang="en-US" smtClean="0"/>
              <a:t>3/25/2020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272933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79D88C-8FFB-47AB-BF40-2DB4E5D7AFE7}" type="datetime1">
              <a:rPr lang="en-US" smtClean="0"/>
              <a:t>3/25/2020</a:t>
            </a:fld>
            <a:endParaRPr lang="en-US"/>
          </a:p>
        </p:txBody>
      </p:sp>
      <p:sp>
        <p:nvSpPr>
          <p:cNvPr id="5" name="Footer Placeholder 4"/>
          <p:cNvSpPr>
            <a:spLocks noGrp="1"/>
          </p:cNvSpPr>
          <p:nvPr>
            <p:ph type="ftr" sz="quarter" idx="11"/>
          </p:nvPr>
        </p:nvSpPr>
        <p:spPr/>
        <p:txBody>
          <a:bodyPr/>
          <a:lstStyle/>
          <a:p>
            <a:r>
              <a:rPr lang="ar-EG" smtClean="0"/>
              <a:t>أ.د./عزة عبدالله</a:t>
            </a:r>
            <a:endParaRPr lang="en-US"/>
          </a:p>
        </p:txBody>
      </p:sp>
      <p:sp>
        <p:nvSpPr>
          <p:cNvPr id="6" name="Slide Number Placeholder 5"/>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218437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090D5-E441-43F0-B188-7421205D65F2}" type="datetime1">
              <a:rPr lang="en-US" smtClean="0"/>
              <a:t>3/25/2020</a:t>
            </a:fld>
            <a:endParaRPr lang="en-US"/>
          </a:p>
        </p:txBody>
      </p:sp>
      <p:sp>
        <p:nvSpPr>
          <p:cNvPr id="6" name="Footer Placeholder 5"/>
          <p:cNvSpPr>
            <a:spLocks noGrp="1"/>
          </p:cNvSpPr>
          <p:nvPr>
            <p:ph type="ftr" sz="quarter" idx="11"/>
          </p:nvPr>
        </p:nvSpPr>
        <p:spPr/>
        <p:txBody>
          <a:bodyPr/>
          <a:lstStyle/>
          <a:p>
            <a:r>
              <a:rPr lang="ar-EG" smtClean="0"/>
              <a:t>أ.د./عزة عبدالله</a:t>
            </a:r>
            <a:endParaRPr lang="en-US"/>
          </a:p>
        </p:txBody>
      </p:sp>
      <p:sp>
        <p:nvSpPr>
          <p:cNvPr id="7" name="Slide Number Placeholder 6"/>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4083236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42EA63-5F20-44CA-AC4F-B295F8D1D58C}" type="datetime1">
              <a:rPr lang="en-US" smtClean="0"/>
              <a:t>3/25/2020</a:t>
            </a:fld>
            <a:endParaRPr lang="en-US"/>
          </a:p>
        </p:txBody>
      </p:sp>
      <p:sp>
        <p:nvSpPr>
          <p:cNvPr id="8" name="Footer Placeholder 7"/>
          <p:cNvSpPr>
            <a:spLocks noGrp="1"/>
          </p:cNvSpPr>
          <p:nvPr>
            <p:ph type="ftr" sz="quarter" idx="11"/>
          </p:nvPr>
        </p:nvSpPr>
        <p:spPr/>
        <p:txBody>
          <a:bodyPr/>
          <a:lstStyle/>
          <a:p>
            <a:r>
              <a:rPr lang="ar-EG" smtClean="0"/>
              <a:t>أ.د./عزة عبدالله</a:t>
            </a:r>
            <a:endParaRPr lang="en-US"/>
          </a:p>
        </p:txBody>
      </p:sp>
      <p:sp>
        <p:nvSpPr>
          <p:cNvPr id="9" name="Slide Number Placeholder 8"/>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374398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B30EA-94EB-4AB5-9682-F90AF376E98D}" type="datetime1">
              <a:rPr lang="en-US" smtClean="0"/>
              <a:t>3/25/2020</a:t>
            </a:fld>
            <a:endParaRPr lang="en-US"/>
          </a:p>
        </p:txBody>
      </p:sp>
      <p:sp>
        <p:nvSpPr>
          <p:cNvPr id="4" name="Footer Placeholder 3"/>
          <p:cNvSpPr>
            <a:spLocks noGrp="1"/>
          </p:cNvSpPr>
          <p:nvPr>
            <p:ph type="ftr" sz="quarter" idx="11"/>
          </p:nvPr>
        </p:nvSpPr>
        <p:spPr/>
        <p:txBody>
          <a:bodyPr/>
          <a:lstStyle/>
          <a:p>
            <a:r>
              <a:rPr lang="ar-EG" smtClean="0"/>
              <a:t>أ.د./عزة عبدالله</a:t>
            </a:r>
            <a:endParaRPr lang="en-US"/>
          </a:p>
        </p:txBody>
      </p:sp>
      <p:sp>
        <p:nvSpPr>
          <p:cNvPr id="5" name="Slide Number Placeholder 4"/>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1470053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C13C7-2D36-45CF-BC0F-BD686DA92583}" type="datetime1">
              <a:rPr lang="en-US" smtClean="0"/>
              <a:t>3/25/2020</a:t>
            </a:fld>
            <a:endParaRPr lang="en-US"/>
          </a:p>
        </p:txBody>
      </p:sp>
      <p:sp>
        <p:nvSpPr>
          <p:cNvPr id="3" name="Footer Placeholder 2"/>
          <p:cNvSpPr>
            <a:spLocks noGrp="1"/>
          </p:cNvSpPr>
          <p:nvPr>
            <p:ph type="ftr" sz="quarter" idx="11"/>
          </p:nvPr>
        </p:nvSpPr>
        <p:spPr/>
        <p:txBody>
          <a:bodyPr/>
          <a:lstStyle/>
          <a:p>
            <a:r>
              <a:rPr lang="ar-EG" smtClean="0"/>
              <a:t>أ.د./عزة عبدالله</a:t>
            </a:r>
            <a:endParaRPr lang="en-US"/>
          </a:p>
        </p:txBody>
      </p:sp>
      <p:sp>
        <p:nvSpPr>
          <p:cNvPr id="4" name="Slide Number Placeholder 3"/>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304801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4E4F14-2E61-48DC-A814-A316BADA84B8}" type="datetime1">
              <a:rPr lang="en-US" smtClean="0"/>
              <a:t>3/25/2020</a:t>
            </a:fld>
            <a:endParaRPr lang="en-US"/>
          </a:p>
        </p:txBody>
      </p:sp>
      <p:sp>
        <p:nvSpPr>
          <p:cNvPr id="6" name="Footer Placeholder 5"/>
          <p:cNvSpPr>
            <a:spLocks noGrp="1"/>
          </p:cNvSpPr>
          <p:nvPr>
            <p:ph type="ftr" sz="quarter" idx="11"/>
          </p:nvPr>
        </p:nvSpPr>
        <p:spPr/>
        <p:txBody>
          <a:bodyPr/>
          <a:lstStyle/>
          <a:p>
            <a:r>
              <a:rPr lang="ar-EG" smtClean="0"/>
              <a:t>أ.د./عزة عبدالله</a:t>
            </a:r>
            <a:endParaRPr lang="en-US"/>
          </a:p>
        </p:txBody>
      </p:sp>
      <p:sp>
        <p:nvSpPr>
          <p:cNvPr id="7" name="Slide Number Placeholder 6"/>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2963159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5A0251-FA4B-4EA2-9B34-9E2DF2B67CD9}" type="datetime1">
              <a:rPr lang="en-US" smtClean="0"/>
              <a:t>3/25/2020</a:t>
            </a:fld>
            <a:endParaRPr lang="en-US"/>
          </a:p>
        </p:txBody>
      </p:sp>
      <p:sp>
        <p:nvSpPr>
          <p:cNvPr id="6" name="Footer Placeholder 5"/>
          <p:cNvSpPr>
            <a:spLocks noGrp="1"/>
          </p:cNvSpPr>
          <p:nvPr>
            <p:ph type="ftr" sz="quarter" idx="11"/>
          </p:nvPr>
        </p:nvSpPr>
        <p:spPr/>
        <p:txBody>
          <a:bodyPr/>
          <a:lstStyle/>
          <a:p>
            <a:r>
              <a:rPr lang="ar-EG" smtClean="0"/>
              <a:t>أ.د./عزة عبدالله</a:t>
            </a:r>
            <a:endParaRPr lang="en-US"/>
          </a:p>
        </p:txBody>
      </p:sp>
      <p:sp>
        <p:nvSpPr>
          <p:cNvPr id="7" name="Slide Number Placeholder 6"/>
          <p:cNvSpPr>
            <a:spLocks noGrp="1"/>
          </p:cNvSpPr>
          <p:nvPr>
            <p:ph type="sldNum" sz="quarter" idx="12"/>
          </p:nvPr>
        </p:nvSpPr>
        <p:spPr/>
        <p:txBody>
          <a:bodyPr/>
          <a:lstStyle/>
          <a:p>
            <a:fld id="{40438969-D4AE-4934-A7E1-B5AB2B8D75EC}" type="slidenum">
              <a:rPr lang="en-US" smtClean="0"/>
              <a:pPr/>
              <a:t>‹#›</a:t>
            </a:fld>
            <a:endParaRPr lang="en-US"/>
          </a:p>
        </p:txBody>
      </p:sp>
    </p:spTree>
    <p:extLst>
      <p:ext uri="{BB962C8B-B14F-4D97-AF65-F5344CB8AC3E}">
        <p14:creationId xmlns:p14="http://schemas.microsoft.com/office/powerpoint/2010/main" val="424977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36E8D-F50A-4364-A1DD-670166514AB4}" type="datetime1">
              <a:rPr lang="en-US" smtClean="0"/>
              <a:t>3/25/2020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EG" smtClean="0"/>
              <a:t>أ.د./عزة عبدالله</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38969-D4AE-4934-A7E1-B5AB2B8D75EC}" type="slidenum">
              <a:rPr lang="en-US" smtClean="0"/>
              <a:pPr/>
              <a:t>‹#›</a:t>
            </a:fld>
            <a:endParaRPr lang="en-US"/>
          </a:p>
        </p:txBody>
      </p:sp>
    </p:spTree>
    <p:extLst>
      <p:ext uri="{BB962C8B-B14F-4D97-AF65-F5344CB8AC3E}">
        <p14:creationId xmlns:p14="http://schemas.microsoft.com/office/powerpoint/2010/main" val="4201673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6125" y="2708920"/>
            <a:ext cx="6923690" cy="707886"/>
          </a:xfrm>
          <a:prstGeom prst="rect">
            <a:avLst/>
          </a:prstGeom>
        </p:spPr>
        <p:txBody>
          <a:bodyPr wrap="none">
            <a:spAutoFit/>
          </a:bodyPr>
          <a:lstStyle/>
          <a:p>
            <a:r>
              <a:rPr lang="ar-EG" sz="4000" b="1"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rPr>
              <a:t>(2) </a:t>
            </a:r>
            <a:r>
              <a:rPr lang="ar-SA" sz="4000" b="1" dirty="0" smtClean="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rPr>
              <a:t>الأخطار </a:t>
            </a:r>
            <a:r>
              <a:rPr lang="ar-SA" sz="4000" b="1"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rPr>
              <a:t>والكوارث الجيومورفولوجية</a:t>
            </a:r>
            <a:endParaRPr lang="en-US" sz="4000" b="1"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endParaRPr>
          </a:p>
        </p:txBody>
      </p:sp>
      <p:sp>
        <p:nvSpPr>
          <p:cNvPr id="6" name="Slide Number Placeholder 5"/>
          <p:cNvSpPr>
            <a:spLocks noGrp="1"/>
          </p:cNvSpPr>
          <p:nvPr>
            <p:ph type="sldNum" sz="quarter" idx="12"/>
          </p:nvPr>
        </p:nvSpPr>
        <p:spPr/>
        <p:txBody>
          <a:bodyPr/>
          <a:lstStyle/>
          <a:p>
            <a:fld id="{40438969-D4AE-4934-A7E1-B5AB2B8D75EC}" type="slidenum">
              <a:rPr lang="en-US" smtClean="0"/>
              <a:pPr/>
              <a:t>1</a:t>
            </a:fld>
            <a:endParaRPr lang="en-US"/>
          </a:p>
        </p:txBody>
      </p:sp>
      <p:pic>
        <p:nvPicPr>
          <p:cNvPr id="8" name="Picture 10" descr="C:\Documents and Settings\EMY\Desktop\شعار الجامعة ألوان.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852" y="332656"/>
            <a:ext cx="123825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332656"/>
            <a:ext cx="1019175" cy="66746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467361" y="1196752"/>
            <a:ext cx="8209299" cy="1015663"/>
          </a:xfrm>
          <a:prstGeom prst="rect">
            <a:avLst/>
          </a:prstGeom>
          <a:noFill/>
        </p:spPr>
        <p:txBody>
          <a:bodyPr wrap="none" lIns="91440" tIns="45720" rIns="91440" bIns="45720">
            <a:spAutoFit/>
          </a:bodyPr>
          <a:lstStyle/>
          <a:p>
            <a:pPr algn="ctr" rtl="1"/>
            <a:r>
              <a:rPr lang="ar-EG" sz="32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إدارة الكوارث والأزمات الطبيعيه</a:t>
            </a:r>
          </a:p>
          <a:p>
            <a:pPr algn="ctr" rtl="1"/>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دكتوراه الجغرافيا الطبيعيه – قسم الجغرافيا ونظم المعلومات الجغرافيه</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1594119" y="3903439"/>
            <a:ext cx="5950668" cy="1569660"/>
          </a:xfrm>
          <a:prstGeom prst="rect">
            <a:avLst/>
          </a:prstGeom>
          <a:noFill/>
        </p:spPr>
        <p:txBody>
          <a:bodyPr wrap="none" lIns="91440" tIns="45720" rIns="91440" bIns="45720">
            <a:spAutoFit/>
          </a:bodyPr>
          <a:lstStyle/>
          <a:p>
            <a:pPr algn="ctr"/>
            <a:r>
              <a:rPr lang="ar-EG"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أ.د/عزه عبدالله</a:t>
            </a:r>
            <a:endPar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lgn="ct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أستاذ الجغرافيه الطبيعيه – كلية الآداب جامعة بنها</a:t>
            </a:r>
          </a:p>
          <a:p>
            <a:pPr algn="ctr"/>
            <a:r>
              <a:rPr lang="en-US"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Email: Azza.Abdallah@fart.bu.edu.eg</a:t>
            </a:r>
            <a:endPar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647564" y="-171400"/>
            <a:ext cx="7848872" cy="6660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3600" b="1" i="0" u="none" strike="noStrike" normalizeH="0" baseline="0" dirty="0">
                <a:ln w="11430"/>
                <a:effectLst>
                  <a:outerShdw blurRad="50800" dist="39000" dir="5460000" algn="tl">
                    <a:srgbClr val="000000">
                      <a:alpha val="38000"/>
                    </a:srgbClr>
                  </a:outerShdw>
                </a:effectLst>
                <a:latin typeface="Arial" pitchFamily="34" charset="0"/>
                <a:ea typeface="Times New Roman" pitchFamily="18" charset="0"/>
                <a:cs typeface="Arial" pitchFamily="34" charset="0"/>
              </a:rPr>
              <a:t>أساليب مواجهة أخطار الهبوط الأرضى</a:t>
            </a:r>
            <a:endParaRPr kumimoji="0" lang="en-US" sz="3600" b="1" i="0" u="none" strike="noStrike" normalizeH="0" baseline="0" dirty="0">
              <a:ln w="11430"/>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SA" sz="2800" b="1" i="0" u="sng"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تتمثل أهم السبل التى تبذل لمواجهة أخطار الهبوط فيما يلى : </a:t>
            </a:r>
            <a:endParaRPr kumimoji="0" lang="en-US" sz="2800" b="1" i="0" u="sng" strike="noStrike" normalizeH="0" baseline="0" dirty="0">
              <a:ln w="11430"/>
              <a:solidFill>
                <a:srgbClr val="002060"/>
              </a:soli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إعادة حقن البترول والمياه بعد عمليات السحب بهدف إعادة التوازن. </a:t>
            </a:r>
            <a:endParaRPr kumimoji="0" lang="en-US"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فى المناطق التى تعتمد فيها الزراعة على المياه الجوفية ، يتم نقل المياه إليها من مناطق بعيدة عن طريق الأنابيب . </a:t>
            </a:r>
            <a:endParaRPr kumimoji="0" lang="en-US"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 typeface="+mj-lt"/>
              <a:buAutoNum type="arabicPeriod"/>
              <a:tabLst/>
            </a:pPr>
            <a:r>
              <a:rPr kumimoji="0" lang="ar-SA"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فى مناطق المبانى المعرضة لخطر الهبوط الأرضى ، يتم معالجة التربة من خلال إغراقها بالمياه وتركها تجف بشكل متتابع فترة طويلة قبل البناء عليها . </a:t>
            </a:r>
            <a:endParaRPr kumimoji="0" lang="en-US"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0" eaLnBrk="0" fontAlgn="base" latinLnBrk="0" hangingPunct="0">
              <a:lnSpc>
                <a:spcPct val="150000"/>
              </a:lnSpc>
              <a:spcBef>
                <a:spcPct val="0"/>
              </a:spcBef>
              <a:spcAft>
                <a:spcPct val="0"/>
              </a:spcAft>
              <a:buClrTx/>
              <a:buSzTx/>
              <a:buFontTx/>
              <a:buNone/>
              <a:tabLst/>
            </a:pPr>
            <a:endParaRPr kumimoji="0" lang="en-US" sz="28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23528" y="1628800"/>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spc="50" normalizeH="0" baseline="0" dirty="0">
                <a:ln w="12700" cmpd="sng">
                  <a:solidFill>
                    <a:schemeClr val="accent6">
                      <a:satMod val="120000"/>
                      <a:shade val="80000"/>
                    </a:schemeClr>
                  </a:solidFill>
                  <a:prstDash val="solid"/>
                </a:ln>
                <a:solidFill>
                  <a:srgbClr val="7030A0"/>
                </a:solidFill>
                <a:effectLst>
                  <a:glow rad="53100">
                    <a:schemeClr val="accent6">
                      <a:satMod val="180000"/>
                      <a:alpha val="30000"/>
                    </a:schemeClr>
                  </a:glow>
                </a:effectLst>
                <a:latin typeface="Arial" pitchFamily="34" charset="0"/>
                <a:ea typeface="Times New Roman" pitchFamily="18" charset="0"/>
                <a:cs typeface="Arial" pitchFamily="34" charset="0"/>
              </a:rPr>
              <a:t>تتمثل أهم المشكلات البيئية الساحلية فى عمليات النحت الساحلى وما يرتبط بها من تراجع خط الشاطئ وتقدم البحر بإتجاه اليابس ، وتدمير المنشأت الهندسية من طرق ومبانى وغيرها وإزالة البلاجات ، إطماء الموانئ والخلجان ، و المشكلات الناتجة عن عمليات النحت الساحلى .</a:t>
            </a:r>
            <a:endParaRPr kumimoji="0" lang="en-US" sz="2400" b="1" i="0" u="none" strike="noStrike" spc="50" normalizeH="0" baseline="0" dirty="0">
              <a:ln w="12700" cmpd="sng">
                <a:solidFill>
                  <a:schemeClr val="accent6">
                    <a:satMod val="120000"/>
                    <a:shade val="80000"/>
                  </a:schemeClr>
                </a:solidFill>
                <a:prstDash val="solid"/>
              </a:ln>
              <a:solidFill>
                <a:srgbClr val="7030A0"/>
              </a:solidFill>
              <a:effectLst>
                <a:glow rad="53100">
                  <a:schemeClr val="accent6">
                    <a:satMod val="180000"/>
                    <a:alpha val="30000"/>
                  </a:schemeClr>
                </a:glo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spc="50" normalizeH="0" baseline="0" dirty="0">
                <a:ln w="12700" cmpd="sng">
                  <a:solidFill>
                    <a:schemeClr val="accent6">
                      <a:satMod val="120000"/>
                      <a:shade val="80000"/>
                    </a:schemeClr>
                  </a:solidFill>
                  <a:prstDash val="solid"/>
                </a:ln>
                <a:solidFill>
                  <a:srgbClr val="FF3300"/>
                </a:solidFill>
                <a:effectLst>
                  <a:glow rad="53100">
                    <a:schemeClr val="accent6">
                      <a:satMod val="180000"/>
                      <a:alpha val="30000"/>
                    </a:schemeClr>
                  </a:glow>
                </a:effectLst>
                <a:latin typeface="Arial" pitchFamily="34" charset="0"/>
                <a:ea typeface="Times New Roman" pitchFamily="18" charset="0"/>
                <a:cs typeface="Arial" pitchFamily="34" charset="0"/>
              </a:rPr>
              <a:t>هذا وتتعرض كثير من قطاعات السواحل فى مصر للتأكل والتراجع وإزالة البلاجات خاصة الساحل الدلتاوى الذى تفاقمت مشكلته بعد بناء السد العالى ومنع وصول الطمى للساحل مما أخل بالتوازن الديناميكى بشكل واضح  ومن أهم القطاعات التى تتعرض للخطر منطقة مصب فرع رشيد ، منطقة بلطيم شرق فتحة البرلس ، منطقة رأس البر ، النطاق الساحلى الممتد فيما بين مدينتى دمياط وبورسعيد . </a:t>
            </a:r>
            <a:endParaRPr kumimoji="0" lang="ar-SA" sz="2400" b="1" i="0" u="none" strike="noStrike" spc="50" normalizeH="0" baseline="0" dirty="0">
              <a:ln w="12700" cmpd="sng">
                <a:solidFill>
                  <a:schemeClr val="accent6">
                    <a:satMod val="120000"/>
                    <a:shade val="80000"/>
                  </a:schemeClr>
                </a:solidFill>
                <a:prstDash val="solid"/>
              </a:ln>
              <a:solidFill>
                <a:srgbClr val="FF3300"/>
              </a:solidFill>
              <a:effectLst>
                <a:glow rad="53100">
                  <a:schemeClr val="accent6">
                    <a:satMod val="180000"/>
                    <a:alpha val="30000"/>
                  </a:schemeClr>
                </a:glow>
              </a:effectLst>
              <a:latin typeface="Arial" pitchFamily="34" charset="0"/>
              <a:cs typeface="Arial" pitchFamily="34" charset="0"/>
            </a:endParaRPr>
          </a:p>
        </p:txBody>
      </p:sp>
      <p:sp>
        <p:nvSpPr>
          <p:cNvPr id="3" name="Rectangle 2"/>
          <p:cNvSpPr/>
          <p:nvPr/>
        </p:nvSpPr>
        <p:spPr>
          <a:xfrm>
            <a:off x="633482" y="404664"/>
            <a:ext cx="7710765" cy="646331"/>
          </a:xfrm>
          <a:prstGeom prst="rect">
            <a:avLst/>
          </a:prstGeom>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lvl="0" indent="457200" algn="justLow" rtl="1" fontAlgn="base">
              <a:spcBef>
                <a:spcPct val="0"/>
              </a:spcBef>
              <a:spcAft>
                <a:spcPct val="0"/>
              </a:spcAft>
            </a:pPr>
            <a:r>
              <a:rPr kumimoji="0" lang="ar-SA" sz="3600" b="1" i="0" u="none" strike="noStrike" normalizeH="0" baseline="0" dirty="0">
                <a:ln/>
                <a:solidFill>
                  <a:srgbClr val="FF3300"/>
                </a:solidFill>
                <a:latin typeface="Arial" pitchFamily="34" charset="0"/>
                <a:ea typeface="Times New Roman" pitchFamily="18" charset="0"/>
                <a:cs typeface="Arial" pitchFamily="34" charset="0"/>
              </a:rPr>
              <a:t>الأخطار الجيومورفولوجية فى المناطق الساحلية</a:t>
            </a:r>
            <a:endParaRPr kumimoji="0" lang="en-US" sz="3600" b="1" i="0" u="none" strike="noStrike" normalizeH="0" baseline="0" dirty="0">
              <a:ln/>
              <a:solidFill>
                <a:srgbClr val="FF330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79512" y="609654"/>
            <a:ext cx="85689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6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تراجع الشواطىء</a:t>
            </a:r>
            <a:endParaRPr kumimoji="0" lang="en-US" sz="36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إنشاء وسائل دفاع قوية ضد عمليات النحت البحرية وإنهيارات السفوح بالسواحل الجرفية، أهمها : </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الحوائط البحرية : </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 هى نوعين الأول عبارة عن حوائط مبنية من الخرسانة أو من ألواح غطائية من الصلب ، وتبنى فى وضع رأسى أو مائل على مسافة معينة من الجرف ، و ذلك بهدف حمايته من التراجع ، والنوع الثانى عباره عن حوائط ركامية من كومات حجرية أو كتل خرسانية . </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وفى مصر تم إنشاء حائط خرسانى على الساحل الشمالى الشرقى غرب مدينة بورسعيد إلى الشرق من  فتحة أشتوم الجميل ، أما النوع الثانى من الحوائط فى مصر فيتمثل فى الكتل الخرسانية المستخدمة لحماية شاطئ الدلتا فى منطقة البرلس. </a:t>
            </a:r>
            <a:endPar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12</a:t>
            </a:fld>
            <a:endParaRPr lang="en-US"/>
          </a:p>
        </p:txBody>
      </p:sp>
      <p:sp>
        <p:nvSpPr>
          <p:cNvPr id="6" name="Rectangle 1"/>
          <p:cNvSpPr>
            <a:spLocks noChangeArrowheads="1"/>
          </p:cNvSpPr>
          <p:nvPr/>
        </p:nvSpPr>
        <p:spPr bwMode="auto">
          <a:xfrm>
            <a:off x="395536" y="4949303"/>
            <a:ext cx="820891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r>
              <a:rPr kumimoji="0" lang="ar-SA" sz="2400" b="1" i="0" u="sng" strike="noStrike" cap="all" normalizeH="0" baseline="0" dirty="0">
                <a:ln w="9000" cmpd="sng">
                  <a:solidFill>
                    <a:schemeClr val="accent4">
                      <a:shade val="50000"/>
                      <a:satMod val="120000"/>
                    </a:schemeClr>
                  </a:solidFill>
                  <a:prstDash val="solid"/>
                </a:ln>
                <a:solidFill>
                  <a:schemeClr val="accent3"/>
                </a:solidFill>
                <a:effectLst>
                  <a:reflection blurRad="12700" stA="28000" endPos="45000" dist="1000" dir="5400000" sy="-100000" algn="bl" rotWithShape="0"/>
                </a:effectLst>
                <a:latin typeface="Arial" pitchFamily="34" charset="0"/>
                <a:ea typeface="Times New Roman" pitchFamily="18" charset="0"/>
                <a:cs typeface="Arial" pitchFamily="34" charset="0"/>
              </a:rPr>
              <a:t>كاسرات الأمواج : </a:t>
            </a:r>
            <a:r>
              <a:rPr kumimoji="0" lang="ar-SA"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وهى عبارة عن بناءات مشيدة فى موازاة خط الشاطئ و على مسافة منه، و تهدف إلى تسطح الأمواج وإمتصاص جزء كبير من طاقتها . </a:t>
            </a:r>
            <a:endParaRPr kumimoji="0" lang="ar-SA"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95536" y="312331"/>
            <a:ext cx="856895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6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أخطار زحف الكثبان الرملية </a:t>
            </a:r>
            <a:endParaRPr kumimoji="0" lang="en-US" sz="36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الكثبان الرملية هى</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تلال من الرمال تختلف إرتفاعاتها ما بين بضعة أقدام إلى مئات الأقدام ، و تتكون من رمال مستديرة الحبيبات .</a:t>
            </a: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غالباً ما تكون الكثبان فى حالة عدم إستقرار ، فهى تتحرك حركة تدريجية مع إتجاه الرياح نفسها </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ينجم عن هذه الحركة أخطار كبرى على النشاط البشرى إذ قد تؤدى إلى هدم القرى وأجزاء كبيرة سكنية من الواحات ، كما أنها تهدد الطرق  والأراضى الزراعية.</a:t>
            </a:r>
            <a:endPar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240804"/>
            <a:ext cx="871296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عوامل تكوين الكثبان الرملية </a:t>
            </a:r>
            <a:endParaRPr kumimoji="0" lang="en-US" sz="32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أولاً:الرياح:</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تعتبر العامل الرئيسي فى انجراف التربة فحبيبات الرمل تبدأ حركتها عندما تتراوح سرعة الرياح ما بين 9- 12 كم /ساعة</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وتتم عملية انتقال الحبيبات الرملية بثلاث طرق</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القفز :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وفيها تنتقل حبيبات الرمل التى يتراوح حجمها ما بين .1 - .5 مم وفيها تنتقل كمية تقدر بحوالى </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0.9</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من كمية الرمال الزاحفة و بارتفاع حوالي 30 سم من سطح الأرض</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الزحف أو التدحرج :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وهى زحف ونقل الحبيبات الرملية التى يتراوح حجمها ما بين .5 - 2 مم ويتم نقل هذه الحبيبات على سطح الأرض نتيجة دفع الرياح لها أو لتصادم الحبيبات مع بعضها البعض</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457200" algn="r"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التعلق</a:t>
            </a:r>
            <a:r>
              <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عبارة عن انتقال حبيبات الرمال الناعمة جدا التى حجمها أقل من 0.05 مم لحركة الرمال إلى الطبقات العليا من الجو حيث تظل معلقة لفترة طويلة و تنتقل بهذه الطريقة إلى مسافات كبيرة جدا تتراوح من3000 - 4000 م . ثم تتجمع مكونه راسب طفلى وتعرف هذه الأراضى باسم أرض لو</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Loess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حيث تمثل أجود أنواع الأراضى الزراعية</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5738072" y="489446"/>
            <a:ext cx="3095328" cy="1846659"/>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تصنيف الكثبان الرملية </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أولاً: الموقع الجغرافى</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ثانياً: التركيب المعدنى</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ثالثاً: الحركة (النشاط)</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r"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رابعاً: الشكل.</a:t>
            </a: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8130" name="Rectangle 2"/>
          <p:cNvSpPr>
            <a:spLocks noChangeArrowheads="1"/>
          </p:cNvSpPr>
          <p:nvPr/>
        </p:nvSpPr>
        <p:spPr bwMode="auto">
          <a:xfrm>
            <a:off x="179512" y="1124744"/>
            <a:ext cx="5328592" cy="295465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تصنيف الكثبان الرملية وفقاً للموقع الجغرافى </a:t>
            </a:r>
            <a:r>
              <a:rPr kumimoji="0" lang="en-US"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1.كثبان ساحلية:</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وهى الكثبان التى تنتشر على سواحل البحار والمحيطات وهى تنشأ من تجمع الرمال الشاطئية أو الصخور الساحلية القليلة التماسك. تتميز بغطاء نباتى كثيف مما يحد من قدرتها على الحركة. كما نجدها تحتوى على معادن الكوارتز والسليكا بوفرة.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8133" name="Rectangle 5"/>
          <p:cNvSpPr>
            <a:spLocks noChangeArrowheads="1"/>
          </p:cNvSpPr>
          <p:nvPr/>
        </p:nvSpPr>
        <p:spPr bwMode="auto">
          <a:xfrm>
            <a:off x="2873540" y="4374410"/>
            <a:ext cx="4644008" cy="221599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صحراوية  </a:t>
            </a:r>
            <a:r>
              <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وهى التى تنشأ قرب المناطق التى تغطيها الأحجار الرملية أو السهول وهى توجد على هيئة سلاسل متباعدة مثل غرد أبو المحاريق شمال واحة الخارجة والداخلة، وسلسلة الفرافرة غرب</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40438969-D4AE-4934-A7E1-B5AB2B8D75E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23528" y="517903"/>
            <a:ext cx="8640960" cy="301621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800" b="1" i="0" u="sng"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ثانياً: تصنيف الكثبان الرملية وفقاً للتركيب المعدنى</a:t>
            </a:r>
            <a:r>
              <a:rPr kumimoji="0" lang="en-US" sz="2800" b="1" i="0" u="sng"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يمكن تصنيف الكثبان الرملية وفقا للتركيب المعدنى لحبيبات الرمال إلى :</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1.كثبان جيرية </a:t>
            </a: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وتمثل المواد الجيرية نسبة تتراوح بين 70% إلى 90% من المحتوى المعدن للحبيبات مثل الكثبان الرملية على الساحل الشمالى الغربى لمصر</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2.كثبان كوارتزية  </a:t>
            </a: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وتمثلها الكثبان الرملية فى الصحارى المصرية مثل كثبان جنوب سيوة وكثبان منخفضات سيوة والداخلة والخارجة.</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3.كثبان جبسية </a:t>
            </a:r>
            <a:r>
              <a:rPr kumimoji="0" lang="ar-EG"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وتمثلها بعض الكثبان فى المناطق الساحلية.</a:t>
            </a: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16</a:t>
            </a:fld>
            <a:endParaRPr lang="en-US"/>
          </a:p>
        </p:txBody>
      </p:sp>
      <p:sp>
        <p:nvSpPr>
          <p:cNvPr id="6" name="Rectangle 5"/>
          <p:cNvSpPr/>
          <p:nvPr/>
        </p:nvSpPr>
        <p:spPr>
          <a:xfrm>
            <a:off x="5868144" y="3349447"/>
            <a:ext cx="2803973" cy="461665"/>
          </a:xfrm>
          <a:prstGeom prst="rect">
            <a:avLst/>
          </a:prstGeom>
        </p:spPr>
        <p:txBody>
          <a:bodyPr wrap="none">
            <a:spAutoFit/>
          </a:bodyPr>
          <a:lstStyle/>
          <a:p>
            <a:r>
              <a:rPr lang="ar-SA" sz="2400" b="1" cap="all"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rPr>
              <a:t>تصنيف الكثبان وفقاً للشكل</a:t>
            </a:r>
            <a:endParaRPr lang="en-US" sz="2400" dirty="0">
              <a:solidFill>
                <a:srgbClr val="FF3300"/>
              </a:solidFill>
            </a:endParaRPr>
          </a:p>
        </p:txBody>
      </p:sp>
      <p:sp>
        <p:nvSpPr>
          <p:cNvPr id="10" name="Rectangle 9"/>
          <p:cNvSpPr/>
          <p:nvPr/>
        </p:nvSpPr>
        <p:spPr>
          <a:xfrm>
            <a:off x="539552" y="3811112"/>
            <a:ext cx="8041379" cy="2677656"/>
          </a:xfrm>
          <a:prstGeom prst="rect">
            <a:avLst/>
          </a:prstGeom>
        </p:spPr>
        <p:txBody>
          <a:bodyPr wrap="square">
            <a:spAutoFit/>
          </a:bodyPr>
          <a:lstStyle/>
          <a:p>
            <a:pPr lvl="0" indent="457200" algn="just" rtl="1" fontAlgn="base">
              <a:spcBef>
                <a:spcPct val="0"/>
              </a:spcBef>
              <a:spcAft>
                <a:spcPct val="0"/>
              </a:spcAft>
            </a:pPr>
            <a:r>
              <a:rPr kumimoji="0" lang="ar-EG"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أشكال ناتجة عن فعل اتجاهات متعدده للرياح من بينها اتجاه سائد</a:t>
            </a:r>
          </a:p>
          <a:p>
            <a:pPr marL="342900" lvl="0" indent="-342900" algn="just" rtl="1" fontAlgn="base">
              <a:spcBef>
                <a:spcPct val="0"/>
              </a:spcBef>
              <a:spcAft>
                <a:spcPct val="0"/>
              </a:spcAft>
              <a:buFont typeface="Wingdings" panose="05000000000000000000" pitchFamily="2" charset="2"/>
              <a:buChar char="q"/>
            </a:pP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طوليه</a:t>
            </a:r>
          </a:p>
          <a:p>
            <a:pPr marL="342900" lvl="0" indent="-342900" algn="just" rtl="1" fontAlgn="base">
              <a:spcBef>
                <a:spcPct val="0"/>
              </a:spcBef>
              <a:spcAft>
                <a:spcPct val="0"/>
              </a:spcAft>
              <a:buFont typeface="Wingdings" panose="05000000000000000000" pitchFamily="2" charset="2"/>
              <a:buChar char="q"/>
            </a:pPr>
            <a:r>
              <a:rPr kumimoji="0" lang="ar-EG"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عرضية</a:t>
            </a:r>
          </a:p>
          <a:p>
            <a:pPr marL="342900" lvl="0" indent="-342900" algn="just" rtl="1" fontAlgn="base">
              <a:spcBef>
                <a:spcPct val="0"/>
              </a:spcBef>
              <a:spcAft>
                <a:spcPct val="0"/>
              </a:spcAft>
              <a:buFont typeface="Wingdings" panose="05000000000000000000" pitchFamily="2" charset="2"/>
              <a:buChar char="q"/>
            </a:pP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a:t>
            </a:r>
            <a:r>
              <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نجميه</a:t>
            </a:r>
          </a:p>
          <a:p>
            <a:pPr lvl="0" indent="457200" algn="just" rtl="1" fontAlgn="base">
              <a:spcBef>
                <a:spcPct val="0"/>
              </a:spcBef>
              <a:spcAft>
                <a:spcPct val="0"/>
              </a:spcAft>
            </a:pPr>
            <a:r>
              <a:rPr lang="ar-EG" sz="2400" b="1" u="sng"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أشكال ناتجة عن فعل اتجاه سائد للرياح</a:t>
            </a:r>
          </a:p>
          <a:p>
            <a:pPr lvl="0" indent="457200" algn="just" rtl="1" fontAlgn="base">
              <a:spcBef>
                <a:spcPct val="0"/>
              </a:spcBef>
              <a:spcAft>
                <a:spcPct val="0"/>
              </a:spcAft>
            </a:pP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a:t>
            </a:r>
            <a:r>
              <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هلالية</a:t>
            </a:r>
            <a:endParaRPr lang="ar-EG" sz="2400" b="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algn="just" rtl="1" fontAlgn="base">
              <a:spcBef>
                <a:spcPct val="0"/>
              </a:spcBef>
              <a:spcAft>
                <a:spcPct val="0"/>
              </a:spcAft>
            </a:pP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95536" y="364014"/>
            <a:ext cx="8568952" cy="6278642"/>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ثالثاً : تصنيف الكثبان وفقاً للحركة (النشــــــاط ):</a:t>
            </a:r>
            <a:endPar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١.</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نشطة :</a:t>
            </a:r>
            <a:endPar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وهى الأكثر شيوعا فى الشمال الأفريقي نظرا لندرة الأمطار والعمق الكبير للماء الأرضى وتكاد تخلو من الغطاء النباتى</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٢</a:t>
            </a:r>
            <a:r>
              <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شبه نشطة</a:t>
            </a:r>
            <a:r>
              <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محدودة التوزيع تنتشر فى بعض المنخفضات حيث مستوى الماء الأرضى قريب كما هو فى واحة المغرة بالجزء الشرقى من منخفض القطارة.</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a:t>
            </a:r>
            <a:r>
              <a:rPr kumimoji="0" lang="ar-EG"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كثبان قديمة غير نشطة:</a:t>
            </a:r>
            <a:endParaRPr kumimoji="0" lang="en-US"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660066"/>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وتوجد فى الساحل الشمالى لسيناء وتتخذ أشكال متعددة مثل البرخان، والكثبان العرضية ، وهى ذات سطح ممهد تنمو عليه النباتات، تتراوح ارتفاع الكثبان القديمة ما بين 10م و20م، وتتخذ محاور هذه الكثبان اتجاهات متعددة مثل محور شرقى غربى، وشمالى شرقى جنوبى غربى، ويدل هذا على أن اتجاه الرياح التى كونت هذه الكثبان القديمة تختلف عن الاتجاهات الحالية للرياح. وتتكون الكثبان القديمة من رمال يتراوح حجمها بين المتوسط والخشن. </a:t>
            </a:r>
          </a:p>
          <a:p>
            <a:pPr marL="0" marR="0" lvl="0" indent="457200" algn="just" defTabSz="914400" rtl="1" eaLnBrk="0" fontAlgn="base" latinLnBrk="0" hangingPunct="0">
              <a:lnSpc>
                <a:spcPct val="100000"/>
              </a:lnSpc>
              <a:spcBef>
                <a:spcPct val="0"/>
              </a:spcBef>
              <a:spcAft>
                <a:spcPct val="0"/>
              </a:spcAft>
              <a:buClrTx/>
              <a:buSzTx/>
              <a:buFontTx/>
              <a:buNone/>
              <a:tabLst/>
            </a:pP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تم تكوين الكثبان القديمه فى عصر البليستوسين.</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251520" y="589330"/>
            <a:ext cx="8496944" cy="553997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أشكال </a:t>
            </a:r>
            <a:r>
              <a:rPr kumimoji="0" lang="ar-EG" sz="2400" b="1" i="0" u="none" strike="noStrike" normalizeH="0" baseline="0" dirty="0" smtClean="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الكثبان الرمليه</a:t>
            </a:r>
            <a:endParaRPr kumimoji="0" lang="en-US"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normalizeH="0" baseline="0" dirty="0">
                <a:ln w="11430"/>
                <a:solidFill>
                  <a:srgbClr val="660066"/>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الكثبان الطولية:</a:t>
            </a:r>
            <a:endParaRPr kumimoji="0" lang="en-US" sz="2400" b="1" i="0" u="sng" strike="noStrike" normalizeH="0" baseline="0" dirty="0">
              <a:ln w="11430"/>
              <a:solidFill>
                <a:srgbClr val="660066"/>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وترجع نشأة هذا النوع من الكثبان إلى تأثير الرياح التى تهب من اتجاهات متعددة يسود من بينها اتجاه سائد وهو الاتجاه الشمالى الغربى والشمالى، والذى يحدد المحور العام لاتجاه سلاسل الكثبان الطولية، وتمثل الرياح التى تهب من الجهات الأخرى الجانبية تقاطع مع محور الكثبان بزوايا تتراوح بين الحادة والمنفرجة.</a:t>
            </a:r>
            <a:endParaRPr kumimoji="0" lang="en-US"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وتمتد الكثبان الطولية على شكل سلاسل متوازية تفصل بينها ممرات ضيقة، وتتراوح المسافة التى تفصل بين السلسلة والتى تليها ما بين 200م و700م ويتحكم فى ذلك طبيعة السطح وانتشار بعض التلال المنعزلة الصغيرة الحجم والسبخات وتدل قيم المسافات المنخفضة على خاصية التفرع </a:t>
            </a:r>
            <a:r>
              <a:rPr kumimoji="0" lang="en-US"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Branching</a:t>
            </a:r>
            <a:r>
              <a:rPr kumimoji="0" lang="ar-EG" sz="2400" b="1" i="0" u="none" strike="noStrike" normalizeH="0" baseline="0" dirty="0">
                <a:ln w="11430"/>
                <a:solidFill>
                  <a:srgbClr val="0000FF"/>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بينما تدل القيم المرتفعة على وجود حافات متوازية منتظمة.</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وبصفة عامة يزداد ارتفاع الكثيب مع زيادة المسافة. ويرى مابوت أن حافات الكثبان قد تمتد إلى مئات الكيلومترات، وفى الأنماط المتفرعة </a:t>
            </a:r>
            <a:r>
              <a:rPr kumimoji="0" lang="en-US"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Branching Patterns</a:t>
            </a:r>
            <a:r>
              <a:rPr kumimoji="0" lang="ar-EG"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تتكون حافات الكثبان من أقسام يبلغ طولها بضعة كيلومترات.</a:t>
            </a:r>
            <a:endParaRPr kumimoji="0" lang="en-US" sz="2400" b="1" i="0" u="none" strike="noStrike" normalizeH="0" baseline="0" dirty="0">
              <a:ln w="11430"/>
              <a:solidFill>
                <a:srgbClr val="FF3300"/>
              </a:soli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23528" y="548680"/>
            <a:ext cx="8568952" cy="480131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أوضحت الدراسة الميدانية للكثبان الطولية شمال سيناء أن قيم المسافات التى تفصل بين الكثبان الطولية ذات قيم مرتفعة تراوحت بين 500 إلى 700م، وقد ساعد ذلك على وجود حافات متوازية منتظمة للكثبان الطولية.</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كذلك أوضحت الدراسة الميدانية، وفحص لوحات الفوتوموزيك الجوية مقياس 1 : 50000 والخرائط الطبوغرافية مقياس 1 : 50000 أن الكثبان الطولية بمنطقة شرق البردويل تنقسم إلى كثبان طولية مستقيمة</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وتتميز بوجود قمم حادة وكثبان طولية متعرجة، وتوجد فى القسم الأوسط والشرقى والجنوبى ، حيث تبين أن المحاور الطولية لهذا النمط من الكثبان تتغير فى توجيهها عدة مرات، ولكنها تحتفظ بالشكل الطولى على طول اتجاه معين يتفق مع الاتجاه السائد للرياح، كما تبين أن خط القمة يهبط ويرتفع على مسافات تكاد تكون منتظمة مكونة سلسلة من القمم. وتتميز القطاعات العرضية لهذا النمط من الكثبان بأنها ذات قمم حادة وجانبين غير متماثلين، ويحدث تبادل لواجهات الإنزلاق على امتداد المحاور الطولية لهذه الكثبان بسبب الرياح المحلية، وقد لوحظ أن ارتفاع وجه الانزلاق يمثل ثلث الارتفاع الكلى للكثيب</a:t>
            </a:r>
            <a:r>
              <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0438969-D4AE-4934-A7E1-B5AB2B8D75EC}"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547664" y="548680"/>
            <a:ext cx="601959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الإنهيارات الأرضية :</a:t>
            </a:r>
            <a:r>
              <a:rPr kumimoji="0" lang="en-US" sz="40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Landslide</a:t>
            </a:r>
            <a:endParaRPr kumimoji="0" lang="en-US" sz="40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
        <p:nvSpPr>
          <p:cNvPr id="15362" name="Rectangle 2"/>
          <p:cNvSpPr>
            <a:spLocks noChangeArrowheads="1"/>
          </p:cNvSpPr>
          <p:nvPr/>
        </p:nvSpPr>
        <p:spPr bwMode="auto">
          <a:xfrm>
            <a:off x="395536" y="1196752"/>
            <a:ext cx="84249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هى حركات فجائية يستغرق حدوثها فترة زمنية قصيرة</a:t>
            </a:r>
            <a:r>
              <a:rPr kumimoji="0" lang="ar-EG"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a:t>
            </a:r>
          </a:p>
          <a:p>
            <a:pPr marL="342900" marR="0" lvl="0" indent="-3429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تشمل إنزلاق الكتل الصخرية  ، ويقصد به إنهيار مفاجئ لجزء من الحافة الجبلية ، وعادة ما تؤدى هذه الإنهيارات إلى كوارث مروعة إذا  ما سقطت على أماكن مسكونة . </a:t>
            </a:r>
            <a:endParaRPr kumimoji="0" lang="ar-EG" sz="2400" b="1" i="0" u="none" strike="noStrike" normalizeH="0" baseline="0"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endParaRPr>
          </a:p>
          <a:p>
            <a:pPr marL="342900" marR="0" lvl="0" indent="-3429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فى مثل هذه الإنهيارات قد تندفع الكتل المنهارة وتسقط مباشرة على الأرض المنخفضة للحافة الصخرية ، إذا كانت الحافة قائمة أو كان الجزء الذى تعرض لة الإنهيار بارزاً إلى الأمام ومرتكزاً على مواد صخرية هشة</a:t>
            </a:r>
            <a:r>
              <a:rPr kumimoji="0" lang="ar-EG"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a:t>
            </a:r>
          </a:p>
          <a:p>
            <a:pPr marL="342900" marR="0" lvl="0" indent="-3429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فى حالة سقوط الكتل الجبلية فإنها تتهشم ، وتندفع أجزاء منها كالقنابل إلى مسافات كبيرة مما يؤدى إلى زيادة الخسائر الناجمة عنها . وفى حالة إنحدارها على جانب الجبل فإنها تندفع إلى أسفل فى قفزات قوية وسريعة بسبب عدم إستواء السطح الذى تنحدر علية . </a:t>
            </a:r>
            <a:endParaRPr kumimoji="0" lang="ar-EG" sz="2400" b="1" i="0" u="none" strike="noStrike" normalizeH="0" baseline="0" dirty="0">
              <a:ln w="18000">
                <a:solidFill>
                  <a:schemeClr val="accent2">
                    <a:satMod val="140000"/>
                  </a:schemeClr>
                </a:solidFill>
                <a:prstDash val="solid"/>
                <a:miter lim="800000"/>
              </a:ln>
              <a:solidFill>
                <a:srgbClr val="0000FF"/>
              </a:solidFill>
              <a:effectLst>
                <a:outerShdw blurRad="25500" dist="23000" dir="7020000" algn="tl">
                  <a:srgbClr val="000000">
                    <a:alpha val="50000"/>
                  </a:srgbClr>
                </a:outerShdw>
              </a:effectLst>
              <a:latin typeface="Arial" pitchFamily="34" charset="0"/>
              <a:ea typeface="Times New Roman" pitchFamily="18" charset="0"/>
              <a:cs typeface="Arial" pitchFamily="34" charset="0"/>
            </a:endParaRPr>
          </a:p>
          <a:p>
            <a:pPr marL="342900" marR="0" lvl="0" indent="-3429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فى حالة سقوطها فى الهواء فأن أجزاؤها قد تندفع فى خطوط مستقيمة بعيداً عن الحافة فتصل إلى مسافات بعيدة أو تصطدم بالحافة المقابلة .</a:t>
            </a:r>
            <a:endParaRPr kumimoji="0" lang="ar-SA" sz="2400" b="1" i="0" u="none" strike="noStrike" normalizeH="0" baseline="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352801" y="404664"/>
            <a:ext cx="3197990" cy="110799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EG" sz="36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حركة </a:t>
            </a:r>
            <a:r>
              <a:rPr kumimoji="0" lang="ar-EG" sz="3600" b="1" i="1" u="none" strike="noStrike" cap="all" normalizeH="0" baseline="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الكثبان الرملية</a:t>
            </a:r>
            <a:endParaRPr kumimoji="0" lang="en-US" sz="36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600" b="1" i="1"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 name="Rectangle 2"/>
          <p:cNvSpPr/>
          <p:nvPr/>
        </p:nvSpPr>
        <p:spPr>
          <a:xfrm>
            <a:off x="683568" y="1196752"/>
            <a:ext cx="7956376"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تتحرك رمال الكثبان مع هبوب الرياح، </a:t>
            </a:r>
            <a:r>
              <a:rPr lang="ar-SA" sz="2400" b="1" u="sng"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ويتحكم فى حركة الرمال ومعدلات تقدمها عدد من العوامل </a:t>
            </a:r>
            <a:r>
              <a:rPr lang="ar-SA"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أهمها سرعة الرياح، متوسط نصف قطر الحبيبة، درجة خشونة السطح، كمية ونوع الغطاء النباتى، كمية الرطوبة فى الرمال</a:t>
            </a:r>
            <a:r>
              <a:rPr lang="ar-EG"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 وحجم الكثيب.</a:t>
            </a:r>
            <a:endParaRPr lang="en-US" sz="2400"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endParaRPr>
          </a:p>
        </p:txBody>
      </p:sp>
      <p:sp>
        <p:nvSpPr>
          <p:cNvPr id="4" name="Rectangle 3"/>
          <p:cNvSpPr/>
          <p:nvPr/>
        </p:nvSpPr>
        <p:spPr>
          <a:xfrm>
            <a:off x="683568" y="3284984"/>
            <a:ext cx="7956376"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أوضحت الدراسات السابقة عن حركة الكثبان الطولية من خلال القياسات والملاحظات الحقلية أن الكثبان الطولية تتحرك قممها فى اتجاه حركة الرياح، ولقد لاحظ باجنولد أن معدل تقدم سلاسل الكثبان السيفية يختلف من سلسلة إلى أخر</a:t>
            </a: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ى</a:t>
            </a:r>
            <a:r>
              <a:rPr lang="ar-SA"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 وهو يرى عدم وجود علاقة بين معدل تقدم الكثيب وحجمه</a:t>
            </a:r>
            <a:r>
              <a:rPr lang="ar-EG"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endParaRPr>
          </a:p>
        </p:txBody>
      </p:sp>
      <p:sp>
        <p:nvSpPr>
          <p:cNvPr id="7" name="Slide Number Placeholder 6"/>
          <p:cNvSpPr>
            <a:spLocks noGrp="1"/>
          </p:cNvSpPr>
          <p:nvPr>
            <p:ph type="sldNum" sz="quarter" idx="12"/>
          </p:nvPr>
        </p:nvSpPr>
        <p:spPr/>
        <p:txBody>
          <a:bodyPr/>
          <a:lstStyle/>
          <a:p>
            <a:fld id="{40438969-D4AE-4934-A7E1-B5AB2B8D75E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51520" y="548680"/>
            <a:ext cx="8712968" cy="295465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وفى بحر الرمال شمال سيناء، قام تسور </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a:t>
            </a:r>
            <a:r>
              <a:rPr kumimoji="0" lang="en-US" sz="2400" b="1" i="0" u="none" strike="noStrike" normalizeH="0" baseline="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Tsoar</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1983)</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بقياس حركة كثيب طولى متعرج </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Sinuous Linear dune</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طوله 1500م، وقد استمر القياس لمدة 32 شهراً، تحرك الكثيب خلالها 39م، بمتوسط شهرى قدره 1.22 م/شهر، ومتوسط سنوى 14.6م، وقد لاحظ </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a:t>
            </a:r>
            <a:r>
              <a:rPr kumimoji="0" lang="en-US" sz="2400" b="1" i="0" u="none" strike="noStrike" normalizeH="0" baseline="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Tsoar</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أن حركة الكثيب خلال الصيف تصل إلى 1.31م/شهر، وفى الشتاء، 1.12 م/شهر، ولقد لاحظ أيضاً أن القمم والسروج تتحرك ببطء فى اتجاه الرياح على طول المحاور الطولية بمتوسط سنوى قدره 8.4م0</a:t>
            </a:r>
            <a:endPar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وقد توصل إلى أن</a:t>
            </a:r>
            <a:r>
              <a:rPr kumimoji="0" lang="ar-EG"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ه</a:t>
            </a:r>
            <a:r>
              <a:rPr kumimoji="0" lang="ar-SA"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قد تظهر قمم وسروج جديدة مع حركة الكثيب الطولى بالقرب من قمة الكثيب</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a:t>
            </a:r>
            <a:r>
              <a:rPr kumimoji="0" lang="en-US" sz="2400" b="1" i="0" u="none" strike="noStrike" normalizeH="0" baseline="0" dirty="0" err="1">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Embabi</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ea typeface="Times New Roman" pitchFamily="18" charset="0"/>
                <a:cs typeface="Arial" pitchFamily="34" charset="0"/>
              </a:rPr>
              <a:t>, 2000, PP.69-70)</a:t>
            </a:r>
            <a:r>
              <a:rPr kumimoji="0" lang="en-US" sz="2400" b="1" i="0" u="none" strike="noStrike" normalizeH="0" baseline="0" dirty="0">
                <a:ln w="12700">
                  <a:solidFill>
                    <a:schemeClr val="tx2">
                      <a:lumMod val="75000"/>
                    </a:schemeClr>
                  </a:solidFill>
                  <a:prstDash val="solid"/>
                </a:ln>
                <a:solidFill>
                  <a:srgbClr val="0000FF"/>
                </a:solidFill>
                <a:effectLst>
                  <a:outerShdw dist="38100" dir="2640000" algn="bl" rotWithShape="0">
                    <a:schemeClr val="tx2">
                      <a:lumMod val="75000"/>
                    </a:schemeClr>
                  </a:outerShdw>
                </a:effectLst>
                <a:latin typeface="Arial" pitchFamily="34" charset="0"/>
                <a:cs typeface="Arial" pitchFamily="34" charset="0"/>
              </a:rPr>
              <a:t> </a:t>
            </a:r>
          </a:p>
        </p:txBody>
      </p:sp>
      <p:sp>
        <p:nvSpPr>
          <p:cNvPr id="39938" name="Rectangle 2"/>
          <p:cNvSpPr>
            <a:spLocks noChangeArrowheads="1"/>
          </p:cNvSpPr>
          <p:nvPr/>
        </p:nvSpPr>
        <p:spPr bwMode="auto">
          <a:xfrm>
            <a:off x="323528" y="3740259"/>
            <a:ext cx="8496944" cy="332398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كذلك أوضحت دراسة </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err="1">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Fikry</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et al., 1997, P.1)</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أن معدل تحرك الرمال فى منطقة شمال سيناء بنحو 8م/السنة فى اتجاه 85 درجه ج ق.</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أوضحت الدراسة الميدانية أن الكثبان الطولية والطولية المركبة بمنطقة شمال سيناء كثبان نشطة </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Active</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وتتحرك مع هبوب رياح متوسطة السرعة، حيث يتم تذرية الجانب اللطيف الانحدار من الكثيب، والإرساب على الجانب الآخر، وعادة ما تبدأ التذرية عند أقدام الجانب اللطيف الانحدار، ولقد أمكن من خلال الدراسة الميدانية قياس سمك رمال التذرية وذلك من خلال قياس طول الجزء المكشوف من جذور النباتات وتبين أنه يتراوح ما بين 5سم ومتر ونصف.</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210026"/>
            <a:ext cx="9144000" cy="664797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0" tIns="0" rIns="0" bIns="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أخطار زحف الكثبان:</a:t>
            </a:r>
            <a:endParaRPr kumimoji="0" lang="en-US"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نظرا للمشاكل الكبيرة التى تنجم عن حركة الكثبان الرملية وذلك بتهديدها المستمر للمنشأت الصناعية والسكنية والطرق والمزارع فقد كان من الضرورى العمل على تثبيت الكثبان الرملية والتخلص من أضرارها ثم تحويلها إلى منتزهات وأراضى منتجة</a:t>
            </a:r>
            <a:r>
              <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تعتبر الطرق المتبعة فى الوطن العربى والخاصة بتثبيت الكثبان الرملية متشابهة من حيث المبدأ والأهداف ولاتختلف إلا على مستوى التنفيذ الذى يخضع بدوره إلى مدى توفر أو عدم توفر المواد الأولية المستعملة والامكانيات الفنية المتوفرة لدى كل دولة</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sng"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ويخضع تثبيت الكثبان الرملية إلى عمليتين رئيسيتين</a:t>
            </a:r>
            <a:r>
              <a:rPr kumimoji="0" lang="en-US" sz="2400" b="1" i="0" u="sng"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sng"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1.التثبيت الميكانيكى أو المؤقت</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2.التثبيت البيولوجى أو الدائم</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indent="457200" algn="justLow" rtl="1" eaLnBrk="0" fontAlgn="base" hangingPunct="0">
              <a:spcBef>
                <a:spcPct val="0"/>
              </a:spcBef>
              <a:spcAft>
                <a:spcPct val="0"/>
              </a:spcAft>
            </a:pPr>
            <a:r>
              <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 الهدف من تثبيت الكثبان الرملية تثبيتا أوليا سواء ميكانيكيا أو كيماويا هو إنشاء غطاء شجرى أو شجيرى لتثبيتها تثبيتا نهائيا إذ أن التثبيت الأولى الميكانيكى أو الكيماوى هو عبارة عن وسيلة لتثبيت سطح الكثبان الرملية لمدة زمنية معينة (2- 4 سنوات) وهى فترة كافية لنمو الأشجار أو الشجيرات التى تغرس على الكثبان الرملية المثبتة بهذه الوسيلة حيث يتكون مجموع جذرى يساعد على تماسك حبيبات الرمال وكذلك مجموعا خضريا فوق سطح الرمال يساعد على كسر قوة الرياح وحماية سطح الرمال من الانجراف الهوائى .</a:t>
            </a:r>
            <a:endParaRPr lang="en-US"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lang="ar-SA" sz="2400" b="1"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251520" y="631141"/>
            <a:ext cx="8568952" cy="541686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يهدف التثبيت الميكانيكى</a:t>
            </a:r>
            <a:r>
              <a:rPr kumimoji="0" lang="ar-EG"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للكثبان</a:t>
            </a:r>
            <a:r>
              <a:rPr kumimoji="0" lang="ar-SA"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إلى: </a:t>
            </a:r>
            <a:endParaRPr kumimoji="0" lang="en-US"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1.تخفيف سرعة الرياح وإفقادها القدرة الانجرافية وطاقة النقل وبالتالى ترسيب ماتحمله من رمال</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2.منع وإعاقة وصول الرياح إلى حبيبات الرمل على سطح الكثبان الرملية للمحافظة على استقرارها وذلك بإقامة الحواجز المختلفة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وتشمل عملية التثبيت الميكانيكى الاجراءات التالية: </a:t>
            </a:r>
            <a:endParaRPr kumimoji="0" lang="en-US" sz="32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اقامة الحواجز الأمامية والدفاعية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اقامة مصدات رياح صغيرة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تغطية الكثبان الرملية بالمواد النباتية أو النفطية أو الكيماوية</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تثبيت الكثبان باستعمال الحواجز النباتية</a:t>
            </a: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التثبيت بواسطة الرش بالزيت الخام</a:t>
            </a: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endParaRPr kumimoji="0" lang="en-US"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148471"/>
            <a:ext cx="8964488" cy="655564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اقامة الحواجز الأمامية</a:t>
            </a:r>
            <a:r>
              <a:rPr kumimoji="0" lang="en-US"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a:t>
            </a:r>
            <a:r>
              <a:rPr kumimoji="0" lang="ar-SA"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وهى عبارة عن حواجز أولية تقام فى الأماكن التى تهب منها الرياح والرمال وتعمل على التخفيف من سرعة الرياح وإفقادها القدرة الانجرافية وكذلك الحد من زحف الرمال التى تتراكم على هذه الخطوط مكونة بذلك حاجزا طبيعيا الهدف منه حماية كل ما يوجد وراء هذه الخطوط من منشأت اقتصادية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تصميم الحواجز الامامية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إن اقامة وتصميم هذه المصدات الأمامية له أهمية كبيرة فى تثبيت الكثبان الرملية المتحركة لذا يجب أن تؤخذ فى الاعتبار</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ar-EG"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مواقع الكثيب الصناعى بالنسبة إلى المنطقة المطلوب حمايتها.</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اختيار المكان المناسب لاقامة الحواجز الدفاعية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تقام هذه الحواجز فى المنطقة الانتقالية للكثبان الرملية على مسافة 200 - 300 متر من المنطقة المراد حمايتها فتكون سدا لها تتراكم عليه الرمال</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ويمكن أن نعرف السياج بأنه مصد للرياح السائدة للحد من سرعتها و لدفع الرمال المتحركة إلى التراكم أمامه ويؤدى هذا التراكم إلى تكوين أول كثيب صناعى يمثل أول مراحل مقاومة التجمع الرملى</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وتبعا لموقع السياج بالنسبة لاتجاه الرياح السائدة </a:t>
            </a:r>
            <a:r>
              <a:rPr kumimoji="0" lang="ar-SA" sz="2000" b="1" i="0" u="sng"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يتكون نوعان من الكثبان الصناعية: </a:t>
            </a:r>
            <a:endParaRPr kumimoji="0" lang="en-US" sz="2000" b="1" i="0" u="sng"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sng"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كثيب التوقيف</a:t>
            </a: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:ويهدف إلى ايقاف تقدم الرمل قدر الامكان</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ويتكون أمام السياج فى وضع عمودى بالنسبة لأشد اتجاهات الري</a:t>
            </a:r>
            <a:r>
              <a:rPr kumimoji="0" lang="ar-EG"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ا</a:t>
            </a: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ح خطورة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sng" strike="noStrike" cap="all" normalizeH="0" baseline="0" dirty="0">
                <a:ln w="9000" cmpd="sng">
                  <a:solidFill>
                    <a:schemeClr val="accent4">
                      <a:shade val="50000"/>
                      <a:satMod val="120000"/>
                    </a:schemeClr>
                  </a:solidFill>
                  <a:prstDash val="solid"/>
                </a:ln>
                <a:solidFill>
                  <a:srgbClr val="FF3300"/>
                </a:solidFill>
                <a:effectLst>
                  <a:reflection blurRad="12700" stA="28000" endPos="45000" dist="1000" dir="5400000" sy="-100000" algn="bl" rotWithShape="0"/>
                </a:effectLst>
                <a:latin typeface="Arial" pitchFamily="34" charset="0"/>
                <a:ea typeface="Times New Roman" pitchFamily="18" charset="0"/>
                <a:cs typeface="Arial" pitchFamily="34" charset="0"/>
              </a:rPr>
              <a:t>كثيب ( التحويل أو الاستتار ) </a:t>
            </a:r>
            <a:r>
              <a:rPr kumimoji="0" lang="ar-SA"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:يستخدم لتحويل الرمل فى اتجاه مختلف عن اتجاه الريح ويتكون أمام سياج باتجاه يمثل زاوية تتراوح بين 120- 140 درجة</a:t>
            </a:r>
            <a:r>
              <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0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467544" y="908720"/>
            <a:ext cx="8496944" cy="452431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إقامة السياج :</a:t>
            </a:r>
            <a:endParaRPr kumimoji="0" lang="en-US"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لايجوز اقامة أى جزء من أجزاء السياج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على مسافة تقل عن 200 متر من المنطقة المطلوب حمايتها</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فإذا ما وصلت هذه المسافة ينبغى اقامة سياج ثان يتراوح بين 40-50 مترا فى اتجاه الأول </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ولكى يؤدى السياج دوره بفعالية يجب أن يكون له الموصفات التالية: </a:t>
            </a:r>
            <a:endParaRPr kumimoji="0" lang="ar-EG"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يسمح بنفاذ الريح لكى يحد من سرعتها ويسمح بتجمع الرمل . ونفاذ الري</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 من السياج يتيح تراكم الرمال على جانبى السياج.</a:t>
            </a: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يتراوح ارتفاع السياج  بين متر ، 1.20 متر ولا مبرر لأى ارتفاع يزيد عن ذلك</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بعد تحديد اتجاه السياج يتم تخطيط وضعه وعدد من الأوتاد</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b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والمواد التى يجوز استخدامها لإعداد أسياج متعددة</a:t>
            </a: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433445" cy="646331"/>
          </a:xfrm>
          <a:prstGeom prst="rect">
            <a:avLst/>
          </a:prstGeom>
        </p:spPr>
        <p:txBody>
          <a:bodyPr wrap="none">
            <a:spAutoFit/>
          </a:bodyPr>
          <a:lstStyle/>
          <a:p>
            <a:r>
              <a:rPr lang="ar-SA" sz="3600" b="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المواد التى يجوز استخدامها لإعداد أسياج متعددة</a:t>
            </a:r>
            <a:endParaRPr lang="en-US" sz="3600" dirty="0"/>
          </a:p>
        </p:txBody>
      </p:sp>
      <p:sp>
        <p:nvSpPr>
          <p:cNvPr id="68609" name="Rectangle 1"/>
          <p:cNvSpPr>
            <a:spLocks noChangeArrowheads="1"/>
          </p:cNvSpPr>
          <p:nvPr/>
        </p:nvSpPr>
        <p:spPr bwMode="auto">
          <a:xfrm>
            <a:off x="359024" y="1340768"/>
            <a:ext cx="8533456" cy="452431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استخدام سعف النخيل :</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عندما تكون المنطقة ذات تربة هشة يحفر بعمق 40 سم وبعرض 30 سم لدفن أطراف السعف أما إذا كانت التربة صلبة فمن الأفضل اقامة تل بإرتفاع 80 سم لدعم السياج ويدفن السعف بعمق 30 سم فى الخندق أو التل ويراعى تكثيف تشابك السعف عندما يكون مقطوعا حديثا</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وطريقه سعف النخيل يتم اللجوء إلى استعمالها كلما توافرت الكميات المطلوبة خاصة فى الواحات وتعتمد الطريقة على استخدام أعمدة خشبية بطول 1.5 متر يثبت منها فى الرمال حوالى 50 سم وتنشأ على أابعاد تتراوح بين 3 ، 5 متر من الجهة المراد حمايتها ثم يوضع فيما بينها سعف النخيل وتربط ببعضها بواسطة حبال الليف أو الأسلاك المعدنية لكى لا تتأثر بفعل الرياح </a:t>
            </a:r>
            <a:endPar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251520" y="396820"/>
            <a:ext cx="8640960"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وهكذا كلما غطت الرمال الأحزمة الأولى تضاف فوقها أحزمه أخرى ثانية وثالثة إلى نهاية الحصول على كثيب منيع لصد الرمال. </a:t>
            </a: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ويمكن اقامة ما يلى</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سياج باستخدام سعف النخيل</a:t>
            </a:r>
            <a:r>
              <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الصفائح الأسمنتية المموجة</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التثبيت بشبكة من البلاستيك</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الصفائح الأسمنتية المموجة</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النسيج البلاستيكى </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استعمال حواجز من البراميل المستهلكة</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إقامة مصدات الرياح الصغيرة (طريقة المربعات)</a:t>
            </a:r>
            <a:endParaRPr kumimoji="0" lang="en-US"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تختلف المواد المستعملة فى اقامة مصدات الرياح الصغيرة من بلد إلى آخر وذلك حسب نوعيات المواد الأولية ومدى توفراها والغرض من اقامتها هو تثبيت الرمال في اماكنها والحد من سرعة الرياح ومن ثم تثبيت الرمال ومنعها من الانتقال والسماح للنباتات بالنمو عليها </a:t>
            </a:r>
            <a:r>
              <a:rPr kumimoji="0" lang="ar-SA" sz="2400" b="1" i="0"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وتقام هذه المصدات الصغيرة من المواد الجافة والنباتات الحية أو الميتة وأى مواد متوفرة يمكن استخدامها فى اقامه هذه المصدات</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323528" y="260648"/>
            <a:ext cx="8640960" cy="63709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وطريقة الاستعمال تخضع للأسس الفنية التالية </a:t>
            </a:r>
            <a:endParaRPr kumimoji="0" lang="en-US" sz="24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Tx/>
              <a:buAutoNum type="arabicPeriod"/>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تقسيم سطح الرمال إلى أشكال مربعة أو مثلثة أو مستطيلة و ذلك حسب طوبوغرافية المنطقة وديناميكية الرياح السائدة وتتناسب أبعادها عكسيا مع إرتفاع الرمال وذلك نظرا لأن سرعة الرياح تزداد على القمم والمنحدرات بالمقارنة على السطح المنبسط ويستحسن استعمال ابعاد ٢ * ٢ متر على قمم الكثبان ، 3 * ٣ متر على المنحدرات وما بين ٤ * ٤ متر ، 6 * ٦ متر على المنخفضات والرمال المنبسطة بين الكثبان </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Tx/>
              <a:buAutoNum type="arabicPeriod"/>
              <a:tabLst/>
            </a:pP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حفر خنادق يدويا بعمق يتراوح بين 10 ، 15 سم وباتساع يكفى لوضع المادة ثم إعادة التراب المستخرج من الخنادق المفتوحة إلى مكانة فوق الجزء المدفون من المادة </a:t>
            </a: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3.الضغط بالأرجل على النبات المدفون ضغطا جيدا من الجانبين</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 </a:t>
            </a:r>
            <a:b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استخدام مربعات البوص مع النباتات </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وتعمل مربعات البوص أو أي مادة نباتية متوفرة فى المنطقة مثل سعف النخيل لكي تعطى حماية فى الفترة الأولى ( 3-2 سنوات) حتى تنمو الأشجار فتقوم بعملية الحماية وعادة تدفن بعمق حوالي 30 - 50 سم بالرمل ويترك حوالي 50 سم فوق السطح</a:t>
            </a:r>
            <a: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br>
              <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br>
            <a:endParaRPr kumimoji="0" lang="en-US" sz="2400" b="1" i="0" u="none"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323528" y="836712"/>
            <a:ext cx="8568952" cy="5632311"/>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     طريقة التثبيت بواسطة النباتات فقط</a:t>
            </a:r>
            <a:r>
              <a:rPr kumimoji="0" lang="en-US"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a:t>
            </a:r>
            <a:endParaRPr kumimoji="0" lang="en-US" sz="2400" b="1" i="0" u="sng"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حيث تزرع البادرات أو العقل على مسافة 1 متر بين النباتات وبعضها لتلافى الفقد الذى يحدث نتيجة موت النباتات فى الفترة الأولى</a:t>
            </a: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يجب الزراعة بالجانب المتحرك من الكثيب وهو الجانب الأقل انحدارا وتبدأ الزراعة من قمة الكثيب وتمتد أسفله. ويجب أن تكون الجور التي تزرع بها النباتات ذات عمق كافي لمنع الجذور من الجفاف</a:t>
            </a: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ar-SA" sz="2400" b="1" i="0" u="none"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زراعة النباتات على الكثبان الرملية</a:t>
            </a:r>
            <a:r>
              <a:rPr kumimoji="0" lang="en-US" sz="2400" b="1" i="0" u="none"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400" b="1" i="0" u="none" strike="noStrike" cap="all" normalizeH="0" baseline="0" dirty="0">
              <a:ln w="9000" cmpd="sng">
                <a:solidFill>
                  <a:schemeClr val="accent4">
                    <a:shade val="50000"/>
                    <a:satMod val="120000"/>
                  </a:schemeClr>
                </a:solidFill>
                <a:prstDash val="solid"/>
              </a:ln>
              <a:solidFill>
                <a:srgbClr val="66FF33"/>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أما بالنسبة </a:t>
            </a:r>
            <a:r>
              <a:rPr kumimoji="0" lang="ar-SA" sz="2400" b="1" i="0" u="sng"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للعقل ( عقل العبل) </a:t>
            </a:r>
            <a:r>
              <a:rPr kumimoji="0" lang="ar-SA"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فيفضل أن تكون بطول لا يقل عن 80 سم وأن يدفن منها حوالي 50 سم على الأقل داخل الجورة</a:t>
            </a: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t/>
            </a:r>
            <a:br>
              <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ea typeface="Times New Roman" pitchFamily="18" charset="0"/>
                <a:cs typeface="Arial" pitchFamily="34" charset="0"/>
              </a:rPr>
            </a:b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cap="all" normalizeH="0" baseline="0" dirty="0">
              <a:ln w="9000" cmpd="sng">
                <a:solidFill>
                  <a:schemeClr val="accent4">
                    <a:shade val="50000"/>
                    <a:satMod val="120000"/>
                  </a:schemeClr>
                </a:solidFill>
                <a:prstDash val="solid"/>
              </a:ln>
              <a:solidFill>
                <a:srgbClr val="FF3399"/>
              </a:solidFill>
              <a:effectLst>
                <a:reflection blurRad="12700" stA="28000" endPos="45000" dist="1000" dir="5400000" sy="-100000" algn="bl" rotWithShape="0"/>
              </a:effectLst>
              <a:latin typeface="Arial" pitchFamily="34" charset="0"/>
              <a:cs typeface="Arial" pitchFamily="34" charset="0"/>
            </a:endParaRPr>
          </a:p>
        </p:txBody>
      </p:sp>
      <p:pic>
        <p:nvPicPr>
          <p:cNvPr id="71681" name="Picture 1" descr="تثبيت2"/>
          <p:cNvPicPr>
            <a:picLocks noChangeAspect="1" noChangeArrowheads="1"/>
          </p:cNvPicPr>
          <p:nvPr/>
        </p:nvPicPr>
        <p:blipFill>
          <a:blip r:embed="rId2" cstate="print"/>
          <a:srcRect/>
          <a:stretch>
            <a:fillRect/>
          </a:stretch>
        </p:blipFill>
        <p:spPr bwMode="auto">
          <a:xfrm>
            <a:off x="827584" y="4365104"/>
            <a:ext cx="3240360" cy="2088232"/>
          </a:xfrm>
          <a:prstGeom prst="rect">
            <a:avLst/>
          </a:prstGeom>
          <a:noFill/>
          <a:ln w="28575">
            <a:solidFill>
              <a:srgbClr val="000000"/>
            </a:solidFill>
            <a:miter lim="800000"/>
            <a:headEnd/>
            <a:tailEnd/>
          </a:ln>
        </p:spPr>
      </p:pic>
      <p:sp>
        <p:nvSpPr>
          <p:cNvPr id="71683" name="Rectangle 3"/>
          <p:cNvSpPr>
            <a:spLocks noChangeArrowheads="1"/>
          </p:cNvSpPr>
          <p:nvPr/>
        </p:nvSpPr>
        <p:spPr bwMode="auto">
          <a:xfrm>
            <a:off x="-17145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40438969-D4AE-4934-A7E1-B5AB2B8D75EC}"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6760" y="1662192"/>
            <a:ext cx="856895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يحدث الإنهيار الصخرى بشكل إنزلاق سريع لجزء كبير من الطبقة الصخرية لجانب الجبل ، إذا كانت الطبقة مرتكزة على طبقة اخرى من مواد قابلة للتفكك أو الإمتزاج بالماء ، ومع تسرب المياه تتحول الطبقة إلى مادة طينية لينة فتنزلق عليها الطبقة التى فوقها ، كما حدث فى منطقة الدويقة بهضبة المقطم فى 14 ديسمبر 1993 م .</a:t>
            </a:r>
            <a:endPar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16386" name="Picture 8" descr="إنهيارات"/>
          <p:cNvPicPr>
            <a:picLocks noChangeAspect="1" noChangeArrowheads="1"/>
          </p:cNvPicPr>
          <p:nvPr/>
        </p:nvPicPr>
        <p:blipFill>
          <a:blip r:embed="rId2" cstate="print">
            <a:grayscl/>
            <a:biLevel thresh="50000"/>
          </a:blip>
          <a:srcRect l="-1923" r="3125" b="68480"/>
          <a:stretch>
            <a:fillRect/>
          </a:stretch>
        </p:blipFill>
        <p:spPr bwMode="auto">
          <a:xfrm>
            <a:off x="1043608" y="4005064"/>
            <a:ext cx="6912768" cy="2376264"/>
          </a:xfrm>
          <a:prstGeom prst="rect">
            <a:avLst/>
          </a:prstGeom>
          <a:noFill/>
          <a:ln w="19050">
            <a:solidFill>
              <a:srgbClr val="000000"/>
            </a:solidFill>
            <a:miter lim="800000"/>
            <a:headEnd/>
            <a:tailEnd/>
          </a:ln>
        </p:spPr>
      </p:pic>
      <p:sp>
        <p:nvSpPr>
          <p:cNvPr id="4" name="Slide Number Placeholder 3"/>
          <p:cNvSpPr>
            <a:spLocks noGrp="1"/>
          </p:cNvSpPr>
          <p:nvPr>
            <p:ph type="sldNum" sz="quarter" idx="12"/>
          </p:nvPr>
        </p:nvSpPr>
        <p:spPr/>
        <p:txBody>
          <a:bodyPr/>
          <a:lstStyle/>
          <a:p>
            <a:fld id="{40438969-D4AE-4934-A7E1-B5AB2B8D75EC}" type="slidenum">
              <a:rPr lang="en-US" smtClean="0"/>
              <a:pPr/>
              <a:t>3</a:t>
            </a:fld>
            <a:endParaRPr lang="en-US"/>
          </a:p>
        </p:txBody>
      </p:sp>
      <p:sp>
        <p:nvSpPr>
          <p:cNvPr id="6" name="Rectangle 1"/>
          <p:cNvSpPr>
            <a:spLocks noChangeArrowheads="1"/>
          </p:cNvSpPr>
          <p:nvPr/>
        </p:nvSpPr>
        <p:spPr bwMode="auto">
          <a:xfrm>
            <a:off x="1547664" y="548680"/>
            <a:ext cx="601959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40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الإنهيارات الأرضية :</a:t>
            </a:r>
            <a:r>
              <a:rPr kumimoji="0" lang="en-US" sz="40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ea typeface="Times New Roman" pitchFamily="18" charset="0"/>
                <a:cs typeface="Arial" pitchFamily="34" charset="0"/>
              </a:rPr>
              <a:t>Landslide</a:t>
            </a:r>
            <a:endParaRPr kumimoji="0" lang="en-US" sz="40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179512" y="548680"/>
            <a:ext cx="8712968" cy="464742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طريقة التغطية بالمشتقات النفطية </a:t>
            </a:r>
            <a:endParaRPr kumimoji="0" lang="en-US"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 طريقة التغطية بالمشتقات النفطية تعتبر من أهم الأساليب التى اتبعت و لا تزال تتبع فى بعض الأقطار العربية خصوصا الدول التى تتوفر فيها المشتقات النفطية بكميات كبيرة ويرجع ذلك لعدم توفر المواد النباتية الجافة</a:t>
            </a:r>
            <a:r>
              <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endPar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تهدف هذه الطريقة إلى رش سطح الكثبان الرملية المتحركة بمشتقات نفطية تعمل على تماسك هذا السطح إما بتكوين طبقة رقيقة من المادة المرشوشة وذرات الرمال أو تفاعل تلك المادة كيمائيا مع سطح الرمال وتكوين قشرة وبقائها لمدة كافية حتى نمو الأشجار الغروسة وتكوينها غطاء نباتى</a:t>
            </a:r>
            <a:r>
              <a:rPr kumimoji="0" lang="ar-EG"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EG"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طريقة إستخدام المواد الكيماوية مع النباتات </a:t>
            </a:r>
            <a:endParaRPr kumimoji="0" lang="en-US" sz="2800" b="1" i="0" u="sng" strike="noStrike" normalizeH="0" baseline="0"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يرش مستحلب البتومين في صورة شرائط بعرض 40 سم فى الاتجاه العمودى على الرياح. يعطى حماية 1.5 سنه لتكون قشرة صلبة على السطح تمنع حركة الرمال وبذلك تزداد نسبة نجاح البادرات</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en-US" sz="2400" b="1" i="0" u="none" strike="noStrike" normalizeH="0" baseline="0" dirty="0">
                <a:ln w="12700">
                  <a:solidFill>
                    <a:schemeClr val="tx2">
                      <a:satMod val="155000"/>
                    </a:schemeClr>
                  </a:solidFill>
                  <a:prstDash val="solid"/>
                </a:ln>
                <a:solidFill>
                  <a:srgbClr val="FF3399"/>
                </a:solidFill>
                <a:effectLst>
                  <a:outerShdw blurRad="41275" dist="20320" dir="1800000" algn="tl" rotWithShape="0">
                    <a:srgbClr val="000000">
                      <a:alpha val="40000"/>
                    </a:srgbClr>
                  </a:outerShdw>
                </a:effectLst>
                <a:latin typeface="Arial" pitchFamily="34" charset="0"/>
                <a:cs typeface="Arial" pitchFamily="34" charset="0"/>
              </a:rPr>
              <a:t> </a:t>
            </a:r>
          </a:p>
        </p:txBody>
      </p:sp>
      <p:sp>
        <p:nvSpPr>
          <p:cNvPr id="4" name="Slide Number Placeholder 3"/>
          <p:cNvSpPr>
            <a:spLocks noGrp="1"/>
          </p:cNvSpPr>
          <p:nvPr>
            <p:ph type="sldNum" sz="quarter" idx="12"/>
          </p:nvPr>
        </p:nvSpPr>
        <p:spPr/>
        <p:txBody>
          <a:bodyPr/>
          <a:lstStyle/>
          <a:p>
            <a:fld id="{40438969-D4AE-4934-A7E1-B5AB2B8D75EC}"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179512" y="548680"/>
            <a:ext cx="8712968" cy="2308324"/>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طريقة التغطية الترابية </a:t>
            </a:r>
            <a:endParaRPr kumimoji="0" lang="en-US" sz="2400" b="1" i="0" u="sng" strike="noStrike" normalizeH="0" baseline="0"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8000">
                  <a:solidFill>
                    <a:schemeClr val="accent2">
                      <a:satMod val="140000"/>
                    </a:schemeClr>
                  </a:solidFill>
                  <a:prstDash val="solid"/>
                  <a:miter lim="800000"/>
                </a:ln>
                <a:solidFill>
                  <a:srgbClr val="FF3300"/>
                </a:solidFill>
                <a:effectLst>
                  <a:outerShdw blurRad="25500" dist="23000" dir="7020000" algn="tl">
                    <a:srgbClr val="000000">
                      <a:alpha val="50000"/>
                    </a:srgbClr>
                  </a:outerShdw>
                </a:effectLst>
                <a:latin typeface="Arial" pitchFamily="34" charset="0"/>
                <a:ea typeface="Times New Roman" pitchFamily="18" charset="0"/>
                <a:cs typeface="Arial" pitchFamily="34" charset="0"/>
              </a:rPr>
              <a:t>      وهى تعتمد على طرح طبقة من الأتربة يتراوح سمكها بين 15 ، 20 سم بعد القيام بتسوية الكثبان الرملية وهذه الطريقة تساعد فى تحسين خصائص الطبقات السطحية من خلال تسرب جزء من الأتربة إلى الفجوات بين حبيبات الرمل فى موسم الأمطار وبالتالى تزيد من قدرة الرمال على الاحتفاظ بالرطوبة وكذلك تقلل من البخر خلال الجفاف او التغطية الصخرية كما حدث في غرود الخانكة. </a:t>
            </a:r>
            <a:endParaRPr kumimoji="0" lang="ar-SA" sz="2400" b="1" i="0" u="none" strike="noStrike" normalizeH="0" baseline="0" dirty="0">
              <a:ln w="18000">
                <a:solidFill>
                  <a:schemeClr val="accent2">
                    <a:satMod val="140000"/>
                  </a:schemeClr>
                </a:solidFill>
                <a:prstDash val="solid"/>
                <a:miter lim="800000"/>
              </a:ln>
              <a:solidFill>
                <a:srgbClr val="FF3300"/>
              </a:solidFill>
              <a:effectLst>
                <a:outerShdw blurRad="25500" dist="23000" dir="7020000" algn="tl">
                  <a:srgbClr val="000000">
                    <a:alpha val="50000"/>
                  </a:srgbClr>
                </a:outerShdw>
              </a:effectLst>
              <a:latin typeface="Arial" pitchFamily="34" charset="0"/>
              <a:cs typeface="Arial" pitchFamily="34" charset="0"/>
            </a:endParaRPr>
          </a:p>
        </p:txBody>
      </p:sp>
      <p:sp>
        <p:nvSpPr>
          <p:cNvPr id="73730" name="Rectangle 2"/>
          <p:cNvSpPr>
            <a:spLocks noChangeArrowheads="1"/>
          </p:cNvSpPr>
          <p:nvPr/>
        </p:nvSpPr>
        <p:spPr bwMode="auto">
          <a:xfrm>
            <a:off x="323528" y="3573016"/>
            <a:ext cx="8604448" cy="1938992"/>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طريقة التثبيت البيولوجى</a:t>
            </a:r>
            <a:r>
              <a:rPr kumimoji="0" lang="en-US"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sng"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يعتبر التثبيت الميكانيكى مرحلة ضرورية لنجاح عملية الزراعة والتشجير فوق سطح الرمال المتحركة أو أنها تمهد مرحلة التثبيت البيولوجى وهى تثبيت دائم يعتمد على اقامة غطاء شجرى أو شجيرى فوق الكثبان الرملية وحيث تعمل الجذور على تماسك حبيبات الرمال وتساعد على بناء قوام التربة الرملية</a:t>
            </a:r>
            <a:r>
              <a:rPr kumimoji="0" lang="en-US"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none" strike="noStrike" normalizeH="0" baseline="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251520" y="908720"/>
            <a:ext cx="8568952" cy="33239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0" rIns="9144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1" i="0" u="sng"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ويعتبر التشجير من انجح الطرق فى تثبيت الكثبان الرملية وذلك للخصائص التالية</a:t>
            </a:r>
            <a:r>
              <a:rPr kumimoji="0" lang="en-US" sz="2400" b="1" i="0" u="sng"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en-US" sz="2400" b="1" i="0" u="sng"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لها صفة الاستدامة</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تحسين خصائص التربة وتحسين خصوبتها بزيادة المادة العضوية</a:t>
            </a:r>
            <a:r>
              <a:rPr kumimoji="0" lang="en-US"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تحسين الظروف البيئية</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توفير الانتاج (مراعى – خشب)</a:t>
            </a:r>
            <a:endParaRPr kumimoji="0" lang="en-US"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أيجاد أماكن للنزهة والترفية</a:t>
            </a:r>
            <a:r>
              <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SA"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ويراعى ألا تقل المسافة بين الأشجار عن 4 / 4 متر، كذلك يتم عمل جور إلى عمق يتراوح بين 40 - 50 سم .</a:t>
            </a:r>
            <a:endParaRPr kumimoji="0" lang="en-US" sz="2400" b="1" i="0" u="none" strike="noStrike" normalizeH="0" baseline="0" dirty="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9898" y="1556792"/>
            <a:ext cx="642034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نشكركم على حسن الاستماع</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33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39552" y="1196752"/>
            <a:ext cx="7992888"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3200" b="1" i="1"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أسباب طبيعية</a:t>
            </a:r>
            <a:r>
              <a:rPr kumimoji="0" lang="ar-EG" sz="3200" b="1" i="1" u="sng"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ترتبط بدرجة إنحدار السفح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نوع التكوينات الجيولوجية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Wingdings" pitchFamily="2" charset="2"/>
              <a:buChar char="Ø"/>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تتابع الطبقات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Tx/>
              <a:buNone/>
              <a:tabLst/>
            </a:pPr>
            <a:endParaRPr kumimoji="0" lang="ar-EG" sz="24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indent="457200" algn="justLow" rtl="1" fontAlgn="base">
              <a:spcBef>
                <a:spcPct val="0"/>
              </a:spcBef>
              <a:spcAft>
                <a:spcPct val="0"/>
              </a:spcAft>
            </a:pPr>
            <a:r>
              <a:rPr lang="ar-SA" sz="32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أسباب بشرية </a:t>
            </a:r>
            <a:r>
              <a:rPr lang="ar-EG" sz="3200" b="1" i="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عمليات الحفر والتعميق فى أعالى التلال أو عند رؤس الأودية </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مد الطرق وشق الأنفاق وتعميق الخزانات ، وقطع الأشجار </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 typeface="Arial" pitchFamily="34" charset="0"/>
              <a:buChar char="•"/>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ممارسة رياضة التزلج على الجليد وتتسبب فى حدوث الإنهيارات الجليدية </a:t>
            </a:r>
            <a:endPar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Rectangle 2"/>
          <p:cNvSpPr/>
          <p:nvPr/>
        </p:nvSpPr>
        <p:spPr>
          <a:xfrm>
            <a:off x="2052278" y="404664"/>
            <a:ext cx="5080237" cy="646331"/>
          </a:xfrm>
          <a:prstGeom prst="rect">
            <a:avLst/>
          </a:prstGeom>
          <a:noFill/>
        </p:spPr>
        <p:txBody>
          <a:bodyPr wrap="none" lIns="91440" tIns="45720" rIns="91440" bIns="45720">
            <a:spAutoFit/>
          </a:bodyPr>
          <a:lstStyle/>
          <a:p>
            <a:pPr algn="ctr"/>
            <a:r>
              <a:rPr lang="ar-EG"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أسباب حدوث الانهيارات الأرضية</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79512" y="332656"/>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6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أساليب مواجهة الإنهيارات الأرضية</a:t>
            </a:r>
            <a:endParaRPr kumimoji="0" lang="en-US" sz="36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الحلول الهندسية لمواجهة الإنهيارات الأرضية</a:t>
            </a:r>
            <a:r>
              <a:rPr kumimoji="0" lang="ar-EG"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حفر وتمهيد إنحدار السفح إلى أن يصل إلى زاوية الإستقرار</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وضع دعامات خرسانية عند أقدام السفوح لتخفيف تأثير الذبذبات الناجمة عن حركة النقل الثقيل على الطرق المتاخمة بشكل كثيف</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 typeface="Wingdings" pitchFamily="2" charset="2"/>
              <a:buChar char="v"/>
              <a:tabLst/>
            </a:pPr>
            <a:r>
              <a:rPr kumimoji="0" lang="ar-SA"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إستخدام قضبان الشد لتثبيت الصخور بالسفوح المنحدرة .</a:t>
            </a: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indent="457200" algn="justLow" rtl="1" eaLnBrk="0" fontAlgn="base" hangingPunct="0">
              <a:spcBef>
                <a:spcPct val="0"/>
              </a:spcBef>
              <a:spcAft>
                <a:spcPct val="0"/>
              </a:spcAft>
            </a:pPr>
            <a:r>
              <a:rPr lang="ar-SA"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الطرق الكيميائية التى تستخدم فى التعامل مع المواضع القابلة لإنزلاق التربة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endParaRPr kumimoji="0" lang="ar-EG" sz="2400" b="1" i="0" u="none" strike="noStrike" normalizeH="0" baseline="0" dirty="0">
              <a:ln w="12700">
                <a:solidFill>
                  <a:schemeClr val="tx2">
                    <a:satMod val="155000"/>
                  </a:scheme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 typeface="Courier New" pitchFamily="49" charset="0"/>
              <a:buChar char="o"/>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حشو الفراغات فى التربة و الشقوق الصخرية بمواد مثل الأسمنت و ذلك بهدف زيادة قدرة السفح على تحمل إجهادات القص و التقليل من نفاذية التربة والصخور للمياه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buFont typeface="Courier New" pitchFamily="49" charset="0"/>
              <a:buChar char="o"/>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عمل أعمدة أسمنتية أو جيرية  تثبيت التربة </a:t>
            </a:r>
            <a:endPar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40438969-D4AE-4934-A7E1-B5AB2B8D75E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548680"/>
            <a:ext cx="8208912"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tab pos="768350" algn="l"/>
                <a:tab pos="2636838" algn="ctr"/>
              </a:tabLst>
            </a:pPr>
            <a:r>
              <a:rPr kumimoji="0" lang="ar-SA"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سقوط الصخور :</a:t>
            </a:r>
            <a:r>
              <a:rPr kumimoji="0" lang="en-US"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Rock falls </a:t>
            </a:r>
            <a:endParaRPr kumimoji="0" lang="en-US" sz="28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768350" algn="l"/>
                <a:tab pos="2636838" algn="ctr"/>
              </a:tabLst>
            </a:pP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يقصد ب</a:t>
            </a:r>
            <a:r>
              <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ه</a:t>
            </a:r>
            <a:r>
              <a:rPr kumimoji="0" lang="ar-SA"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إنزلاق المواد الصخرية المفككة التى تتراكم على سطح الحافة نحو المناطق المنخفضة المجاورة مثل الطرق التى نسلكها فى الوصول إلى قمة المناطق الجبلية أو فى الوديان المجاورة  وذلك فى شكل إنحدار سريع لهذه الكتل الصخرية الضخمة . </a:t>
            </a:r>
            <a:endParaRPr kumimoji="0" lang="ar-EG" sz="2400" b="1" i="0" u="none" strike="noStrike" normalizeH="0" baseline="0"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tab pos="768350" algn="l"/>
                <a:tab pos="2636838" algn="ctr"/>
              </a:tabLst>
            </a:pPr>
            <a:r>
              <a:rPr kumimoji="0" lang="ar-SA" sz="2400" b="1" i="0" u="none" strike="noStrike" normalizeH="0" baseline="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endPar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6</a:t>
            </a:fld>
            <a:endParaRPr lang="en-US"/>
          </a:p>
        </p:txBody>
      </p:sp>
      <p:sp>
        <p:nvSpPr>
          <p:cNvPr id="6" name="Rectangle 5"/>
          <p:cNvSpPr/>
          <p:nvPr/>
        </p:nvSpPr>
        <p:spPr>
          <a:xfrm>
            <a:off x="539552" y="2780928"/>
            <a:ext cx="7920880" cy="2800767"/>
          </a:xfrm>
          <a:prstGeom prst="rect">
            <a:avLst/>
          </a:prstGeom>
        </p:spPr>
        <p:txBody>
          <a:bodyPr wrap="square">
            <a:spAutoFit/>
          </a:bodyPr>
          <a:lstStyle/>
          <a:p>
            <a:pPr lvl="0" indent="457200" algn="justLow" rtl="1" eaLnBrk="0" fontAlgn="base" hangingPunct="0">
              <a:spcBef>
                <a:spcPct val="0"/>
              </a:spcBef>
              <a:spcAft>
                <a:spcPct val="0"/>
              </a:spcAft>
              <a:tabLst>
                <a:tab pos="768350" algn="l"/>
                <a:tab pos="2636838" algn="ctr"/>
              </a:tabLst>
            </a:pPr>
            <a:r>
              <a:rPr kumimoji="0" lang="ar-SA" sz="32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أهم العوامل التى تسبب </a:t>
            </a:r>
            <a:r>
              <a:rPr kumimoji="0" lang="ar-EG" sz="3200" b="1" i="0" u="none" strike="noStrike" normalizeH="0" baseline="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سقوط الصخور:</a:t>
            </a:r>
          </a:p>
          <a:p>
            <a:pPr lvl="0" indent="457200" algn="justLow" rtl="1" eaLnBrk="0" fontAlgn="base" hangingPunct="0">
              <a:spcBef>
                <a:spcPct val="0"/>
              </a:spcBef>
              <a:spcAft>
                <a:spcPct val="0"/>
              </a:spcAft>
              <a:tabLst>
                <a:tab pos="768350" algn="l"/>
                <a:tab pos="2636838" algn="ctr"/>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سقوط الأمطار الغزيرة على شكل سيول مما يترتب علية تشبع هذه المواد بالماء مما يسهل إنزلاقها إلى أسفل حيث تتراكم عند السطح .</a:t>
            </a:r>
            <a:endParaRPr kumimoji="0" lang="ar-EG"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tabLst>
                <a:tab pos="768350" algn="l"/>
                <a:tab pos="2636838" algn="ctr"/>
              </a:tabLst>
            </a:pPr>
            <a:r>
              <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قد تحدث كوارث وحوادث مروعة نتيجة لهذا الإنزلاق خاصة إذا إنزلقت الكتل الصخرية على الطرق التى نسلكها للوصول إلى المناطق المرتفعة ، ومن الأمثلة على ذلك ما حدث فى الطريق الموصل إلى قمة الهضبة الوسطى بجبل المقطم .</a:t>
            </a:r>
            <a:endParaRPr kumimoji="0" lang="ar-SA" sz="2400" b="1" i="0" u="none" strike="noStrike" normalizeH="0" baseline="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332656"/>
            <a:ext cx="3105337" cy="646331"/>
          </a:xfrm>
          <a:prstGeom prst="rect">
            <a:avLst/>
          </a:prstGeom>
        </p:spPr>
        <p:txBody>
          <a:bodyPr wrap="none">
            <a:spAutoFit/>
          </a:bodyPr>
          <a:lstStyle/>
          <a:p>
            <a:r>
              <a:rPr lang="ar-SA"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الإنهيارات السريعة </a:t>
            </a:r>
            <a:endParaRPr lang="en-US" sz="36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Rectangle 2"/>
          <p:cNvSpPr/>
          <p:nvPr/>
        </p:nvSpPr>
        <p:spPr>
          <a:xfrm>
            <a:off x="179512" y="1052736"/>
            <a:ext cx="8640960" cy="830997"/>
          </a:xfrm>
          <a:prstGeom prst="rect">
            <a:avLst/>
          </a:prstGeom>
        </p:spPr>
        <p:txBody>
          <a:bodyPr wrap="square">
            <a:spAutoFit/>
          </a:bodyPr>
          <a:lstStyle/>
          <a:p>
            <a:pPr algn="r" rtl="1"/>
            <a:r>
              <a:rPr lang="ar-SA"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هى حركات سريعة الحدوث وتستغرق فترة زمنية طويلة نسبياً عن حركات الإنزلاق </a:t>
            </a:r>
            <a:r>
              <a:rPr lang="ar-SA" sz="2400" b="1" u="sng"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ويرجع حدوثها إلى تشبع المواد الصخرية بكميات كبيرة من المياه </a:t>
            </a:r>
            <a:r>
              <a:rPr lang="ar-EG"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a:t>
            </a:r>
            <a:endParaRPr lang="en-US" sz="2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
        <p:nvSpPr>
          <p:cNvPr id="33793" name="Rectangle 1"/>
          <p:cNvSpPr>
            <a:spLocks noChangeArrowheads="1"/>
          </p:cNvSpPr>
          <p:nvPr/>
        </p:nvSpPr>
        <p:spPr bwMode="auto">
          <a:xfrm>
            <a:off x="1763688" y="1988840"/>
            <a:ext cx="549701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إنسياب المواد الطينية   </a:t>
            </a:r>
            <a:r>
              <a:rPr kumimoji="0" lang="en-US"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Mud Flow</a:t>
            </a:r>
            <a:r>
              <a:rPr kumimoji="0" lang="ar-SA"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Arial" pitchFamily="34" charset="0"/>
              </a:rPr>
              <a:t> </a:t>
            </a:r>
            <a:endParaRPr kumimoji="0" lang="ar-SA" sz="2800" b="1" i="0" u="none" strike="noStrike" cap="all" normalizeH="0" baseline="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33794" name="Rectangle 2"/>
          <p:cNvSpPr>
            <a:spLocks noChangeArrowheads="1"/>
          </p:cNvSpPr>
          <p:nvPr/>
        </p:nvSpPr>
        <p:spPr bwMode="auto">
          <a:xfrm>
            <a:off x="395536" y="2524254"/>
            <a:ext cx="8388424"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تسبب هذه الكارثة أضرار جسيمة لسكان الاراضى السهلية المجاورة للكتل الجبلية المرتفعة </a:t>
            </a:r>
            <a:r>
              <a:rPr kumimoji="0" lang="ar-EG"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 تنشأ هذه الكارثة عن وجود مواد غير متماسكه على أسطح شديدة الانحدار تتميز بخلوها من الغطاءات النباتية </a:t>
            </a:r>
            <a:r>
              <a:rPr kumimoji="0" lang="ar-EG"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rPr>
              <a:t>مع تعرض هذه المناطق للامطار السيلية فجأه يحدث تدفق طينى على سفوح المرتفعات على شكل مجرى طينى ضيق عميق ذو جوانب قليلة الارتفاع حائطى الشكل ، ويتحرك بسرعة كبيرة نحو اقدام المرتفعات . </a:t>
            </a:r>
            <a:endParaRPr kumimoji="0" lang="ar-EG" sz="24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Arial" pitchFamily="34" charset="0"/>
            </a:endParaRP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Arial" pitchFamily="34" charset="0"/>
              </a:rPr>
              <a:t>تشكل الانسيابات الطينية فى الصحارى خطرأ كبيرا على اوجه النشاط البشرى حيث انها تخرج من الاودية دون انذار كاف  وتنتشر على المناطق المأهولة بالسكان </a:t>
            </a:r>
            <a:endParaRPr kumimoji="0" lang="ar-SA" sz="2400" b="1" i="0" u="none" strike="noStrike" normalizeH="0" baseline="0" dirty="0">
              <a:ln w="11430"/>
              <a:solidFill>
                <a:srgbClr val="002060"/>
              </a:solidFill>
              <a:effectLst>
                <a:outerShdw blurRad="50800" dist="39000" dir="5460000" algn="tl">
                  <a:srgbClr val="000000">
                    <a:alpha val="38000"/>
                  </a:srgbClr>
                </a:outerShdw>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40438969-D4AE-4934-A7E1-B5AB2B8D75E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16884" y="620688"/>
            <a:ext cx="8280920" cy="5829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انهيارات المفتتات الصخرية   </a:t>
            </a:r>
            <a:r>
              <a:rPr kumimoji="0" lang="en-US"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Debris Flow</a:t>
            </a:r>
            <a:endParaRPr kumimoji="0" lang="en-US"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800" b="1" i="0" u="none" strike="noStrike" normalizeH="0" baseline="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ea typeface="Times New Roman" pitchFamily="18" charset="0"/>
                <a:cs typeface="Arial" pitchFamily="34" charset="0"/>
              </a:rPr>
              <a:t>تحدث هذه الكارثة عندما تجرف مياه الامطار الناتجة عن العواصف الرعدية كميات هائلة من المواد الصخرية المفككة الى أسفل السفوح الجبلية عن طريق المجارى المائية الموجودة بها . </a:t>
            </a:r>
            <a:endParaRPr kumimoji="0" lang="ar-EG" sz="2800" b="1" i="0" u="none" strike="noStrike" normalizeH="0" baseline="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endParaRPr kumimoji="0" lang="en-US" sz="2800" b="1" i="0" u="none" strike="noStrike" normalizeH="0" baseline="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endParaRPr>
          </a:p>
          <a:p>
            <a:pPr marL="0" marR="0" lvl="0" indent="457200" algn="justLow" defTabSz="914400" rtl="1" eaLnBrk="0" fontAlgn="base" latinLnBrk="0" hangingPunct="0">
              <a:lnSpc>
                <a:spcPct val="150000"/>
              </a:lnSpc>
              <a:spcBef>
                <a:spcPct val="0"/>
              </a:spcBef>
              <a:spcAft>
                <a:spcPct val="0"/>
              </a:spcAft>
              <a:buClrTx/>
              <a:buSzTx/>
              <a:buFontTx/>
              <a:buNone/>
              <a:tabLst/>
            </a:pPr>
            <a:r>
              <a:rPr kumimoji="0" lang="ar-SA"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وتشبة الإنهيارات الجليدية </a:t>
            </a:r>
            <a:r>
              <a:rPr kumimoji="0" lang="en-US"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Glacial flow</a:t>
            </a:r>
            <a:r>
              <a:rPr kumimoji="0" lang="ar-SA"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ea typeface="Times New Roman" pitchFamily="18" charset="0"/>
                <a:cs typeface="Arial" pitchFamily="34" charset="0"/>
              </a:rPr>
              <a:t> إنهيارات المفتتات الصخرية التى قد تحدث نتيجة لتعرض الكتل الجليدية لحدوث ذوبان للجليد أسفلها ، أو حدوث تأكل للطبقات الواقعة أسفلها مما يؤدى فى النهاية إلى حدوث إنهيار جليدى .</a:t>
            </a:r>
            <a:endParaRPr kumimoji="0" lang="ar-SA" sz="2800" b="1" i="0" u="none" strike="noStrike" normalizeH="0" baseline="0" dirty="0">
              <a:ln w="11430"/>
              <a:solidFill>
                <a:schemeClr val="accent2"/>
              </a:solidFill>
              <a:effectLst>
                <a:outerShdw blurRad="80000" dist="40000" dir="5040000" algn="tl">
                  <a:srgbClr val="000000">
                    <a:alpha val="30000"/>
                  </a:srgbClr>
                </a:out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51520" y="548680"/>
            <a:ext cx="864096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SA" sz="3200" b="1" i="0" u="none" strike="noStrike" normalizeH="0" baseline="0" dirty="0">
                <a:ln w="1905"/>
                <a:solidFill>
                  <a:schemeClr val="accent2"/>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الهبوط الأرضى </a:t>
            </a:r>
            <a:r>
              <a:rPr kumimoji="0" lang="en-US" sz="3200" b="1" i="0" u="none" strike="noStrike" normalizeH="0" baseline="0" dirty="0">
                <a:ln w="1905"/>
                <a:solidFill>
                  <a:schemeClr val="accent2"/>
                </a:solidFill>
                <a:effectLst>
                  <a:innerShdw blurRad="69850" dist="43180" dir="5400000">
                    <a:srgbClr val="000000">
                      <a:alpha val="65000"/>
                    </a:srgbClr>
                  </a:innerShdw>
                </a:effectLst>
                <a:latin typeface="Arial" pitchFamily="34" charset="0"/>
                <a:ea typeface="Times New Roman" pitchFamily="18" charset="0"/>
                <a:cs typeface="Arial" pitchFamily="34" charset="0"/>
              </a:rPr>
              <a:t>Subsidence</a:t>
            </a:r>
            <a:endParaRPr kumimoji="0" lang="en-US" sz="3200" b="1" i="0" u="none" strike="noStrike" normalizeH="0" baseline="0" dirty="0">
              <a:ln w="1905"/>
              <a:solidFill>
                <a:schemeClr val="accent2"/>
              </a:solidFill>
              <a:effectLst>
                <a:innerShdw blurRad="69850" dist="43180" dir="5400000">
                  <a:srgbClr val="000000">
                    <a:alpha val="65000"/>
                  </a:srgbClr>
                </a:innerShdw>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هو حركة عمودية أو أفقية تنتاب سطح الأرض</a:t>
            </a:r>
            <a:r>
              <a:rPr kumimoji="0" lang="ar-EG"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905"/>
                <a:solidFill>
                  <a:srgbClr val="0000FF"/>
                </a:solidFill>
                <a:effectLst>
                  <a:innerShdw blurRad="69850" dist="43180" dir="5400000">
                    <a:srgbClr val="000000">
                      <a:alpha val="65000"/>
                    </a:srgbClr>
                  </a:innerShdw>
                </a:effectLst>
                <a:latin typeface="Arial" pitchFamily="34" charset="0"/>
                <a:ea typeface="Times New Roman" pitchFamily="18" charset="0"/>
                <a:cs typeface="Arial" pitchFamily="34" charset="0"/>
              </a:rPr>
              <a:t> تنشأ نتيجة لحدوث حالة خلل بالتوازن الإستاتيكى للطبقات الأرضية السطحية ، وقد تحدث هذه الحالة بشكل تدريجى غير محسوس أو بصورة فجائية . </a:t>
            </a:r>
            <a:endParaRPr kumimoji="0" lang="ar-EG" sz="2400" b="1" i="0" u="none" strike="noStrike" normalizeH="0" baseline="0" dirty="0">
              <a:ln w="1905"/>
              <a:solidFill>
                <a:srgbClr val="0000FF"/>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ينشأ عن هذه الحركة تدمير المنشأت الهندسية و إنهيار السدود و الجسور، وتموج سطح الأرض وتخ</a:t>
            </a:r>
            <a:r>
              <a:rPr kumimoji="0" lang="ar-EG"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ـ</a:t>
            </a:r>
            <a:r>
              <a:rPr kumimoji="0" lang="ar-SA"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ريب البنية التحتية مثل أنابيب نقل الغاز والسكك الحديدية والطرق وغيرها . </a:t>
            </a:r>
            <a:endParaRPr kumimoji="0" lang="en-US" sz="2400" b="1" i="0" u="none" strike="noStrike" normalizeH="0" baseline="0" dirty="0">
              <a:ln w="1905"/>
              <a:solidFill>
                <a:srgbClr val="FF3300"/>
              </a:solidFill>
              <a:effectLst>
                <a:innerShdw blurRad="69850" dist="43180" dir="5400000">
                  <a:srgbClr val="000000">
                    <a:alpha val="65000"/>
                  </a:srgbClr>
                </a:innerShdw>
              </a:effectLst>
              <a:latin typeface="Arial" pitchFamily="34" charset="0"/>
              <a:cs typeface="Arial" pitchFamily="34" charset="0"/>
            </a:endParaRPr>
          </a:p>
          <a:p>
            <a:pPr marL="0" marR="0" lvl="0" indent="457200" algn="ctr" defTabSz="914400" rtl="1" eaLnBrk="0" fontAlgn="base" latinLnBrk="0" hangingPunct="0">
              <a:lnSpc>
                <a:spcPct val="100000"/>
              </a:lnSpc>
              <a:spcBef>
                <a:spcPct val="0"/>
              </a:spcBef>
              <a:spcAft>
                <a:spcPct val="0"/>
              </a:spcAft>
              <a:buClrTx/>
              <a:buSzTx/>
              <a:buFontTx/>
              <a:buNone/>
              <a:tabLst/>
            </a:pPr>
            <a:endPar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0438969-D4AE-4934-A7E1-B5AB2B8D75EC}" type="slidenum">
              <a:rPr lang="en-US" smtClean="0"/>
              <a:pPr/>
              <a:t>9</a:t>
            </a:fld>
            <a:endParaRPr lang="en-US"/>
          </a:p>
        </p:txBody>
      </p:sp>
      <p:sp>
        <p:nvSpPr>
          <p:cNvPr id="6" name="Rectangle 5"/>
          <p:cNvSpPr/>
          <p:nvPr/>
        </p:nvSpPr>
        <p:spPr>
          <a:xfrm>
            <a:off x="4896544" y="3510671"/>
            <a:ext cx="3995936" cy="2923877"/>
          </a:xfrm>
          <a:prstGeom prst="rect">
            <a:avLst/>
          </a:prstGeom>
        </p:spPr>
        <p:txBody>
          <a:bodyPr wrap="square">
            <a:spAutoFit/>
          </a:bodyPr>
          <a:lstStyle/>
          <a:p>
            <a:pPr lvl="0" indent="457200" algn="justLow" rtl="1" eaLnBrk="0" fontAlgn="base" hangingPunct="0">
              <a:spcBef>
                <a:spcPct val="0"/>
              </a:spcBef>
              <a:spcAft>
                <a:spcPct val="0"/>
              </a:spcAft>
            </a:pPr>
            <a:r>
              <a:rPr kumimoji="0" lang="ar-SA" sz="32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أسباب طبيعية </a:t>
            </a:r>
            <a:r>
              <a:rPr kumimoji="0" lang="ar-EG" sz="32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lvl="0" indent="457200" algn="justLow" rtl="1" eaLnBrk="0" fontAlgn="base" hangingPunct="0">
              <a:spcBef>
                <a:spcPct val="0"/>
              </a:spcBef>
              <a:spcAft>
                <a:spcPct val="0"/>
              </a:spcAft>
              <a:buFont typeface="Wingdings" pitchFamily="2" charset="2"/>
              <a:buChar char="q"/>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حدوث إذابة تحت سطحية </a:t>
            </a:r>
            <a:endPar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buFont typeface="Wingdings" pitchFamily="2" charset="2"/>
              <a:buChar char="q"/>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إنصهار الجليد الأرضى </a:t>
            </a:r>
            <a:endPar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buFont typeface="Wingdings" pitchFamily="2" charset="2"/>
              <a:buChar char="q"/>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حدوث تجوية ملحية.</a:t>
            </a:r>
            <a:endPar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lvl="0" indent="457200" algn="justLow" rtl="1" eaLnBrk="0" fontAlgn="base" hangingPunct="0">
              <a:spcBef>
                <a:spcPct val="0"/>
              </a:spcBef>
              <a:spcAft>
                <a:spcPct val="0"/>
              </a:spcAft>
            </a:pPr>
            <a:r>
              <a:rPr kumimoji="0" lang="ar-SA" sz="32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أسباب بشرية </a:t>
            </a:r>
            <a:r>
              <a:rPr kumimoji="0" lang="ar-EG" sz="3200" b="1" i="0" u="sng" strike="noStrike" normalizeH="0" baseline="0"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lvl="0" indent="457200" algn="justLow" rtl="1" eaLnBrk="0" fontAlgn="base" hangingPunct="0">
              <a:spcBef>
                <a:spcPct val="0"/>
              </a:spcBef>
              <a:spcAft>
                <a:spcPct val="0"/>
              </a:spcAft>
              <a:buFont typeface="Wingdings" pitchFamily="2" charset="2"/>
              <a:buChar char="v"/>
            </a:pPr>
            <a:r>
              <a:rPr kumimoji="0" lang="ar-SA" sz="24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إستخراج السوائل تحت الأرضية</a:t>
            </a:r>
            <a:r>
              <a:rPr kumimoji="0" lang="ar-EG"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lvl="0" indent="457200" algn="justLow" rtl="1" eaLnBrk="0" fontAlgn="base" hangingPunct="0">
              <a:spcBef>
                <a:spcPct val="0"/>
              </a:spcBef>
              <a:spcAft>
                <a:spcPct val="0"/>
              </a:spcAft>
              <a:buFont typeface="Wingdings" pitchFamily="2" charset="2"/>
              <a:buChar char="v"/>
            </a:pPr>
            <a:r>
              <a:rPr kumimoji="0" lang="ar-SA" sz="2400" b="1" i="0" u="none" strike="noStrike" normalizeH="0" baseline="0"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نتيجة لعمليات التعدين الباطنى . </a:t>
            </a:r>
            <a:endParaRPr lang="en-US" sz="2400" dirty="0"/>
          </a:p>
        </p:txBody>
      </p:sp>
      <p:sp>
        <p:nvSpPr>
          <p:cNvPr id="7" name="Rectangle 6"/>
          <p:cNvSpPr/>
          <p:nvPr/>
        </p:nvSpPr>
        <p:spPr>
          <a:xfrm>
            <a:off x="229994" y="3710685"/>
            <a:ext cx="4388621" cy="2308324"/>
          </a:xfrm>
          <a:prstGeom prst="rect">
            <a:avLst/>
          </a:prstGeom>
        </p:spPr>
        <p:txBody>
          <a:bodyPr wrap="square">
            <a:spAutoFit/>
          </a:bodyPr>
          <a:lstStyle/>
          <a:p>
            <a:pPr algn="just" rtl="1"/>
            <a:r>
              <a:rPr lang="ar-SA" sz="2400" b="1" u="sng"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المناطق التى تتعرض للهبوط الأرضى فى جمهورية مصر العربية </a:t>
            </a:r>
            <a:endParaRPr lang="ar-EG" sz="2400" b="1" u="sng"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algn="just" rtl="1"/>
            <a:r>
              <a:rPr lang="ar-SA"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مدينة مرسى مطروح بسبب حدوث عملية إذابة تحتية كيميائية فى صخور الحجر الجيرى الذى بنيت فوقه مساكن هذه المدينة .</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TotalTime>
  <Words>2573</Words>
  <Application>Microsoft Office PowerPoint</Application>
  <PresentationFormat>On-screen Show (4:3)</PresentationFormat>
  <Paragraphs>233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175</cp:revision>
  <dcterms:created xsi:type="dcterms:W3CDTF">2013-10-19T05:23:54Z</dcterms:created>
  <dcterms:modified xsi:type="dcterms:W3CDTF">2020-03-25T14:31:51Z</dcterms:modified>
</cp:coreProperties>
</file>