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sldIdLst>
    <p:sldId id="256" r:id="rId2"/>
    <p:sldId id="257" r:id="rId3"/>
    <p:sldId id="292" r:id="rId4"/>
    <p:sldId id="264" r:id="rId5"/>
    <p:sldId id="260" r:id="rId6"/>
    <p:sldId id="267" r:id="rId7"/>
    <p:sldId id="269" r:id="rId8"/>
    <p:sldId id="270" r:id="rId9"/>
    <p:sldId id="271" r:id="rId10"/>
    <p:sldId id="273" r:id="rId11"/>
    <p:sldId id="277" r:id="rId12"/>
    <p:sldId id="278" r:id="rId13"/>
    <p:sldId id="274" r:id="rId14"/>
    <p:sldId id="279" r:id="rId15"/>
    <p:sldId id="281" r:id="rId16"/>
    <p:sldId id="282" r:id="rId17"/>
    <p:sldId id="284" r:id="rId18"/>
    <p:sldId id="286" r:id="rId19"/>
    <p:sldId id="287" r:id="rId20"/>
    <p:sldId id="290" r:id="rId21"/>
    <p:sldId id="291"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66"/>
    <a:srgbClr val="33CC33"/>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F29EEDB-1843-4B2D-A845-EE1B8C2BDE57}" type="doc">
      <dgm:prSet loTypeId="urn:microsoft.com/office/officeart/2005/8/layout/vList6" loCatId="list" qsTypeId="urn:microsoft.com/office/officeart/2005/8/quickstyle/simple5" qsCatId="simple" csTypeId="urn:microsoft.com/office/officeart/2005/8/colors/colorful1#1" csCatId="colorful" phldr="1"/>
      <dgm:spPr/>
      <dgm:t>
        <a:bodyPr/>
        <a:lstStyle/>
        <a:p>
          <a:endParaRPr lang="en-US"/>
        </a:p>
      </dgm:t>
    </dgm:pt>
    <dgm:pt modelId="{5A6991A3-23BA-4B80-8B81-C9E413E85EE7}">
      <dgm:prSet phldrT="[Text]"/>
      <dgm:spPr/>
      <dgm:t>
        <a:bodyPr/>
        <a:lstStyle/>
        <a:p>
          <a:r>
            <a:rPr lang="ar-EG" b="1" dirty="0" smtClean="0"/>
            <a:t>مواد صلبة</a:t>
          </a:r>
          <a:endParaRPr lang="en-US" b="1" dirty="0"/>
        </a:p>
      </dgm:t>
    </dgm:pt>
    <dgm:pt modelId="{8AA19189-8CEF-4FA4-AFD6-A0785FB2F960}" type="parTrans" cxnId="{74D1A096-2DEC-44D2-A47F-833A027DFD07}">
      <dgm:prSet/>
      <dgm:spPr/>
      <dgm:t>
        <a:bodyPr/>
        <a:lstStyle/>
        <a:p>
          <a:endParaRPr lang="en-US" b="1"/>
        </a:p>
      </dgm:t>
    </dgm:pt>
    <dgm:pt modelId="{C635B186-4086-4635-A788-A9850254EE05}" type="sibTrans" cxnId="{74D1A096-2DEC-44D2-A47F-833A027DFD07}">
      <dgm:prSet/>
      <dgm:spPr/>
      <dgm:t>
        <a:bodyPr/>
        <a:lstStyle/>
        <a:p>
          <a:endParaRPr lang="en-US" b="1"/>
        </a:p>
      </dgm:t>
    </dgm:pt>
    <dgm:pt modelId="{80F32815-378D-4617-BDDB-3984FB5BB335}">
      <dgm:prSet phldrT="[Text]" custT="1"/>
      <dgm:spPr/>
      <dgm:t>
        <a:bodyPr/>
        <a:lstStyle/>
        <a:p>
          <a:pPr rtl="1"/>
          <a:r>
            <a:rPr lang="ar-EG" sz="2000" b="1" dirty="0" smtClean="0"/>
            <a:t>رماد بركانى</a:t>
          </a:r>
          <a:endParaRPr lang="en-US" sz="2000" b="1" dirty="0"/>
        </a:p>
      </dgm:t>
    </dgm:pt>
    <dgm:pt modelId="{9CB8B647-8F1F-4E63-822F-D3C04DBC50CA}" type="parTrans" cxnId="{5DD29E06-A484-4138-83F4-4991867C9048}">
      <dgm:prSet/>
      <dgm:spPr/>
      <dgm:t>
        <a:bodyPr/>
        <a:lstStyle/>
        <a:p>
          <a:endParaRPr lang="en-US" b="1"/>
        </a:p>
      </dgm:t>
    </dgm:pt>
    <dgm:pt modelId="{7C31324D-4D92-4CB7-969E-601FC032764C}" type="sibTrans" cxnId="{5DD29E06-A484-4138-83F4-4991867C9048}">
      <dgm:prSet/>
      <dgm:spPr/>
      <dgm:t>
        <a:bodyPr/>
        <a:lstStyle/>
        <a:p>
          <a:endParaRPr lang="en-US" b="1"/>
        </a:p>
      </dgm:t>
    </dgm:pt>
    <dgm:pt modelId="{F7F78FD0-E661-4FBB-996B-701E6C932D8D}">
      <dgm:prSet phldrT="[Text]" custT="1"/>
      <dgm:spPr/>
      <dgm:t>
        <a:bodyPr/>
        <a:lstStyle/>
        <a:p>
          <a:pPr rtl="1"/>
          <a:r>
            <a:rPr lang="ar-EG" sz="2000" b="1" dirty="0" smtClean="0"/>
            <a:t>مقذوفات صخرية ”قنابل“</a:t>
          </a:r>
          <a:endParaRPr lang="en-US" sz="2000" b="1" dirty="0"/>
        </a:p>
      </dgm:t>
    </dgm:pt>
    <dgm:pt modelId="{74FEB770-7DCA-4A8E-A04A-7DB6E086A449}" type="parTrans" cxnId="{E81237CE-F84F-4AF7-9B9B-BBE3AC710AAF}">
      <dgm:prSet/>
      <dgm:spPr/>
      <dgm:t>
        <a:bodyPr/>
        <a:lstStyle/>
        <a:p>
          <a:endParaRPr lang="en-US" b="1"/>
        </a:p>
      </dgm:t>
    </dgm:pt>
    <dgm:pt modelId="{0FE861AE-001B-4E65-B29E-46FC99D653EE}" type="sibTrans" cxnId="{E81237CE-F84F-4AF7-9B9B-BBE3AC710AAF}">
      <dgm:prSet/>
      <dgm:spPr/>
      <dgm:t>
        <a:bodyPr/>
        <a:lstStyle/>
        <a:p>
          <a:endParaRPr lang="en-US" b="1"/>
        </a:p>
      </dgm:t>
    </dgm:pt>
    <dgm:pt modelId="{EF3223F5-28ED-48EA-BF41-FBA56662BC9D}">
      <dgm:prSet phldrT="[Text]"/>
      <dgm:spPr/>
      <dgm:t>
        <a:bodyPr/>
        <a:lstStyle/>
        <a:p>
          <a:r>
            <a:rPr lang="ar-EG" b="1" dirty="0" smtClean="0"/>
            <a:t>مواد سائلة</a:t>
          </a:r>
          <a:endParaRPr lang="en-US" b="1" dirty="0"/>
        </a:p>
      </dgm:t>
    </dgm:pt>
    <dgm:pt modelId="{E0B53755-5856-41F4-9D79-9662117E8472}" type="parTrans" cxnId="{4845F449-9ADF-43A0-BB04-AB16E1D7D92A}">
      <dgm:prSet/>
      <dgm:spPr/>
      <dgm:t>
        <a:bodyPr/>
        <a:lstStyle/>
        <a:p>
          <a:endParaRPr lang="en-US" b="1"/>
        </a:p>
      </dgm:t>
    </dgm:pt>
    <dgm:pt modelId="{90B2ECB3-E8A9-44CC-9901-01AC5C9899F4}" type="sibTrans" cxnId="{4845F449-9ADF-43A0-BB04-AB16E1D7D92A}">
      <dgm:prSet/>
      <dgm:spPr/>
      <dgm:t>
        <a:bodyPr/>
        <a:lstStyle/>
        <a:p>
          <a:endParaRPr lang="en-US" b="1"/>
        </a:p>
      </dgm:t>
    </dgm:pt>
    <dgm:pt modelId="{45B75478-6EAD-4016-A430-F857B0DD5AB8}">
      <dgm:prSet phldrT="[Text]" custT="1"/>
      <dgm:spPr/>
      <dgm:t>
        <a:bodyPr/>
        <a:lstStyle/>
        <a:p>
          <a:pPr rtl="1"/>
          <a:r>
            <a:rPr lang="ar-EG" sz="2000" b="1" dirty="0" smtClean="0"/>
            <a:t>لافا حمضية ”تحتوى على نسبة عالية من السليكا“</a:t>
          </a:r>
          <a:endParaRPr lang="en-US" sz="2000" b="1" dirty="0"/>
        </a:p>
      </dgm:t>
    </dgm:pt>
    <dgm:pt modelId="{41297942-D8CB-4972-84B8-C50D00122E7E}" type="parTrans" cxnId="{3AA36AD9-4B77-4139-A4A2-F530DC4F840A}">
      <dgm:prSet/>
      <dgm:spPr/>
      <dgm:t>
        <a:bodyPr/>
        <a:lstStyle/>
        <a:p>
          <a:endParaRPr lang="en-US" b="1"/>
        </a:p>
      </dgm:t>
    </dgm:pt>
    <dgm:pt modelId="{B9564C61-22A1-47C7-8993-33F91DF65DD1}" type="sibTrans" cxnId="{3AA36AD9-4B77-4139-A4A2-F530DC4F840A}">
      <dgm:prSet/>
      <dgm:spPr/>
      <dgm:t>
        <a:bodyPr/>
        <a:lstStyle/>
        <a:p>
          <a:endParaRPr lang="en-US" b="1"/>
        </a:p>
      </dgm:t>
    </dgm:pt>
    <dgm:pt modelId="{DF09D594-CEA5-41A0-A5FC-E5EAC1CBCDC8}">
      <dgm:prSet phldrT="[Text]" custT="1"/>
      <dgm:spPr/>
      <dgm:t>
        <a:bodyPr/>
        <a:lstStyle/>
        <a:p>
          <a:pPr rtl="1"/>
          <a:r>
            <a:rPr lang="ar-EG" sz="2000" b="1" dirty="0" smtClean="0"/>
            <a:t>لافا قاعدية تتحول إلى حالة سائلة فى درجة حرارة منخفضة</a:t>
          </a:r>
          <a:endParaRPr lang="en-US" sz="2000" b="1" dirty="0"/>
        </a:p>
      </dgm:t>
    </dgm:pt>
    <dgm:pt modelId="{9FA289BE-16F2-41C4-9165-208B18DA614A}" type="parTrans" cxnId="{D0383A87-4D8E-4564-877C-F2FE17C0ABEA}">
      <dgm:prSet/>
      <dgm:spPr/>
      <dgm:t>
        <a:bodyPr/>
        <a:lstStyle/>
        <a:p>
          <a:endParaRPr lang="en-US" b="1"/>
        </a:p>
      </dgm:t>
    </dgm:pt>
    <dgm:pt modelId="{3829E5A1-99CB-412A-81B3-87834F133944}" type="sibTrans" cxnId="{D0383A87-4D8E-4564-877C-F2FE17C0ABEA}">
      <dgm:prSet/>
      <dgm:spPr/>
      <dgm:t>
        <a:bodyPr/>
        <a:lstStyle/>
        <a:p>
          <a:endParaRPr lang="en-US" b="1"/>
        </a:p>
      </dgm:t>
    </dgm:pt>
    <dgm:pt modelId="{B7662320-0564-4F1F-BD11-B81B4E7B44B3}">
      <dgm:prSet/>
      <dgm:spPr/>
      <dgm:t>
        <a:bodyPr/>
        <a:lstStyle/>
        <a:p>
          <a:r>
            <a:rPr lang="ar-EG" b="1" dirty="0" smtClean="0">
              <a:solidFill>
                <a:schemeClr val="tx1"/>
              </a:solidFill>
            </a:rPr>
            <a:t>مواد غازية</a:t>
          </a:r>
          <a:endParaRPr lang="en-US" b="1" dirty="0">
            <a:solidFill>
              <a:schemeClr val="tx1"/>
            </a:solidFill>
          </a:endParaRPr>
        </a:p>
      </dgm:t>
    </dgm:pt>
    <dgm:pt modelId="{027C8E74-C440-4740-BF44-7BB1E13C92E2}" type="parTrans" cxnId="{A62C8329-81A6-496A-8577-6EA45EF9F7C9}">
      <dgm:prSet/>
      <dgm:spPr/>
      <dgm:t>
        <a:bodyPr/>
        <a:lstStyle/>
        <a:p>
          <a:endParaRPr lang="en-US" b="1"/>
        </a:p>
      </dgm:t>
    </dgm:pt>
    <dgm:pt modelId="{25509291-7895-442C-8C92-B719364FAB42}" type="sibTrans" cxnId="{A62C8329-81A6-496A-8577-6EA45EF9F7C9}">
      <dgm:prSet/>
      <dgm:spPr/>
      <dgm:t>
        <a:bodyPr/>
        <a:lstStyle/>
        <a:p>
          <a:endParaRPr lang="en-US" b="1"/>
        </a:p>
      </dgm:t>
    </dgm:pt>
    <dgm:pt modelId="{827097B3-7F17-4C37-87AE-A54CFEB824D1}">
      <dgm:prSet/>
      <dgm:spPr/>
      <dgm:t>
        <a:bodyPr/>
        <a:lstStyle/>
        <a:p>
          <a:pPr rtl="1"/>
          <a:r>
            <a:rPr lang="ar-SA" smtClean="0"/>
            <a:t>بخار ماء  وثاني أكسيد الكربون او غازات وأحماض الايدروكلوريد أو الكبريتيك او النشادر </a:t>
          </a:r>
          <a:endParaRPr lang="en-US"/>
        </a:p>
      </dgm:t>
    </dgm:pt>
    <dgm:pt modelId="{1DD5B9DE-C905-481B-8457-79715D89650A}" type="parTrans" cxnId="{B8C05E25-99A5-4A83-9A1C-7AF03A044A10}">
      <dgm:prSet/>
      <dgm:spPr/>
      <dgm:t>
        <a:bodyPr/>
        <a:lstStyle/>
        <a:p>
          <a:endParaRPr lang="en-US"/>
        </a:p>
      </dgm:t>
    </dgm:pt>
    <dgm:pt modelId="{8C55C68F-03E4-4A0E-9D0C-648E48466137}" type="sibTrans" cxnId="{B8C05E25-99A5-4A83-9A1C-7AF03A044A10}">
      <dgm:prSet/>
      <dgm:spPr/>
      <dgm:t>
        <a:bodyPr/>
        <a:lstStyle/>
        <a:p>
          <a:endParaRPr lang="en-US"/>
        </a:p>
      </dgm:t>
    </dgm:pt>
    <dgm:pt modelId="{38F06952-2DCE-4888-996A-289B3CB41EF9}" type="pres">
      <dgm:prSet presAssocID="{FF29EEDB-1843-4B2D-A845-EE1B8C2BDE57}" presName="Name0" presStyleCnt="0">
        <dgm:presLayoutVars>
          <dgm:dir/>
          <dgm:animLvl val="lvl"/>
          <dgm:resizeHandles/>
        </dgm:presLayoutVars>
      </dgm:prSet>
      <dgm:spPr/>
      <dgm:t>
        <a:bodyPr/>
        <a:lstStyle/>
        <a:p>
          <a:endParaRPr lang="en-US"/>
        </a:p>
      </dgm:t>
    </dgm:pt>
    <dgm:pt modelId="{C597622B-B46E-428D-A1CF-C2FC27227219}" type="pres">
      <dgm:prSet presAssocID="{5A6991A3-23BA-4B80-8B81-C9E413E85EE7}" presName="linNode" presStyleCnt="0"/>
      <dgm:spPr/>
    </dgm:pt>
    <dgm:pt modelId="{F38B064D-8D92-4B96-818D-E7089B70D39E}" type="pres">
      <dgm:prSet presAssocID="{5A6991A3-23BA-4B80-8B81-C9E413E85EE7}" presName="parentShp" presStyleLbl="node1" presStyleIdx="0" presStyleCnt="3">
        <dgm:presLayoutVars>
          <dgm:bulletEnabled val="1"/>
        </dgm:presLayoutVars>
      </dgm:prSet>
      <dgm:spPr/>
      <dgm:t>
        <a:bodyPr/>
        <a:lstStyle/>
        <a:p>
          <a:endParaRPr lang="en-US"/>
        </a:p>
      </dgm:t>
    </dgm:pt>
    <dgm:pt modelId="{EAB0BB4E-9B9A-40FD-BBE6-179A41B8B6F8}" type="pres">
      <dgm:prSet presAssocID="{5A6991A3-23BA-4B80-8B81-C9E413E85EE7}" presName="childShp" presStyleLbl="bgAccFollowNode1" presStyleIdx="0" presStyleCnt="3">
        <dgm:presLayoutVars>
          <dgm:bulletEnabled val="1"/>
        </dgm:presLayoutVars>
      </dgm:prSet>
      <dgm:spPr/>
      <dgm:t>
        <a:bodyPr/>
        <a:lstStyle/>
        <a:p>
          <a:endParaRPr lang="en-US"/>
        </a:p>
      </dgm:t>
    </dgm:pt>
    <dgm:pt modelId="{C537A848-B4B5-4C27-B91A-56B90B70F03F}" type="pres">
      <dgm:prSet presAssocID="{C635B186-4086-4635-A788-A9850254EE05}" presName="spacing" presStyleCnt="0"/>
      <dgm:spPr/>
    </dgm:pt>
    <dgm:pt modelId="{F4AFCA61-AB5D-49C6-ACD1-37D973594BDD}" type="pres">
      <dgm:prSet presAssocID="{EF3223F5-28ED-48EA-BF41-FBA56662BC9D}" presName="linNode" presStyleCnt="0"/>
      <dgm:spPr/>
    </dgm:pt>
    <dgm:pt modelId="{395C0426-9456-4482-A9B5-696C2E9518DC}" type="pres">
      <dgm:prSet presAssocID="{EF3223F5-28ED-48EA-BF41-FBA56662BC9D}" presName="parentShp" presStyleLbl="node1" presStyleIdx="1" presStyleCnt="3">
        <dgm:presLayoutVars>
          <dgm:bulletEnabled val="1"/>
        </dgm:presLayoutVars>
      </dgm:prSet>
      <dgm:spPr/>
      <dgm:t>
        <a:bodyPr/>
        <a:lstStyle/>
        <a:p>
          <a:endParaRPr lang="en-US"/>
        </a:p>
      </dgm:t>
    </dgm:pt>
    <dgm:pt modelId="{CD128ADA-D491-4D1D-8278-0C8DB6007107}" type="pres">
      <dgm:prSet presAssocID="{EF3223F5-28ED-48EA-BF41-FBA56662BC9D}" presName="childShp" presStyleLbl="bgAccFollowNode1" presStyleIdx="1" presStyleCnt="3">
        <dgm:presLayoutVars>
          <dgm:bulletEnabled val="1"/>
        </dgm:presLayoutVars>
      </dgm:prSet>
      <dgm:spPr/>
      <dgm:t>
        <a:bodyPr/>
        <a:lstStyle/>
        <a:p>
          <a:endParaRPr lang="en-US"/>
        </a:p>
      </dgm:t>
    </dgm:pt>
    <dgm:pt modelId="{9FE21C75-2AF9-4DE9-9FCE-781D16E0BF4A}" type="pres">
      <dgm:prSet presAssocID="{90B2ECB3-E8A9-44CC-9901-01AC5C9899F4}" presName="spacing" presStyleCnt="0"/>
      <dgm:spPr/>
    </dgm:pt>
    <dgm:pt modelId="{B27EF339-51FC-4340-AA7C-B7ECFCDB9D9A}" type="pres">
      <dgm:prSet presAssocID="{B7662320-0564-4F1F-BD11-B81B4E7B44B3}" presName="linNode" presStyleCnt="0"/>
      <dgm:spPr/>
    </dgm:pt>
    <dgm:pt modelId="{041F96C6-EEA7-44A7-867F-18EEDF1A7F08}" type="pres">
      <dgm:prSet presAssocID="{B7662320-0564-4F1F-BD11-B81B4E7B44B3}" presName="parentShp" presStyleLbl="node1" presStyleIdx="2" presStyleCnt="3">
        <dgm:presLayoutVars>
          <dgm:bulletEnabled val="1"/>
        </dgm:presLayoutVars>
      </dgm:prSet>
      <dgm:spPr/>
      <dgm:t>
        <a:bodyPr/>
        <a:lstStyle/>
        <a:p>
          <a:endParaRPr lang="en-US"/>
        </a:p>
      </dgm:t>
    </dgm:pt>
    <dgm:pt modelId="{76E2D9C9-5E53-45F7-B84A-77DACF7715FE}" type="pres">
      <dgm:prSet presAssocID="{B7662320-0564-4F1F-BD11-B81B4E7B44B3}" presName="childShp" presStyleLbl="bgAccFollowNode1" presStyleIdx="2" presStyleCnt="3">
        <dgm:presLayoutVars>
          <dgm:bulletEnabled val="1"/>
        </dgm:presLayoutVars>
      </dgm:prSet>
      <dgm:spPr/>
      <dgm:t>
        <a:bodyPr/>
        <a:lstStyle/>
        <a:p>
          <a:endParaRPr lang="en-US"/>
        </a:p>
      </dgm:t>
    </dgm:pt>
  </dgm:ptLst>
  <dgm:cxnLst>
    <dgm:cxn modelId="{5DD29E06-A484-4138-83F4-4991867C9048}" srcId="{5A6991A3-23BA-4B80-8B81-C9E413E85EE7}" destId="{80F32815-378D-4617-BDDB-3984FB5BB335}" srcOrd="0" destOrd="0" parTransId="{9CB8B647-8F1F-4E63-822F-D3C04DBC50CA}" sibTransId="{7C31324D-4D92-4CB7-969E-601FC032764C}"/>
    <dgm:cxn modelId="{A62C8329-81A6-496A-8577-6EA45EF9F7C9}" srcId="{FF29EEDB-1843-4B2D-A845-EE1B8C2BDE57}" destId="{B7662320-0564-4F1F-BD11-B81B4E7B44B3}" srcOrd="2" destOrd="0" parTransId="{027C8E74-C440-4740-BF44-7BB1E13C92E2}" sibTransId="{25509291-7895-442C-8C92-B719364FAB42}"/>
    <dgm:cxn modelId="{B8C05E25-99A5-4A83-9A1C-7AF03A044A10}" srcId="{B7662320-0564-4F1F-BD11-B81B4E7B44B3}" destId="{827097B3-7F17-4C37-87AE-A54CFEB824D1}" srcOrd="0" destOrd="0" parTransId="{1DD5B9DE-C905-481B-8457-79715D89650A}" sibTransId="{8C55C68F-03E4-4A0E-9D0C-648E48466137}"/>
    <dgm:cxn modelId="{BF8CE35E-99BF-4581-9C0D-B2BB7F498802}" type="presOf" srcId="{45B75478-6EAD-4016-A430-F857B0DD5AB8}" destId="{CD128ADA-D491-4D1D-8278-0C8DB6007107}" srcOrd="0" destOrd="0" presId="urn:microsoft.com/office/officeart/2005/8/layout/vList6"/>
    <dgm:cxn modelId="{4845F449-9ADF-43A0-BB04-AB16E1D7D92A}" srcId="{FF29EEDB-1843-4B2D-A845-EE1B8C2BDE57}" destId="{EF3223F5-28ED-48EA-BF41-FBA56662BC9D}" srcOrd="1" destOrd="0" parTransId="{E0B53755-5856-41F4-9D79-9662117E8472}" sibTransId="{90B2ECB3-E8A9-44CC-9901-01AC5C9899F4}"/>
    <dgm:cxn modelId="{3AA36AD9-4B77-4139-A4A2-F530DC4F840A}" srcId="{EF3223F5-28ED-48EA-BF41-FBA56662BC9D}" destId="{45B75478-6EAD-4016-A430-F857B0DD5AB8}" srcOrd="0" destOrd="0" parTransId="{41297942-D8CB-4972-84B8-C50D00122E7E}" sibTransId="{B9564C61-22A1-47C7-8993-33F91DF65DD1}"/>
    <dgm:cxn modelId="{A252A0EE-80EA-4D62-83B1-0F7816B13133}" type="presOf" srcId="{5A6991A3-23BA-4B80-8B81-C9E413E85EE7}" destId="{F38B064D-8D92-4B96-818D-E7089B70D39E}" srcOrd="0" destOrd="0" presId="urn:microsoft.com/office/officeart/2005/8/layout/vList6"/>
    <dgm:cxn modelId="{60F7250A-2B20-4738-A317-5191510CC1DD}" type="presOf" srcId="{B7662320-0564-4F1F-BD11-B81B4E7B44B3}" destId="{041F96C6-EEA7-44A7-867F-18EEDF1A7F08}" srcOrd="0" destOrd="0" presId="urn:microsoft.com/office/officeart/2005/8/layout/vList6"/>
    <dgm:cxn modelId="{7EDAB080-27A0-449C-8DF0-E69C29BC015E}" type="presOf" srcId="{DF09D594-CEA5-41A0-A5FC-E5EAC1CBCDC8}" destId="{CD128ADA-D491-4D1D-8278-0C8DB6007107}" srcOrd="0" destOrd="1" presId="urn:microsoft.com/office/officeart/2005/8/layout/vList6"/>
    <dgm:cxn modelId="{E81237CE-F84F-4AF7-9B9B-BBE3AC710AAF}" srcId="{5A6991A3-23BA-4B80-8B81-C9E413E85EE7}" destId="{F7F78FD0-E661-4FBB-996B-701E6C932D8D}" srcOrd="1" destOrd="0" parTransId="{74FEB770-7DCA-4A8E-A04A-7DB6E086A449}" sibTransId="{0FE861AE-001B-4E65-B29E-46FC99D653EE}"/>
    <dgm:cxn modelId="{16189440-003A-4BCB-8336-264421A27C6A}" type="presOf" srcId="{EF3223F5-28ED-48EA-BF41-FBA56662BC9D}" destId="{395C0426-9456-4482-A9B5-696C2E9518DC}" srcOrd="0" destOrd="0" presId="urn:microsoft.com/office/officeart/2005/8/layout/vList6"/>
    <dgm:cxn modelId="{6270CCD9-CDDE-4A31-98FA-6B8AAF729095}" type="presOf" srcId="{80F32815-378D-4617-BDDB-3984FB5BB335}" destId="{EAB0BB4E-9B9A-40FD-BBE6-179A41B8B6F8}" srcOrd="0" destOrd="0" presId="urn:microsoft.com/office/officeart/2005/8/layout/vList6"/>
    <dgm:cxn modelId="{C00565A0-16F5-43FC-AD1D-604220BE09F5}" type="presOf" srcId="{827097B3-7F17-4C37-87AE-A54CFEB824D1}" destId="{76E2D9C9-5E53-45F7-B84A-77DACF7715FE}" srcOrd="0" destOrd="0" presId="urn:microsoft.com/office/officeart/2005/8/layout/vList6"/>
    <dgm:cxn modelId="{B53D8933-0492-48A3-80D2-80341960D291}" type="presOf" srcId="{F7F78FD0-E661-4FBB-996B-701E6C932D8D}" destId="{EAB0BB4E-9B9A-40FD-BBE6-179A41B8B6F8}" srcOrd="0" destOrd="1" presId="urn:microsoft.com/office/officeart/2005/8/layout/vList6"/>
    <dgm:cxn modelId="{74D1A096-2DEC-44D2-A47F-833A027DFD07}" srcId="{FF29EEDB-1843-4B2D-A845-EE1B8C2BDE57}" destId="{5A6991A3-23BA-4B80-8B81-C9E413E85EE7}" srcOrd="0" destOrd="0" parTransId="{8AA19189-8CEF-4FA4-AFD6-A0785FB2F960}" sibTransId="{C635B186-4086-4635-A788-A9850254EE05}"/>
    <dgm:cxn modelId="{F265806C-B86C-41D0-BC59-1AF2DF5CDFA2}" type="presOf" srcId="{FF29EEDB-1843-4B2D-A845-EE1B8C2BDE57}" destId="{38F06952-2DCE-4888-996A-289B3CB41EF9}" srcOrd="0" destOrd="0" presId="urn:microsoft.com/office/officeart/2005/8/layout/vList6"/>
    <dgm:cxn modelId="{D0383A87-4D8E-4564-877C-F2FE17C0ABEA}" srcId="{EF3223F5-28ED-48EA-BF41-FBA56662BC9D}" destId="{DF09D594-CEA5-41A0-A5FC-E5EAC1CBCDC8}" srcOrd="1" destOrd="0" parTransId="{9FA289BE-16F2-41C4-9165-208B18DA614A}" sibTransId="{3829E5A1-99CB-412A-81B3-87834F133944}"/>
    <dgm:cxn modelId="{AF841624-AABE-4ADC-A4A7-BE688ADC9629}" type="presParOf" srcId="{38F06952-2DCE-4888-996A-289B3CB41EF9}" destId="{C597622B-B46E-428D-A1CF-C2FC27227219}" srcOrd="0" destOrd="0" presId="urn:microsoft.com/office/officeart/2005/8/layout/vList6"/>
    <dgm:cxn modelId="{59A9BDEB-3912-4A38-A967-E826CBA6ED56}" type="presParOf" srcId="{C597622B-B46E-428D-A1CF-C2FC27227219}" destId="{F38B064D-8D92-4B96-818D-E7089B70D39E}" srcOrd="0" destOrd="0" presId="urn:microsoft.com/office/officeart/2005/8/layout/vList6"/>
    <dgm:cxn modelId="{9D7C3AA4-4C00-4337-AC86-92088A4EE5BA}" type="presParOf" srcId="{C597622B-B46E-428D-A1CF-C2FC27227219}" destId="{EAB0BB4E-9B9A-40FD-BBE6-179A41B8B6F8}" srcOrd="1" destOrd="0" presId="urn:microsoft.com/office/officeart/2005/8/layout/vList6"/>
    <dgm:cxn modelId="{68EFB002-D9CD-4F73-83BA-7B840F80690D}" type="presParOf" srcId="{38F06952-2DCE-4888-996A-289B3CB41EF9}" destId="{C537A848-B4B5-4C27-B91A-56B90B70F03F}" srcOrd="1" destOrd="0" presId="urn:microsoft.com/office/officeart/2005/8/layout/vList6"/>
    <dgm:cxn modelId="{FD0CD398-7B94-4E47-AF69-763CEAE2FAA7}" type="presParOf" srcId="{38F06952-2DCE-4888-996A-289B3CB41EF9}" destId="{F4AFCA61-AB5D-49C6-ACD1-37D973594BDD}" srcOrd="2" destOrd="0" presId="urn:microsoft.com/office/officeart/2005/8/layout/vList6"/>
    <dgm:cxn modelId="{547A54C2-5E87-46E1-8955-F1637A203E0D}" type="presParOf" srcId="{F4AFCA61-AB5D-49C6-ACD1-37D973594BDD}" destId="{395C0426-9456-4482-A9B5-696C2E9518DC}" srcOrd="0" destOrd="0" presId="urn:microsoft.com/office/officeart/2005/8/layout/vList6"/>
    <dgm:cxn modelId="{1646210D-1E14-4C9D-8031-8B2950DE3B3D}" type="presParOf" srcId="{F4AFCA61-AB5D-49C6-ACD1-37D973594BDD}" destId="{CD128ADA-D491-4D1D-8278-0C8DB6007107}" srcOrd="1" destOrd="0" presId="urn:microsoft.com/office/officeart/2005/8/layout/vList6"/>
    <dgm:cxn modelId="{66FE5D4C-256B-49B9-A290-6085EE0E5C28}" type="presParOf" srcId="{38F06952-2DCE-4888-996A-289B3CB41EF9}" destId="{9FE21C75-2AF9-4DE9-9FCE-781D16E0BF4A}" srcOrd="3" destOrd="0" presId="urn:microsoft.com/office/officeart/2005/8/layout/vList6"/>
    <dgm:cxn modelId="{55A518A6-1AAB-493A-B1D6-3DD71BD1B5FB}" type="presParOf" srcId="{38F06952-2DCE-4888-996A-289B3CB41EF9}" destId="{B27EF339-51FC-4340-AA7C-B7ECFCDB9D9A}" srcOrd="4" destOrd="0" presId="urn:microsoft.com/office/officeart/2005/8/layout/vList6"/>
    <dgm:cxn modelId="{78401543-5AC7-4976-9DA2-478BA195730F}" type="presParOf" srcId="{B27EF339-51FC-4340-AA7C-B7ECFCDB9D9A}" destId="{041F96C6-EEA7-44A7-867F-18EEDF1A7F08}" srcOrd="0" destOrd="0" presId="urn:microsoft.com/office/officeart/2005/8/layout/vList6"/>
    <dgm:cxn modelId="{078E9157-4F27-41BC-8728-6D859AC7CE92}" type="presParOf" srcId="{B27EF339-51FC-4340-AA7C-B7ECFCDB9D9A}" destId="{76E2D9C9-5E53-45F7-B84A-77DACF7715FE}"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D834CF-7D35-4DB2-9112-2AE28EEFB805}" type="datetimeFigureOut">
              <a:rPr lang="en-US" smtClean="0"/>
              <a:t>3/25/2020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FD23FC-DA4A-45D1-B5D4-B7B432EDAEB7}" type="slidenum">
              <a:rPr lang="en-US" smtClean="0"/>
              <a:t>‹#›</a:t>
            </a:fld>
            <a:endParaRPr lang="en-US"/>
          </a:p>
        </p:txBody>
      </p:sp>
    </p:spTree>
    <p:extLst>
      <p:ext uri="{BB962C8B-B14F-4D97-AF65-F5344CB8AC3E}">
        <p14:creationId xmlns:p14="http://schemas.microsoft.com/office/powerpoint/2010/main" val="39756101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A436B59-9598-4C4E-BEE0-14954120BD7C}" type="datetime1">
              <a:rPr lang="en-US" smtClean="0"/>
              <a:t>3/25/2020</a:t>
            </a:fld>
            <a:endParaRPr lang="en-US"/>
          </a:p>
        </p:txBody>
      </p:sp>
      <p:sp>
        <p:nvSpPr>
          <p:cNvPr id="5" name="Footer Placeholder 4"/>
          <p:cNvSpPr>
            <a:spLocks noGrp="1"/>
          </p:cNvSpPr>
          <p:nvPr>
            <p:ph type="ftr" sz="quarter" idx="11"/>
          </p:nvPr>
        </p:nvSpPr>
        <p:spPr/>
        <p:txBody>
          <a:bodyPr/>
          <a:lstStyle/>
          <a:p>
            <a:r>
              <a:rPr lang="en-US" smtClean="0"/>
              <a:t>Prof.Azza Abdallah</a:t>
            </a:r>
            <a:endParaRPr lang="en-US"/>
          </a:p>
        </p:txBody>
      </p:sp>
      <p:sp>
        <p:nvSpPr>
          <p:cNvPr id="6" name="Slide Number Placeholder 5"/>
          <p:cNvSpPr>
            <a:spLocks noGrp="1"/>
          </p:cNvSpPr>
          <p:nvPr>
            <p:ph type="sldNum" sz="quarter" idx="12"/>
          </p:nvPr>
        </p:nvSpPr>
        <p:spPr/>
        <p:txBody>
          <a:bodyPr/>
          <a:lstStyle/>
          <a:p>
            <a:fld id="{E3DCCAC4-DD9F-4107-9574-F27E7A711727}" type="slidenum">
              <a:rPr lang="en-US" smtClean="0"/>
              <a:pPr/>
              <a:t>‹#›</a:t>
            </a:fld>
            <a:endParaRPr lang="en-US"/>
          </a:p>
        </p:txBody>
      </p:sp>
    </p:spTree>
    <p:extLst>
      <p:ext uri="{BB962C8B-B14F-4D97-AF65-F5344CB8AC3E}">
        <p14:creationId xmlns:p14="http://schemas.microsoft.com/office/powerpoint/2010/main" val="3842384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905C0E-7B99-4787-A1DB-EBF2B7F00527}" type="datetime1">
              <a:rPr lang="en-US" smtClean="0"/>
              <a:t>3/25/2020</a:t>
            </a:fld>
            <a:endParaRPr lang="en-US"/>
          </a:p>
        </p:txBody>
      </p:sp>
      <p:sp>
        <p:nvSpPr>
          <p:cNvPr id="5" name="Footer Placeholder 4"/>
          <p:cNvSpPr>
            <a:spLocks noGrp="1"/>
          </p:cNvSpPr>
          <p:nvPr>
            <p:ph type="ftr" sz="quarter" idx="11"/>
          </p:nvPr>
        </p:nvSpPr>
        <p:spPr/>
        <p:txBody>
          <a:bodyPr/>
          <a:lstStyle/>
          <a:p>
            <a:r>
              <a:rPr lang="en-US" smtClean="0"/>
              <a:t>Prof.Azza Abdallah</a:t>
            </a:r>
            <a:endParaRPr lang="en-US"/>
          </a:p>
        </p:txBody>
      </p:sp>
      <p:sp>
        <p:nvSpPr>
          <p:cNvPr id="6" name="Slide Number Placeholder 5"/>
          <p:cNvSpPr>
            <a:spLocks noGrp="1"/>
          </p:cNvSpPr>
          <p:nvPr>
            <p:ph type="sldNum" sz="quarter" idx="12"/>
          </p:nvPr>
        </p:nvSpPr>
        <p:spPr/>
        <p:txBody>
          <a:bodyPr/>
          <a:lstStyle/>
          <a:p>
            <a:fld id="{E3DCCAC4-DD9F-4107-9574-F27E7A711727}" type="slidenum">
              <a:rPr lang="en-US" smtClean="0"/>
              <a:pPr/>
              <a:t>‹#›</a:t>
            </a:fld>
            <a:endParaRPr lang="en-US"/>
          </a:p>
        </p:txBody>
      </p:sp>
    </p:spTree>
    <p:extLst>
      <p:ext uri="{BB962C8B-B14F-4D97-AF65-F5344CB8AC3E}">
        <p14:creationId xmlns:p14="http://schemas.microsoft.com/office/powerpoint/2010/main" val="198155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9191BA-599F-42DA-A52A-868D2668EEE1}" type="datetime1">
              <a:rPr lang="en-US" smtClean="0"/>
              <a:t>3/25/2020</a:t>
            </a:fld>
            <a:endParaRPr lang="en-US"/>
          </a:p>
        </p:txBody>
      </p:sp>
      <p:sp>
        <p:nvSpPr>
          <p:cNvPr id="5" name="Footer Placeholder 4"/>
          <p:cNvSpPr>
            <a:spLocks noGrp="1"/>
          </p:cNvSpPr>
          <p:nvPr>
            <p:ph type="ftr" sz="quarter" idx="11"/>
          </p:nvPr>
        </p:nvSpPr>
        <p:spPr/>
        <p:txBody>
          <a:bodyPr/>
          <a:lstStyle/>
          <a:p>
            <a:r>
              <a:rPr lang="en-US" smtClean="0"/>
              <a:t>Prof.Azza Abdallah</a:t>
            </a:r>
            <a:endParaRPr lang="en-US"/>
          </a:p>
        </p:txBody>
      </p:sp>
      <p:sp>
        <p:nvSpPr>
          <p:cNvPr id="6" name="Slide Number Placeholder 5"/>
          <p:cNvSpPr>
            <a:spLocks noGrp="1"/>
          </p:cNvSpPr>
          <p:nvPr>
            <p:ph type="sldNum" sz="quarter" idx="12"/>
          </p:nvPr>
        </p:nvSpPr>
        <p:spPr/>
        <p:txBody>
          <a:bodyPr/>
          <a:lstStyle/>
          <a:p>
            <a:fld id="{E3DCCAC4-DD9F-4107-9574-F27E7A711727}" type="slidenum">
              <a:rPr lang="en-US" smtClean="0"/>
              <a:pPr/>
              <a:t>‹#›</a:t>
            </a:fld>
            <a:endParaRPr lang="en-US"/>
          </a:p>
        </p:txBody>
      </p:sp>
    </p:spTree>
    <p:extLst>
      <p:ext uri="{BB962C8B-B14F-4D97-AF65-F5344CB8AC3E}">
        <p14:creationId xmlns:p14="http://schemas.microsoft.com/office/powerpoint/2010/main" val="3531132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42C8EA-E377-461C-8CD3-FADE808984EC}" type="datetime1">
              <a:rPr lang="en-US" smtClean="0"/>
              <a:t>3/25/2020</a:t>
            </a:fld>
            <a:endParaRPr lang="en-US"/>
          </a:p>
        </p:txBody>
      </p:sp>
      <p:sp>
        <p:nvSpPr>
          <p:cNvPr id="5" name="Footer Placeholder 4"/>
          <p:cNvSpPr>
            <a:spLocks noGrp="1"/>
          </p:cNvSpPr>
          <p:nvPr>
            <p:ph type="ftr" sz="quarter" idx="11"/>
          </p:nvPr>
        </p:nvSpPr>
        <p:spPr/>
        <p:txBody>
          <a:bodyPr/>
          <a:lstStyle/>
          <a:p>
            <a:r>
              <a:rPr lang="en-US" smtClean="0"/>
              <a:t>Prof.Azza Abdallah</a:t>
            </a:r>
            <a:endParaRPr lang="en-US"/>
          </a:p>
        </p:txBody>
      </p:sp>
      <p:sp>
        <p:nvSpPr>
          <p:cNvPr id="6" name="Slide Number Placeholder 5"/>
          <p:cNvSpPr>
            <a:spLocks noGrp="1"/>
          </p:cNvSpPr>
          <p:nvPr>
            <p:ph type="sldNum" sz="quarter" idx="12"/>
          </p:nvPr>
        </p:nvSpPr>
        <p:spPr/>
        <p:txBody>
          <a:bodyPr/>
          <a:lstStyle/>
          <a:p>
            <a:fld id="{E3DCCAC4-DD9F-4107-9574-F27E7A711727}" type="slidenum">
              <a:rPr lang="en-US" smtClean="0"/>
              <a:pPr/>
              <a:t>‹#›</a:t>
            </a:fld>
            <a:endParaRPr lang="en-US"/>
          </a:p>
        </p:txBody>
      </p:sp>
    </p:spTree>
    <p:extLst>
      <p:ext uri="{BB962C8B-B14F-4D97-AF65-F5344CB8AC3E}">
        <p14:creationId xmlns:p14="http://schemas.microsoft.com/office/powerpoint/2010/main" val="30237860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BDADFF-8BA9-4573-BB1B-064DA413E1EA}" type="datetime1">
              <a:rPr lang="en-US" smtClean="0"/>
              <a:t>3/25/2020</a:t>
            </a:fld>
            <a:endParaRPr lang="en-US"/>
          </a:p>
        </p:txBody>
      </p:sp>
      <p:sp>
        <p:nvSpPr>
          <p:cNvPr id="5" name="Footer Placeholder 4"/>
          <p:cNvSpPr>
            <a:spLocks noGrp="1"/>
          </p:cNvSpPr>
          <p:nvPr>
            <p:ph type="ftr" sz="quarter" idx="11"/>
          </p:nvPr>
        </p:nvSpPr>
        <p:spPr/>
        <p:txBody>
          <a:bodyPr/>
          <a:lstStyle/>
          <a:p>
            <a:r>
              <a:rPr lang="en-US" smtClean="0"/>
              <a:t>Prof.Azza Abdallah</a:t>
            </a:r>
            <a:endParaRPr lang="en-US"/>
          </a:p>
        </p:txBody>
      </p:sp>
      <p:sp>
        <p:nvSpPr>
          <p:cNvPr id="6" name="Slide Number Placeholder 5"/>
          <p:cNvSpPr>
            <a:spLocks noGrp="1"/>
          </p:cNvSpPr>
          <p:nvPr>
            <p:ph type="sldNum" sz="quarter" idx="12"/>
          </p:nvPr>
        </p:nvSpPr>
        <p:spPr/>
        <p:txBody>
          <a:bodyPr/>
          <a:lstStyle/>
          <a:p>
            <a:fld id="{E3DCCAC4-DD9F-4107-9574-F27E7A711727}" type="slidenum">
              <a:rPr lang="en-US" smtClean="0"/>
              <a:pPr/>
              <a:t>‹#›</a:t>
            </a:fld>
            <a:endParaRPr lang="en-US"/>
          </a:p>
        </p:txBody>
      </p:sp>
    </p:spTree>
    <p:extLst>
      <p:ext uri="{BB962C8B-B14F-4D97-AF65-F5344CB8AC3E}">
        <p14:creationId xmlns:p14="http://schemas.microsoft.com/office/powerpoint/2010/main" val="3744364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BE9F581-887B-4284-A5C5-C621319DFD3C}" type="datetime1">
              <a:rPr lang="en-US" smtClean="0"/>
              <a:t>3/25/2020</a:t>
            </a:fld>
            <a:endParaRPr lang="en-US"/>
          </a:p>
        </p:txBody>
      </p:sp>
      <p:sp>
        <p:nvSpPr>
          <p:cNvPr id="6" name="Footer Placeholder 5"/>
          <p:cNvSpPr>
            <a:spLocks noGrp="1"/>
          </p:cNvSpPr>
          <p:nvPr>
            <p:ph type="ftr" sz="quarter" idx="11"/>
          </p:nvPr>
        </p:nvSpPr>
        <p:spPr/>
        <p:txBody>
          <a:bodyPr/>
          <a:lstStyle/>
          <a:p>
            <a:r>
              <a:rPr lang="en-US" smtClean="0"/>
              <a:t>Prof.Azza Abdallah</a:t>
            </a:r>
            <a:endParaRPr lang="en-US"/>
          </a:p>
        </p:txBody>
      </p:sp>
      <p:sp>
        <p:nvSpPr>
          <p:cNvPr id="7" name="Slide Number Placeholder 6"/>
          <p:cNvSpPr>
            <a:spLocks noGrp="1"/>
          </p:cNvSpPr>
          <p:nvPr>
            <p:ph type="sldNum" sz="quarter" idx="12"/>
          </p:nvPr>
        </p:nvSpPr>
        <p:spPr/>
        <p:txBody>
          <a:bodyPr/>
          <a:lstStyle/>
          <a:p>
            <a:fld id="{E3DCCAC4-DD9F-4107-9574-F27E7A711727}" type="slidenum">
              <a:rPr lang="en-US" smtClean="0"/>
              <a:pPr/>
              <a:t>‹#›</a:t>
            </a:fld>
            <a:endParaRPr lang="en-US"/>
          </a:p>
        </p:txBody>
      </p:sp>
    </p:spTree>
    <p:extLst>
      <p:ext uri="{BB962C8B-B14F-4D97-AF65-F5344CB8AC3E}">
        <p14:creationId xmlns:p14="http://schemas.microsoft.com/office/powerpoint/2010/main" val="2821134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8E98A4-D8B3-4AF5-B632-0C139649D915}" type="datetime1">
              <a:rPr lang="en-US" smtClean="0"/>
              <a:t>3/25/2020</a:t>
            </a:fld>
            <a:endParaRPr lang="en-US"/>
          </a:p>
        </p:txBody>
      </p:sp>
      <p:sp>
        <p:nvSpPr>
          <p:cNvPr id="8" name="Footer Placeholder 7"/>
          <p:cNvSpPr>
            <a:spLocks noGrp="1"/>
          </p:cNvSpPr>
          <p:nvPr>
            <p:ph type="ftr" sz="quarter" idx="11"/>
          </p:nvPr>
        </p:nvSpPr>
        <p:spPr/>
        <p:txBody>
          <a:bodyPr/>
          <a:lstStyle/>
          <a:p>
            <a:r>
              <a:rPr lang="en-US" smtClean="0"/>
              <a:t>Prof.Azza Abdallah</a:t>
            </a:r>
            <a:endParaRPr lang="en-US"/>
          </a:p>
        </p:txBody>
      </p:sp>
      <p:sp>
        <p:nvSpPr>
          <p:cNvPr id="9" name="Slide Number Placeholder 8"/>
          <p:cNvSpPr>
            <a:spLocks noGrp="1"/>
          </p:cNvSpPr>
          <p:nvPr>
            <p:ph type="sldNum" sz="quarter" idx="12"/>
          </p:nvPr>
        </p:nvSpPr>
        <p:spPr/>
        <p:txBody>
          <a:bodyPr/>
          <a:lstStyle/>
          <a:p>
            <a:fld id="{E3DCCAC4-DD9F-4107-9574-F27E7A711727}" type="slidenum">
              <a:rPr lang="en-US" smtClean="0"/>
              <a:pPr/>
              <a:t>‹#›</a:t>
            </a:fld>
            <a:endParaRPr lang="en-US"/>
          </a:p>
        </p:txBody>
      </p:sp>
    </p:spTree>
    <p:extLst>
      <p:ext uri="{BB962C8B-B14F-4D97-AF65-F5344CB8AC3E}">
        <p14:creationId xmlns:p14="http://schemas.microsoft.com/office/powerpoint/2010/main" val="11974315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A77A4FB-C55F-4380-92BA-6FD1A96E6845}" type="datetime1">
              <a:rPr lang="en-US" smtClean="0"/>
              <a:t>3/25/2020</a:t>
            </a:fld>
            <a:endParaRPr lang="en-US"/>
          </a:p>
        </p:txBody>
      </p:sp>
      <p:sp>
        <p:nvSpPr>
          <p:cNvPr id="4" name="Footer Placeholder 3"/>
          <p:cNvSpPr>
            <a:spLocks noGrp="1"/>
          </p:cNvSpPr>
          <p:nvPr>
            <p:ph type="ftr" sz="quarter" idx="11"/>
          </p:nvPr>
        </p:nvSpPr>
        <p:spPr/>
        <p:txBody>
          <a:bodyPr/>
          <a:lstStyle/>
          <a:p>
            <a:r>
              <a:rPr lang="en-US" smtClean="0"/>
              <a:t>Prof.Azza Abdallah</a:t>
            </a:r>
            <a:endParaRPr lang="en-US"/>
          </a:p>
        </p:txBody>
      </p:sp>
      <p:sp>
        <p:nvSpPr>
          <p:cNvPr id="5" name="Slide Number Placeholder 4"/>
          <p:cNvSpPr>
            <a:spLocks noGrp="1"/>
          </p:cNvSpPr>
          <p:nvPr>
            <p:ph type="sldNum" sz="quarter" idx="12"/>
          </p:nvPr>
        </p:nvSpPr>
        <p:spPr/>
        <p:txBody>
          <a:bodyPr/>
          <a:lstStyle/>
          <a:p>
            <a:fld id="{E3DCCAC4-DD9F-4107-9574-F27E7A711727}" type="slidenum">
              <a:rPr lang="en-US" smtClean="0"/>
              <a:pPr/>
              <a:t>‹#›</a:t>
            </a:fld>
            <a:endParaRPr lang="en-US"/>
          </a:p>
        </p:txBody>
      </p:sp>
    </p:spTree>
    <p:extLst>
      <p:ext uri="{BB962C8B-B14F-4D97-AF65-F5344CB8AC3E}">
        <p14:creationId xmlns:p14="http://schemas.microsoft.com/office/powerpoint/2010/main" val="3674181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AEC4C4-1311-4A49-A3A5-D0A0497BCD29}" type="datetime1">
              <a:rPr lang="en-US" smtClean="0"/>
              <a:t>3/25/2020</a:t>
            </a:fld>
            <a:endParaRPr lang="en-US"/>
          </a:p>
        </p:txBody>
      </p:sp>
      <p:sp>
        <p:nvSpPr>
          <p:cNvPr id="3" name="Footer Placeholder 2"/>
          <p:cNvSpPr>
            <a:spLocks noGrp="1"/>
          </p:cNvSpPr>
          <p:nvPr>
            <p:ph type="ftr" sz="quarter" idx="11"/>
          </p:nvPr>
        </p:nvSpPr>
        <p:spPr/>
        <p:txBody>
          <a:bodyPr/>
          <a:lstStyle/>
          <a:p>
            <a:r>
              <a:rPr lang="en-US" smtClean="0"/>
              <a:t>Prof.Azza Abdallah</a:t>
            </a:r>
            <a:endParaRPr lang="en-US"/>
          </a:p>
        </p:txBody>
      </p:sp>
      <p:sp>
        <p:nvSpPr>
          <p:cNvPr id="4" name="Slide Number Placeholder 3"/>
          <p:cNvSpPr>
            <a:spLocks noGrp="1"/>
          </p:cNvSpPr>
          <p:nvPr>
            <p:ph type="sldNum" sz="quarter" idx="12"/>
          </p:nvPr>
        </p:nvSpPr>
        <p:spPr/>
        <p:txBody>
          <a:bodyPr/>
          <a:lstStyle/>
          <a:p>
            <a:fld id="{E3DCCAC4-DD9F-4107-9574-F27E7A711727}" type="slidenum">
              <a:rPr lang="en-US" smtClean="0"/>
              <a:pPr/>
              <a:t>‹#›</a:t>
            </a:fld>
            <a:endParaRPr lang="en-US"/>
          </a:p>
        </p:txBody>
      </p:sp>
    </p:spTree>
    <p:extLst>
      <p:ext uri="{BB962C8B-B14F-4D97-AF65-F5344CB8AC3E}">
        <p14:creationId xmlns:p14="http://schemas.microsoft.com/office/powerpoint/2010/main" val="2152874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A0A731-471C-4BC8-9451-807040933EE0}" type="datetime1">
              <a:rPr lang="en-US" smtClean="0"/>
              <a:t>3/25/2020</a:t>
            </a:fld>
            <a:endParaRPr lang="en-US"/>
          </a:p>
        </p:txBody>
      </p:sp>
      <p:sp>
        <p:nvSpPr>
          <p:cNvPr id="6" name="Footer Placeholder 5"/>
          <p:cNvSpPr>
            <a:spLocks noGrp="1"/>
          </p:cNvSpPr>
          <p:nvPr>
            <p:ph type="ftr" sz="quarter" idx="11"/>
          </p:nvPr>
        </p:nvSpPr>
        <p:spPr/>
        <p:txBody>
          <a:bodyPr/>
          <a:lstStyle/>
          <a:p>
            <a:r>
              <a:rPr lang="en-US" smtClean="0"/>
              <a:t>Prof.Azza Abdallah</a:t>
            </a:r>
            <a:endParaRPr lang="en-US"/>
          </a:p>
        </p:txBody>
      </p:sp>
      <p:sp>
        <p:nvSpPr>
          <p:cNvPr id="7" name="Slide Number Placeholder 6"/>
          <p:cNvSpPr>
            <a:spLocks noGrp="1"/>
          </p:cNvSpPr>
          <p:nvPr>
            <p:ph type="sldNum" sz="quarter" idx="12"/>
          </p:nvPr>
        </p:nvSpPr>
        <p:spPr/>
        <p:txBody>
          <a:bodyPr/>
          <a:lstStyle/>
          <a:p>
            <a:fld id="{E3DCCAC4-DD9F-4107-9574-F27E7A711727}" type="slidenum">
              <a:rPr lang="en-US" smtClean="0"/>
              <a:pPr/>
              <a:t>‹#›</a:t>
            </a:fld>
            <a:endParaRPr lang="en-US"/>
          </a:p>
        </p:txBody>
      </p:sp>
    </p:spTree>
    <p:extLst>
      <p:ext uri="{BB962C8B-B14F-4D97-AF65-F5344CB8AC3E}">
        <p14:creationId xmlns:p14="http://schemas.microsoft.com/office/powerpoint/2010/main" val="2675672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4C32E1-4CEC-4456-9090-8043F31709E4}" type="datetime1">
              <a:rPr lang="en-US" smtClean="0"/>
              <a:t>3/25/2020</a:t>
            </a:fld>
            <a:endParaRPr lang="en-US"/>
          </a:p>
        </p:txBody>
      </p:sp>
      <p:sp>
        <p:nvSpPr>
          <p:cNvPr id="6" name="Footer Placeholder 5"/>
          <p:cNvSpPr>
            <a:spLocks noGrp="1"/>
          </p:cNvSpPr>
          <p:nvPr>
            <p:ph type="ftr" sz="quarter" idx="11"/>
          </p:nvPr>
        </p:nvSpPr>
        <p:spPr/>
        <p:txBody>
          <a:bodyPr/>
          <a:lstStyle/>
          <a:p>
            <a:r>
              <a:rPr lang="en-US" smtClean="0"/>
              <a:t>Prof.Azza Abdallah</a:t>
            </a:r>
            <a:endParaRPr lang="en-US"/>
          </a:p>
        </p:txBody>
      </p:sp>
      <p:sp>
        <p:nvSpPr>
          <p:cNvPr id="7" name="Slide Number Placeholder 6"/>
          <p:cNvSpPr>
            <a:spLocks noGrp="1"/>
          </p:cNvSpPr>
          <p:nvPr>
            <p:ph type="sldNum" sz="quarter" idx="12"/>
          </p:nvPr>
        </p:nvSpPr>
        <p:spPr/>
        <p:txBody>
          <a:bodyPr/>
          <a:lstStyle/>
          <a:p>
            <a:fld id="{E3DCCAC4-DD9F-4107-9574-F27E7A711727}" type="slidenum">
              <a:rPr lang="en-US" smtClean="0"/>
              <a:pPr/>
              <a:t>‹#›</a:t>
            </a:fld>
            <a:endParaRPr lang="en-US"/>
          </a:p>
        </p:txBody>
      </p:sp>
    </p:spTree>
    <p:extLst>
      <p:ext uri="{BB962C8B-B14F-4D97-AF65-F5344CB8AC3E}">
        <p14:creationId xmlns:p14="http://schemas.microsoft.com/office/powerpoint/2010/main" val="643419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AC59A5-4E03-470E-9B5C-671BAE336ABD}" type="datetime1">
              <a:rPr lang="en-US" smtClean="0"/>
              <a:t>3/25/2020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Prof.Azza Abdallah</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DCCAC4-DD9F-4107-9574-F27E7A711727}" type="slidenum">
              <a:rPr lang="en-US" smtClean="0"/>
              <a:pPr/>
              <a:t>‹#›</a:t>
            </a:fld>
            <a:endParaRPr lang="en-US"/>
          </a:p>
        </p:txBody>
      </p:sp>
    </p:spTree>
    <p:extLst>
      <p:ext uri="{BB962C8B-B14F-4D97-AF65-F5344CB8AC3E}">
        <p14:creationId xmlns:p14="http://schemas.microsoft.com/office/powerpoint/2010/main" val="406217052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73959" y="2666529"/>
            <a:ext cx="5682967"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rtl="1"/>
            <a:r>
              <a:rPr lang="ar-EG"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(1) الكوارث الجيولوجية</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8" name="Slide Number Placeholder 7"/>
          <p:cNvSpPr>
            <a:spLocks noGrp="1"/>
          </p:cNvSpPr>
          <p:nvPr>
            <p:ph type="sldNum" sz="quarter" idx="12"/>
          </p:nvPr>
        </p:nvSpPr>
        <p:spPr/>
        <p:txBody>
          <a:bodyPr/>
          <a:lstStyle/>
          <a:p>
            <a:fld id="{E3DCCAC4-DD9F-4107-9574-F27E7A711727}" type="slidenum">
              <a:rPr lang="en-US" smtClean="0"/>
              <a:pPr/>
              <a:t>1</a:t>
            </a:fld>
            <a:endParaRPr lang="en-US"/>
          </a:p>
        </p:txBody>
      </p:sp>
      <p:pic>
        <p:nvPicPr>
          <p:cNvPr id="10" name="Picture 10" descr="C:\Documents and Settings\EMY\Desktop\شعار الجامعة ألوان.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57852" y="332656"/>
            <a:ext cx="1238250" cy="648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5775" y="332656"/>
            <a:ext cx="1019175" cy="667469"/>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p:cNvSpPr/>
          <p:nvPr/>
        </p:nvSpPr>
        <p:spPr>
          <a:xfrm>
            <a:off x="1594119" y="3903439"/>
            <a:ext cx="5950668" cy="1569660"/>
          </a:xfrm>
          <a:prstGeom prst="rect">
            <a:avLst/>
          </a:prstGeom>
          <a:noFill/>
        </p:spPr>
        <p:txBody>
          <a:bodyPr wrap="none" lIns="91440" tIns="45720" rIns="91440" bIns="45720">
            <a:spAutoFit/>
          </a:bodyPr>
          <a:lstStyle/>
          <a:p>
            <a:pPr algn="ctr"/>
            <a:r>
              <a:rPr lang="ar-EG" sz="40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أ.د/عزه عبدالله</a:t>
            </a:r>
            <a:endParaRPr lang="en-US" sz="40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algn="ctr"/>
            <a:r>
              <a:rPr lang="ar-EG" sz="2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أستاذ الجغرافيه الطبيعيه – كلية الآداب جامعة بنها</a:t>
            </a:r>
          </a:p>
          <a:p>
            <a:pPr algn="ctr"/>
            <a:r>
              <a:rPr lang="en-US" sz="28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Email: Azza.Abdallah@fart.bu.edu.eg</a:t>
            </a:r>
            <a:endParaRPr lang="en-US" sz="28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Rectangle 1"/>
          <p:cNvSpPr/>
          <p:nvPr/>
        </p:nvSpPr>
        <p:spPr>
          <a:xfrm>
            <a:off x="467361" y="1196752"/>
            <a:ext cx="8209299" cy="1015663"/>
          </a:xfrm>
          <a:prstGeom prst="rect">
            <a:avLst/>
          </a:prstGeom>
          <a:noFill/>
        </p:spPr>
        <p:txBody>
          <a:bodyPr wrap="none" lIns="91440" tIns="45720" rIns="91440" bIns="45720">
            <a:spAutoFit/>
          </a:bodyPr>
          <a:lstStyle/>
          <a:p>
            <a:pPr algn="ctr" rtl="1"/>
            <a:r>
              <a:rPr lang="ar-EG" sz="3200" b="1" cap="none" spc="0" dirty="0" smtClean="0">
                <a:ln w="12700">
                  <a:solidFill>
                    <a:schemeClr val="tx2">
                      <a:satMod val="155000"/>
                    </a:schemeClr>
                  </a:solidFill>
                  <a:prstDash val="solid"/>
                </a:ln>
                <a:effectLst>
                  <a:outerShdw blurRad="41275" dist="20320" dir="1800000" algn="tl" rotWithShape="0">
                    <a:srgbClr val="000000">
                      <a:alpha val="40000"/>
                    </a:srgbClr>
                  </a:outerShdw>
                </a:effectLst>
              </a:rPr>
              <a:t>إدارة الكوارث والأزمات الطبيعيه</a:t>
            </a:r>
          </a:p>
          <a:p>
            <a:pPr algn="ctr" rtl="1"/>
            <a:r>
              <a:rPr lang="ar-EG" sz="2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دكتوراه الجغرافيا الطبيعيه – قسم الجغرافيا ونظم المعلومات الجغرافيه</a:t>
            </a:r>
            <a:endParaRPr lang="en-US" sz="28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251520" y="764704"/>
            <a:ext cx="8640960" cy="5632311"/>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400" b="1" i="0" u="sng"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Arial" pitchFamily="34" charset="0"/>
              </a:rPr>
              <a:t>التنبؤ بالزلازل :</a:t>
            </a:r>
            <a:endParaRPr kumimoji="0" lang="en-US" sz="24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Arial" pitchFamily="34" charset="0"/>
              </a:rPr>
              <a:t>	نظراً لأن ظاهرة حدوث الزلازل يتداخل فيها مجموعة معقدة ومتشابكة من المتغيرات فما زال العلم حتى الآن يجتهد فى الوصول إلى </a:t>
            </a:r>
            <a:r>
              <a:rPr kumimoji="0" lang="ar-SA" sz="2400" b="1" i="0" u="none" strike="noStrike" normalizeH="0" baseline="0" dirty="0" smtClean="0">
                <a:ln w="1905"/>
                <a:solidFill>
                  <a:schemeClr val="accent1"/>
                </a:solidFill>
                <a:effectLst>
                  <a:innerShdw blurRad="69850" dist="43180" dir="5400000">
                    <a:srgbClr val="000000">
                      <a:alpha val="65000"/>
                    </a:srgbClr>
                  </a:innerShdw>
                </a:effectLst>
                <a:latin typeface="Arial" pitchFamily="34" charset="0"/>
                <a:ea typeface="Times New Roman" pitchFamily="18" charset="0"/>
                <a:cs typeface="Arial" pitchFamily="34" charset="0"/>
              </a:rPr>
              <a:t>عملية التنبؤ  </a:t>
            </a:r>
            <a:r>
              <a:rPr kumimoji="0" lang="ar-SA" sz="24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Arial" pitchFamily="34" charset="0"/>
              </a:rPr>
              <a:t>" ونعنى بها تحديد مكان وزمان وقوة الزلزال ومدته على وجه التأكيد " </a:t>
            </a:r>
            <a:endParaRPr kumimoji="0" lang="en-US" sz="24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Arial" pitchFamily="34" charset="0"/>
              </a:rPr>
              <a:t>	أما إحتمالات </a:t>
            </a:r>
            <a:r>
              <a:rPr kumimoji="0" lang="ar-SA" sz="2400" b="1" i="0" u="none" strike="noStrike" normalizeH="0" baseline="0" dirty="0" smtClean="0">
                <a:ln w="1905"/>
                <a:solidFill>
                  <a:schemeClr val="accent1"/>
                </a:solidFill>
                <a:effectLst>
                  <a:innerShdw blurRad="69850" dist="43180" dir="5400000">
                    <a:srgbClr val="000000">
                      <a:alpha val="65000"/>
                    </a:srgbClr>
                  </a:innerShdw>
                </a:effectLst>
                <a:latin typeface="Arial" pitchFamily="34" charset="0"/>
                <a:ea typeface="Times New Roman" pitchFamily="18" charset="0"/>
                <a:cs typeface="Arial" pitchFamily="34" charset="0"/>
              </a:rPr>
              <a:t>التوقع</a:t>
            </a:r>
            <a:r>
              <a:rPr kumimoji="0" lang="ar-SA" sz="24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Arial" pitchFamily="34" charset="0"/>
              </a:rPr>
              <a:t> فهو مبنى على دراسات تاريخية مستمرة للمنطقة زلزالياً وجيولوجياً  ، ونعنى بإحتمالات التوقع توقع حدوث زلزال ما فى مكان ما فى زمن ما ، وقد يحدث أو لا يحدث . ويعتمد العلماء فى ذلك على إستخدام النماذج الرياضية، ونسبة الخطأ واردة لتغير المحددات المستخدمة .</a:t>
            </a:r>
            <a:endParaRPr kumimoji="0" lang="en-US" sz="24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Arial" pitchFamily="34" charset="0"/>
              </a:rPr>
              <a:t>	وبصفة عامة توجد عدة </a:t>
            </a:r>
            <a:r>
              <a:rPr kumimoji="0" lang="ar-SA" sz="2400" b="1" i="0" u="none" strike="noStrike" normalizeH="0" baseline="0" dirty="0" smtClean="0">
                <a:ln w="1905"/>
                <a:solidFill>
                  <a:schemeClr val="accent1"/>
                </a:solidFill>
                <a:effectLst>
                  <a:innerShdw blurRad="69850" dist="43180" dir="5400000">
                    <a:srgbClr val="000000">
                      <a:alpha val="65000"/>
                    </a:srgbClr>
                  </a:innerShdw>
                </a:effectLst>
                <a:latin typeface="Arial" pitchFamily="34" charset="0"/>
                <a:ea typeface="Times New Roman" pitchFamily="18" charset="0"/>
                <a:cs typeface="Arial" pitchFamily="34" charset="0"/>
              </a:rPr>
              <a:t>شواهد</a:t>
            </a:r>
            <a:r>
              <a:rPr kumimoji="0" lang="ar-SA" sz="24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Arial" pitchFamily="34" charset="0"/>
              </a:rPr>
              <a:t> يمكن عن طريقها التوقع بإحتمال حدوث الزلازل فى المستقبل نذكر منها :</a:t>
            </a:r>
            <a:endParaRPr kumimoji="0" lang="en-US" sz="24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24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Arial" pitchFamily="34" charset="0"/>
              </a:rPr>
              <a:t>قياس مستوى غاز الرادون بين طبقات الأرض ، حيث وجد أنه تحدث زيادة كبيرة فى مستويات الغاز قبل وقوع الزلزال بثلاث أسابيع .</a:t>
            </a:r>
            <a:endParaRPr kumimoji="0" lang="en-US" sz="24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24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Arial" pitchFamily="34" charset="0"/>
              </a:rPr>
              <a:t>قياس الإختلاف فى المقاومة الكهربائية للصخور ، حيث أنها تختلف حسب قوة الضغط عليها ، كما لاحظ اليابانيون أن الزلازل تسبقها إشعاعات زلزالية تنير السماء فى الليل لمدة قد تصل إلى عدة أيام .</a:t>
            </a:r>
            <a:endParaRPr kumimoji="0" lang="en-US" sz="24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E3DCCAC4-DD9F-4107-9574-F27E7A711727}"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1412776"/>
            <a:ext cx="8424936" cy="489364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lvl="0" algn="justLow" rtl="1" eaLnBrk="0" fontAlgn="base" hangingPunct="0">
              <a:spcBef>
                <a:spcPct val="0"/>
              </a:spcBef>
              <a:spcAft>
                <a:spcPct val="0"/>
              </a:spcAft>
              <a:buFontTx/>
              <a:buChar char="•"/>
            </a:pPr>
            <a:r>
              <a:rPr lang="ar-SA"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Arial" pitchFamily="34" charset="0"/>
              </a:rPr>
              <a:t>رصد كميات الغازات المنبعثة من بين الصخور الداخلية لباطن الأرض ،فكلما زادت الشقوق - نتيجة للضغوط و الموجات الزلزالية - زاد إنبعاث غازات الأرجون والنيتروجين والهليوم ويمكن قياس هذه الغازات بدقة والمقارنة بين المواقع المختلفة . ولذلك لاحظ اليابانيون حدوث برق مضئ فى السماء لايرتبط بالظروف المناخية قبل حدوث الزلازل ويرجع ذلك إلى أن الضغط على الصخور فى باطن الأرض يولد شحنات كهربائية تنطلق قبل حدوث الزلازل كمنفس لها .</a:t>
            </a:r>
            <a:endPar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a:p>
            <a:pPr lvl="0" algn="justLow" rtl="1" eaLnBrk="0" fontAlgn="base" hangingPunct="0">
              <a:spcBef>
                <a:spcPct val="0"/>
              </a:spcBef>
              <a:spcAft>
                <a:spcPct val="0"/>
              </a:spcAft>
              <a:buFontTx/>
              <a:buChar char="•"/>
            </a:pPr>
            <a:r>
              <a:rPr lang="ar-SA"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Arial" pitchFamily="34" charset="0"/>
              </a:rPr>
              <a:t>تتنبأ مجموعة كبيرة من الحيوانات والطيور بقدوم الزلزال ، حيث ينبح إلكلاب ،وتمؤ القطط ، وتصهل الخيول ، وتخرج الحيات والثعابين من جحورها ، وتتوقف بعض أصوات الطيور عن التغريد ، وتتجمع  الغزلان البرية فى جماعات ، وتهبط القرود من على الأشجار فى فزع و  ذعر .</a:t>
            </a:r>
            <a:endPar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a:p>
            <a:pPr lvl="0" algn="justLow" rtl="1" eaLnBrk="0" fontAlgn="base" hangingPunct="0">
              <a:spcBef>
                <a:spcPct val="0"/>
              </a:spcBef>
              <a:spcAft>
                <a:spcPct val="0"/>
              </a:spcAft>
              <a:buFontTx/>
              <a:buChar char="•"/>
            </a:pPr>
            <a:r>
              <a:rPr lang="ar-SA"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Arial" pitchFamily="34" charset="0"/>
              </a:rPr>
              <a:t>الإهتمام بدراسة صور الأقمار الصناعية التى تصور ما تحت سطح الأرض إلى أعماق محددة ، مع الإهتمام بدراسة ما يطرأ على ما تحت سطح الأرض من تغير يمكن التنبؤ بحدوث   الزلزال .</a:t>
            </a:r>
            <a:endParaRPr lang="ar-SA"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p:txBody>
      </p:sp>
      <p:sp>
        <p:nvSpPr>
          <p:cNvPr id="3" name="Rectangle 2"/>
          <p:cNvSpPr/>
          <p:nvPr/>
        </p:nvSpPr>
        <p:spPr>
          <a:xfrm>
            <a:off x="2051720" y="260648"/>
            <a:ext cx="5078634" cy="923330"/>
          </a:xfrm>
          <a:prstGeom prst="rect">
            <a:avLst/>
          </a:prstGeom>
          <a:noFill/>
        </p:spPr>
        <p:txBody>
          <a:bodyPr wrap="none" lIns="91440" tIns="45720" rIns="91440" bIns="45720">
            <a:spAutoFit/>
          </a:bodyPr>
          <a:lstStyle/>
          <a:p>
            <a:pPr algn="ctr"/>
            <a:r>
              <a:rPr lang="ar-EG"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شواهد حدوث الزلزال</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4" name="Slide Number Placeholder 3"/>
          <p:cNvSpPr>
            <a:spLocks noGrp="1"/>
          </p:cNvSpPr>
          <p:nvPr>
            <p:ph type="sldNum" sz="quarter" idx="12"/>
          </p:nvPr>
        </p:nvSpPr>
        <p:spPr/>
        <p:txBody>
          <a:bodyPr/>
          <a:lstStyle/>
          <a:p>
            <a:fld id="{E3DCCAC4-DD9F-4107-9574-F27E7A711727}"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611560" y="332656"/>
            <a:ext cx="8136904" cy="58785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ctr" defTabSz="914400" rtl="1" eaLnBrk="1" fontAlgn="base" latinLnBrk="0" hangingPunct="1">
              <a:lnSpc>
                <a:spcPct val="100000"/>
              </a:lnSpc>
              <a:spcBef>
                <a:spcPct val="0"/>
              </a:spcBef>
              <a:spcAft>
                <a:spcPct val="0"/>
              </a:spcAft>
              <a:buClrTx/>
              <a:buSzTx/>
              <a:buFontTx/>
              <a:buNone/>
              <a:tabLst/>
            </a:pPr>
            <a:r>
              <a:rPr kumimoji="0" lang="ar-SA" sz="3200" b="1" i="0" u="sng" strike="noStrike" normalizeH="0" baseline="0" dirty="0" smtClean="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الوقاية من </a:t>
            </a:r>
            <a:r>
              <a:rPr kumimoji="0" lang="ar-EG" sz="3200" b="1" i="0" u="sng" strike="noStrike" normalizeH="0" baseline="0" dirty="0" smtClean="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خسائر </a:t>
            </a:r>
            <a:r>
              <a:rPr kumimoji="0" lang="ar-SA" sz="3200" b="1" i="0" u="sng" strike="noStrike" normalizeH="0" baseline="0" dirty="0" smtClean="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الزلزال</a:t>
            </a:r>
            <a:endParaRPr kumimoji="0" lang="ar-EG" sz="3200" b="1" i="0" u="sng" strike="noStrike" normalizeH="0" baseline="0" dirty="0" smtClean="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endParaRPr>
          </a:p>
          <a:p>
            <a:pPr marL="0" marR="0" lvl="0" indent="457200" algn="ctr" defTabSz="914400" rtl="1" eaLnBrk="1" fontAlgn="base" latinLnBrk="0" hangingPunct="1">
              <a:lnSpc>
                <a:spcPct val="100000"/>
              </a:lnSpc>
              <a:spcBef>
                <a:spcPct val="0"/>
              </a:spcBef>
              <a:spcAft>
                <a:spcPct val="0"/>
              </a:spcAft>
              <a:buClrTx/>
              <a:buSzTx/>
              <a:buFontTx/>
              <a:buNone/>
              <a:tabLst/>
            </a:pPr>
            <a:endParaRPr kumimoji="0" lang="en-US" sz="3200" b="1" i="0" u="none" strike="noStrike" normalizeH="0" baseline="0" dirty="0" smtClean="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SA"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يتم الوقاية من الزلزال وتجنب حدوث خسائر من خلال إنشاء مراكز علمية متخصصة للقياس الدقيق للزلزال ، فإن التنبؤ بحدوث الزلازل قبل وقوعها بدقيقة واحدة ينقص حجم الخسائر 10% ، وبدقيقتين 20% وهكذا ... حيث يكون هناك فسحة من الوقت لإصدار التعليمات بفتح الكبارى وإغلاق أنابيب الغاز وفصل الكهرباء .</a:t>
            </a:r>
            <a:endParaRPr kumimoji="0" lang="en-US"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SA" sz="2400" b="1" i="0" u="none" strike="noStrike" normalizeH="0" baseline="0"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إقامة شبكة لرصد الزلازل بإقامة محطات عديدة تنتشر فى أماكن مختلفة يمكن من خلالها وضع معاملات أمان زلزالى يستفيد منها مهندسو المبانى عند تصميم الأبنية الهامة والإستراتيجية أو الكبارى .</a:t>
            </a:r>
            <a:endParaRPr kumimoji="0" lang="en-US" sz="2400" b="1" i="0" u="none" strike="noStrike" normalizeH="0" baseline="0"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SA"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وضع أجهزة حساسة على طرق السكك الحديدية لآلتقاط الزلازل قبل حدوثها ، وبناء عليه تتوقف القطارات وتقطع الكهرباء .</a:t>
            </a:r>
            <a:endParaRPr kumimoji="0" lang="ar-EG"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pPr>
            <a:endParaRPr lang="ar-EG"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pPr>
            <a:endParaRPr kumimoji="0" lang="ar-EG" sz="2400" b="1" i="0" u="none" strike="noStrike" normalizeH="0" baseline="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pPr>
            <a:endParaRPr kumimoji="0" lang="ar-SA" sz="2400" b="1" i="0" u="none" strike="noStrike" normalizeH="0" baseline="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E3DCCAC4-DD9F-4107-9574-F27E7A711727}"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323528" y="384339"/>
            <a:ext cx="8532440" cy="58169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3600" b="1" i="0" u="none" strike="noStrike" normalizeH="0" baseline="0" dirty="0" smtClean="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latin typeface="Monotype Koufi"/>
                <a:ea typeface="Times New Roman" pitchFamily="18" charset="0"/>
                <a:cs typeface="Arial" pitchFamily="34" charset="0"/>
              </a:rPr>
              <a:t>أساليب التخفيف من خسائر الزلازل</a:t>
            </a:r>
            <a:endParaRPr kumimoji="0" lang="en-US" sz="3600" b="1" i="0" u="none" strike="noStrike" normalizeH="0" baseline="0" dirty="0" smtClean="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Char char="•"/>
              <a:tabLst/>
            </a:pPr>
            <a:r>
              <a:rPr kumimoji="0" lang="ar-SA"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تحديد مناطق الأخطار الزلزالية من خلال معرفة مناطق التصدعات النشطة من خلال الإسترشاد بأدلة جيولوجية وجيومورفولوجية ، وتتبع آثار الإنفجارات الخاصة بالتجارب النووية تحت الأرض .</a:t>
            </a:r>
            <a:endParaRPr kumimoji="0" lang="en-US"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Char char="•"/>
              <a:tabLst/>
            </a:pPr>
            <a:r>
              <a:rPr kumimoji="0" lang="ar-SA" sz="2400" b="1" i="0" u="none" strike="noStrike" normalizeH="0" baseline="0" dirty="0" smtClean="0">
                <a:ln w="12700">
                  <a:solidFill>
                    <a:schemeClr val="tx2">
                      <a:satMod val="155000"/>
                    </a:schemeClr>
                  </a:solidFill>
                  <a:prstDash val="solid"/>
                </a:ln>
                <a:solidFill>
                  <a:schemeClr val="accent3"/>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تتبع الزيادة المطردة فى النشاط الزلزالى من خلال عمل قياسات لبعض التغيرات التى تحدث فى منطقة تتعرض بشكل متكرر للزلازل مثل حدوث تغير فى مستوى الماء الجوفى ، أو خروج غازات من تشققات أرضية .</a:t>
            </a:r>
            <a:endParaRPr kumimoji="0" lang="en-US" sz="2400" b="1" i="0" u="none" strike="noStrike" normalizeH="0" baseline="0" dirty="0" smtClean="0">
              <a:ln w="12700">
                <a:solidFill>
                  <a:schemeClr val="tx2">
                    <a:satMod val="155000"/>
                  </a:schemeClr>
                </a:solidFill>
                <a:prstDash val="solid"/>
              </a:ln>
              <a:solidFill>
                <a:schemeClr val="accent3"/>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Char char="•"/>
              <a:tabLst/>
            </a:pPr>
            <a:r>
              <a:rPr kumimoji="0" lang="ar-SA"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إنشاء مبانى مقاومة للزلازل و عمل كود إنشائى لها .</a:t>
            </a:r>
            <a:endParaRPr kumimoji="0" lang="en-US"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Char char="•"/>
              <a:tabLst/>
            </a:pPr>
            <a:r>
              <a:rPr kumimoji="0" lang="ar-SA" sz="2400" b="1" i="0" u="none" strike="noStrike" normalizeH="0" baseline="0" dirty="0" smtClean="0">
                <a:ln w="12700">
                  <a:solidFill>
                    <a:schemeClr val="tx2">
                      <a:satMod val="155000"/>
                    </a:schemeClr>
                  </a:solidFill>
                  <a:prstDash val="solid"/>
                </a:ln>
                <a:solidFill>
                  <a:schemeClr val="accent3"/>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دراسة طبيعة إنتشار موجات الزلازل فى صخور الأرض و دراسة مدى تأثيرها على المبانى و المنشآت المقامة عليها .</a:t>
            </a:r>
            <a:endParaRPr kumimoji="0" lang="en-US" sz="2400" b="1" i="0" u="none" strike="noStrike" normalizeH="0" baseline="0" dirty="0" smtClean="0">
              <a:ln w="12700">
                <a:solidFill>
                  <a:schemeClr val="tx2">
                    <a:satMod val="155000"/>
                  </a:schemeClr>
                </a:solidFill>
                <a:prstDash val="solid"/>
              </a:ln>
              <a:solidFill>
                <a:schemeClr val="accent3"/>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Char char="•"/>
              <a:tabLst/>
            </a:pPr>
            <a:r>
              <a:rPr kumimoji="0" lang="ar-SA"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تقوية المنشآت المقامة أو ترميمها أو إزالتها فى حالة توقع هدمها مع تعرضها للهزات الزلزالية .</a:t>
            </a:r>
            <a:endParaRPr kumimoji="0" lang="en-US"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Char char="•"/>
              <a:tabLst/>
            </a:pPr>
            <a:r>
              <a:rPr kumimoji="0" lang="ar-SA" sz="2400" b="1" i="0" u="none" strike="noStrike" normalizeH="0" baseline="0" dirty="0" smtClean="0">
                <a:ln w="12700">
                  <a:solidFill>
                    <a:schemeClr val="tx2">
                      <a:satMod val="155000"/>
                    </a:schemeClr>
                  </a:solidFill>
                  <a:prstDash val="solid"/>
                </a:ln>
                <a:solidFill>
                  <a:schemeClr val="accent3"/>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مراعاة تجنب البعد عن مناطق الأخطار الزلزالية أو مناطق الضعف فى القشرة الأرضية عند إنشاء مكونات البنية الأساسية ، أو أى مشروعات إقتصادية .</a:t>
            </a:r>
            <a:endParaRPr kumimoji="0" lang="en-US" sz="2400" b="1" i="0" u="none" strike="noStrike" normalizeH="0" baseline="0" dirty="0" smtClean="0">
              <a:ln w="12700">
                <a:solidFill>
                  <a:schemeClr val="tx2">
                    <a:satMod val="155000"/>
                  </a:schemeClr>
                </a:solidFill>
                <a:prstDash val="solid"/>
              </a:ln>
              <a:solidFill>
                <a:schemeClr val="accent3"/>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400" b="1" i="0" u="none" strike="noStrike" normalizeH="0" baseline="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E3DCCAC4-DD9F-4107-9574-F27E7A711727}"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068921" y="332656"/>
            <a:ext cx="5181227" cy="646331"/>
          </a:xfrm>
          <a:prstGeom prst="rect">
            <a:avLst/>
          </a:prstGeom>
        </p:spPr>
        <p:txBody>
          <a:bodyPr wrap="none">
            <a:spAutoFit/>
          </a:bodyPr>
          <a:lstStyle/>
          <a:p>
            <a:pPr lvl="0" indent="457200" algn="justLow" rtl="1" fontAlgn="base">
              <a:spcBef>
                <a:spcPct val="0"/>
              </a:spcBef>
              <a:spcAft>
                <a:spcPct val="0"/>
              </a:spcAft>
            </a:pPr>
            <a:r>
              <a:rPr lang="ar-SA" sz="3600" b="1" dirty="0" smtClean="0">
                <a:ln w="12700">
                  <a:solidFill>
                    <a:schemeClr val="tx2">
                      <a:satMod val="155000"/>
                    </a:schemeClr>
                  </a:solidFill>
                  <a:prstDash val="solid"/>
                </a:ln>
                <a:solidFill>
                  <a:schemeClr val="accent3"/>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الأمواج الزلزالية "التسونامى"</a:t>
            </a:r>
            <a:endParaRPr lang="en-US" sz="3600" b="1" dirty="0" smtClean="0">
              <a:ln w="12700">
                <a:solidFill>
                  <a:schemeClr val="tx2">
                    <a:satMod val="155000"/>
                  </a:schemeClr>
                </a:solidFill>
                <a:prstDash val="solid"/>
              </a:ln>
              <a:solidFill>
                <a:schemeClr val="accent3"/>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5" name="Rectangle 1"/>
          <p:cNvSpPr>
            <a:spLocks noChangeArrowheads="1"/>
          </p:cNvSpPr>
          <p:nvPr/>
        </p:nvSpPr>
        <p:spPr bwMode="auto">
          <a:xfrm>
            <a:off x="627594" y="4437112"/>
            <a:ext cx="8063880" cy="1200329"/>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457200" algn="justLow" defTabSz="914400" rtl="1" eaLnBrk="1" fontAlgn="base" latinLnBrk="0" hangingPunct="1">
              <a:lnSpc>
                <a:spcPct val="100000"/>
              </a:lnSpc>
              <a:spcBef>
                <a:spcPct val="0"/>
              </a:spcBef>
              <a:spcAft>
                <a:spcPct val="0"/>
              </a:spcAft>
              <a:buClrTx/>
              <a:buSzTx/>
              <a:buFontTx/>
              <a:buNone/>
              <a:tabLst/>
            </a:pPr>
            <a:r>
              <a:rPr kumimoji="0" lang="ar-EG" sz="2400" b="1" i="0" u="sng" strike="noStrike" normalizeH="0" baseline="0" dirty="0" smtClean="0">
                <a:ln w="18000">
                  <a:solidFill>
                    <a:schemeClr val="accent2">
                      <a:satMod val="140000"/>
                    </a:schemeClr>
                  </a:solidFill>
                  <a:prstDash val="solid"/>
                  <a:miter lim="800000"/>
                </a:ln>
                <a:solidFill>
                  <a:srgbClr val="660066"/>
                </a:solidFill>
                <a:effectLst>
                  <a:outerShdw blurRad="25500" dist="23000" dir="7020000" algn="tl">
                    <a:srgbClr val="000000">
                      <a:alpha val="50000"/>
                    </a:srgbClr>
                  </a:outerShdw>
                </a:effectLst>
                <a:latin typeface="Arial" pitchFamily="34" charset="0"/>
                <a:ea typeface="Times New Roman" pitchFamily="18" charset="0"/>
                <a:cs typeface="Arial" pitchFamily="34" charset="0"/>
              </a:rPr>
              <a:t>التنبؤ بحدوث التسونامى:</a:t>
            </a:r>
            <a:endParaRPr kumimoji="0" lang="en-US" sz="2400" b="1" i="0" u="none" strike="noStrike" normalizeH="0" baseline="0" dirty="0" smtClean="0">
              <a:ln w="18000">
                <a:solidFill>
                  <a:schemeClr val="accent2">
                    <a:satMod val="140000"/>
                  </a:schemeClr>
                </a:solidFill>
                <a:prstDash val="solid"/>
                <a:miter lim="800000"/>
              </a:ln>
              <a:solidFill>
                <a:srgbClr val="660066"/>
              </a:solidFill>
              <a:effectLst>
                <a:outerShdw blurRad="25500" dist="23000" dir="7020000" algn="tl">
                  <a:srgbClr val="000000">
                    <a:alpha val="50000"/>
                  </a:srgbClr>
                </a:outerShdw>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EG" sz="2400" b="1" i="0" u="none" strike="noStrike" normalizeH="0" baseline="0" dirty="0" smtClean="0">
                <a:ln w="18000">
                  <a:solidFill>
                    <a:schemeClr val="accent2">
                      <a:satMod val="140000"/>
                    </a:schemeClr>
                  </a:solidFill>
                  <a:prstDash val="solid"/>
                  <a:miter lim="800000"/>
                </a:ln>
                <a:solidFill>
                  <a:srgbClr val="660066"/>
                </a:solidFill>
                <a:effectLst>
                  <a:outerShdw blurRad="25500" dist="23000" dir="7020000" algn="tl">
                    <a:srgbClr val="000000">
                      <a:alpha val="50000"/>
                    </a:srgbClr>
                  </a:outerShdw>
                </a:effectLst>
                <a:latin typeface="Arial" pitchFamily="34" charset="0"/>
                <a:ea typeface="Times New Roman" pitchFamily="18" charset="0"/>
                <a:cs typeface="Arial" pitchFamily="34" charset="0"/>
              </a:rPr>
              <a:t>يدل  تراجع المياه على طول الخط الساحلي بشكل كبير مما يكشف المناطق التي كانت أصلا مـغمورة بالمياه على اقتراب حدوث موجات تسونامى . </a:t>
            </a:r>
            <a:endParaRPr kumimoji="0" lang="ar-EG" sz="2400" b="1" i="0" u="none" strike="noStrike" normalizeH="0" baseline="0" dirty="0" smtClean="0">
              <a:ln w="18000">
                <a:solidFill>
                  <a:schemeClr val="accent2">
                    <a:satMod val="140000"/>
                  </a:schemeClr>
                </a:solidFill>
                <a:prstDash val="solid"/>
                <a:miter lim="800000"/>
              </a:ln>
              <a:solidFill>
                <a:srgbClr val="660066"/>
              </a:solidFill>
              <a:effectLst>
                <a:outerShdw blurRad="25500" dist="23000" dir="7020000" algn="tl">
                  <a:srgbClr val="000000">
                    <a:alpha val="50000"/>
                  </a:srgbClr>
                </a:outerShdw>
              </a:effectLst>
              <a:latin typeface="Arial" pitchFamily="34" charset="0"/>
              <a:cs typeface="Arial" pitchFamily="34" charset="0"/>
            </a:endParaRPr>
          </a:p>
        </p:txBody>
      </p:sp>
      <p:sp>
        <p:nvSpPr>
          <p:cNvPr id="6" name="Slide Number Placeholder 5"/>
          <p:cNvSpPr>
            <a:spLocks noGrp="1"/>
          </p:cNvSpPr>
          <p:nvPr>
            <p:ph type="sldNum" sz="quarter" idx="12"/>
          </p:nvPr>
        </p:nvSpPr>
        <p:spPr/>
        <p:txBody>
          <a:bodyPr/>
          <a:lstStyle/>
          <a:p>
            <a:fld id="{E3DCCAC4-DD9F-4107-9574-F27E7A711727}" type="slidenum">
              <a:rPr lang="en-US" smtClean="0"/>
              <a:pPr/>
              <a:t>14</a:t>
            </a:fld>
            <a:endParaRPr lang="en-US"/>
          </a:p>
        </p:txBody>
      </p:sp>
      <p:sp>
        <p:nvSpPr>
          <p:cNvPr id="2" name="Rectangle 1"/>
          <p:cNvSpPr/>
          <p:nvPr/>
        </p:nvSpPr>
        <p:spPr>
          <a:xfrm>
            <a:off x="395536" y="1556792"/>
            <a:ext cx="8351912" cy="2308324"/>
          </a:xfrm>
          <a:prstGeom prst="rect">
            <a:avLst/>
          </a:prstGeom>
        </p:spPr>
        <p:txBody>
          <a:bodyPr wrap="square">
            <a:spAutoFit/>
          </a:bodyPr>
          <a:lstStyle/>
          <a:p>
            <a:pPr lvl="0" indent="457200" algn="justLow" rtl="1" eaLnBrk="0" fontAlgn="base" hangingPunct="0">
              <a:spcBef>
                <a:spcPct val="0"/>
              </a:spcBef>
              <a:spcAft>
                <a:spcPct val="0"/>
              </a:spcAft>
            </a:pPr>
            <a:r>
              <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التسونامي أمواج عاتية تنشأ من تحرك مساحة كبيرة من المياه ،وينشأ التسونامي من الزلازل، وبعض الانفجارات البركانية  فى قاع المحيط ، أو من اجراء التجارب والتفجيرات النووية.ونتيجة لتحرك كم هائل من المياه والطاقة الناجمة عن التحرك، تكون آثار التسونامي مدمرة. </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a:p>
            <a:pPr lvl="0" indent="457200" algn="justLow" rtl="1" eaLnBrk="0" fontAlgn="base" hangingPunct="0">
              <a:spcBef>
                <a:spcPct val="0"/>
              </a:spcBef>
              <a:spcAft>
                <a:spcPct val="0"/>
              </a:spcAft>
            </a:pPr>
            <a:r>
              <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يبلغ الطول الموجي للتسونامي في أعماق المحيطات 200 كيلومتر (120 ميل) .تسافر الموجة بسرعة تبلغ800 كيلومتر في الساعة وقد يبلغ ارتفاعها 20 متراً .</a:t>
            </a:r>
            <a:endPar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395536" y="1566083"/>
            <a:ext cx="8496944" cy="4154984"/>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EG" sz="2400" b="1" i="0" u="none"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استخدام أجهزة الاستشعار التي تعمل بالضغط وتثبت وترفق بالعوامات لرصد التسونامي وتقوم أجهزة الاستشعار هذه بمراقبة ضغط عمود الماء باستمرار .</a:t>
            </a:r>
            <a:endParaRPr kumimoji="0" lang="en-US" sz="2400" b="1" i="0" u="none"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EG" sz="2400" b="1" i="0" u="none" strike="noStrike" normalizeH="0" baseline="0"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يمكن استخدام نظام انذار التسونامى في المناطق التي يرتفع فيها خطر التسونامي للكشف عنه وتحذير السكان قبل وصوله إلى الساحل.</a:t>
            </a:r>
            <a:endParaRPr kumimoji="0" lang="en-US" sz="2400" b="1" i="0" u="none" strike="noStrike" normalizeH="0" baseline="0"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EG" sz="2400" b="1" i="0" u="none"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يمكن لنموذج الحاسب الآلي التنبؤ بالتسونامي قبل وصوله حيث أظهرت الملاحظات </a:t>
            </a:r>
            <a:r>
              <a:rPr kumimoji="0" lang="en-US" sz="2400" b="1" i="0" u="none"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a:t>
            </a:r>
            <a:r>
              <a:rPr kumimoji="0" lang="ar-EG" sz="2400" b="1" i="0" u="none"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أن التوقع يكون في غضون دقائق من وصول التسونامي.كما أن أجهزة الاستشعار التي تعمل بالضغط في قاع المحيطات قادرة على التنبؤ بالوقت الحقيقي .</a:t>
            </a:r>
            <a:r>
              <a:rPr kumimoji="0" lang="en-US" sz="2400" b="1" i="0" u="none"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endParaRPr kumimoji="0" lang="en-US" sz="2400" b="1" i="0" u="none"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EG" sz="2400" b="1" i="0" u="none" strike="noStrike" normalizeH="0" baseline="0"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بناء جدار التسونامى امام المناطق الساحلية المأهولة بالسكان.</a:t>
            </a:r>
            <a:endParaRPr kumimoji="0" lang="en-US" sz="2400" b="1" i="0" u="none" strike="noStrike" normalizeH="0" baseline="0"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EG" sz="2400" b="1" i="0" u="none"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حفر قنوات لإعادة توجيه المياه القادمة من التسونامي.</a:t>
            </a:r>
            <a:endParaRPr kumimoji="0" lang="en-US" sz="2400" b="1" i="0" u="none"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EG" sz="2400" b="1" i="0" u="none" strike="noStrike" normalizeH="0" baseline="0"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زراعة الأشجار فى المناطق الساحلية</a:t>
            </a:r>
          </a:p>
          <a:p>
            <a:pPr marL="0" marR="0" lvl="0" indent="0" algn="justLow" defTabSz="914400" rtl="1" eaLnBrk="0" fontAlgn="base" latinLnBrk="0" hangingPunct="0">
              <a:lnSpc>
                <a:spcPct val="100000"/>
              </a:lnSpc>
              <a:spcBef>
                <a:spcPct val="0"/>
              </a:spcBef>
              <a:spcAft>
                <a:spcPct val="0"/>
              </a:spcAft>
              <a:buClrTx/>
              <a:buSzTx/>
              <a:tabLst/>
            </a:pPr>
            <a:r>
              <a:rPr kumimoji="0" lang="ar-EG" sz="2400" b="1" i="0" u="none" strike="noStrike" normalizeH="0" baseline="0"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لتشتيت طاقة أمواج التسونامى.</a:t>
            </a:r>
            <a:r>
              <a:rPr kumimoji="0" lang="en-US" sz="2400" b="1" i="0" u="none" strike="noStrike" normalizeH="0" baseline="0"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endParaRPr kumimoji="0" lang="en-US" sz="2400" b="1" i="0" u="none" strike="noStrike" normalizeH="0" baseline="0"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3" name="Rectangle 2"/>
          <p:cNvSpPr/>
          <p:nvPr/>
        </p:nvSpPr>
        <p:spPr>
          <a:xfrm>
            <a:off x="1960973" y="476672"/>
            <a:ext cx="5203669" cy="584775"/>
          </a:xfrm>
          <a:prstGeom prst="rect">
            <a:avLst/>
          </a:prstGeom>
        </p:spPr>
        <p:txBody>
          <a:bodyPr wrap="none">
            <a:spAutoFit/>
          </a:bodyPr>
          <a:lstStyle/>
          <a:p>
            <a:pPr lvl="0" algn="justLow" rtl="1" fontAlgn="base">
              <a:spcBef>
                <a:spcPct val="0"/>
              </a:spcBef>
              <a:spcAft>
                <a:spcPct val="0"/>
              </a:spcAft>
            </a:pPr>
            <a:r>
              <a:rPr lang="ar-SA" sz="3200" b="1" dirty="0" smtClean="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أساليب التخفيف من خسائر التسونامى</a:t>
            </a:r>
            <a:endParaRPr lang="en-US" sz="3200" b="1" dirty="0" smtClean="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E3DCCAC4-DD9F-4107-9574-F27E7A711727}"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287546" y="980728"/>
            <a:ext cx="8216081" cy="1631216"/>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SA" sz="2400" b="1" i="0" u="none"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البركان هو جبل مخروطى الشكل تكون حول فتحة فى القشرة الأرضية حيث تمر </a:t>
            </a:r>
            <a:r>
              <a:rPr kumimoji="0" lang="ar-SA" sz="2800" b="1" i="0" u="none"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خلالة</a:t>
            </a:r>
            <a:r>
              <a:rPr kumimoji="0" lang="ar-SA" sz="2400" b="1" i="0" u="none"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المواد المنصهرة والغازات المندفعة من باطن الأرض إلى سطحها . ويختلف حجم البركان من تلال مخروطية الشكل قليلة الارتفاع إلى جبال شاهقة الارتفاع وهذه تسمى بالبراكين المركزية .</a:t>
            </a:r>
            <a:endParaRPr kumimoji="0" lang="ar-SA" sz="2400" b="1" i="0" u="none"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4" name="Rectangle 3"/>
          <p:cNvSpPr/>
          <p:nvPr/>
        </p:nvSpPr>
        <p:spPr>
          <a:xfrm>
            <a:off x="3707904" y="160039"/>
            <a:ext cx="2095446" cy="646331"/>
          </a:xfrm>
          <a:prstGeom prst="rect">
            <a:avLst/>
          </a:prstGeom>
        </p:spPr>
        <p:txBody>
          <a:bodyPr wrap="none">
            <a:spAutoFit/>
          </a:bodyPr>
          <a:lstStyle/>
          <a:p>
            <a:pPr lvl="0" indent="457200" algn="ctr" rtl="1" fontAlgn="base">
              <a:spcBef>
                <a:spcPct val="0"/>
              </a:spcBef>
              <a:spcAft>
                <a:spcPct val="0"/>
              </a:spcAft>
            </a:pPr>
            <a:r>
              <a:rPr lang="ar-SA" sz="36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البــراكيـن</a:t>
            </a:r>
            <a:endParaRPr lang="en-US" sz="36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37891" name="AutoShape 3" descr="data:image/jpeg;base64,/9j/4AAQSkZJRgABAQAAAQABAAD/2wCEAAkGBxQTEhUUEhQWFBQUFRQVFRQUFBQVFRQUFBUWFhQUFBQYHCggGBolHBUUITEhJSkrLi4uFx8zODMsNygtLisBCgoKDg0OGhAQGywkHyQsLCwsLCwsLCwtLCwsLCwsLCwsLCwsLCwsLCwsLCwsLCwsLCwsLS4sLCwsLCwsLCwsLP/AABEIAMUBAAMBIgACEQEDEQH/xAAcAAACAwEBAQEAAAAAAAAAAAABAwACBAUGBwj/xAA5EAACAgEDAgMGBAUEAQUAAAABAgARAxIhMQRBBVFhBhMiMnGBI5Gh8BRCYrHBB1Jy0fEWM0OS4f/EABkBAAMBAQEAAAAAAAAAAAAAAAABAgMEBf/EACsRAAICAgIBBAAEBwAAAAAAAAABAhEDIRIxBBMiQVFxobHRIzJhkcHh8P/aAAwDAQACEQMRAD8A+WCXlalwIjqRdRGIkWojUMTZtFGhFjUWLxNNCmYyZ2wSYKjExwotx+mTyNlBCgseMcKCMAi5MpQKIssVh0ywSUpUTOFlVWOxiVVY1ZrGRzzhSHYjHBZnx8zYonfhmpKjinHixZWECWeLOQCbEFiIt9oXzCZeozRNgHI/aJbDtAmSzHggiK7A5xw7xL450XIEz5CKkNAcwrEOJryzPlEhiEiVMvK1ESVaACXIgEAK1BUZKkRUAgCEQlJYLOZs34hEtABLKsTZokMxTUhmdRNONd5lJHXjRrxLHVKIm20uqGYNnao6HYscYiw4l2jsa12kci+IhscAbebDjFRD4ZSkRJEUbSKZYLQihLg9mWRJoenM1Fu8wY2mjDiLf8QVBb+VdR2s9uD+U9DFNQVs83LFydI3dN0T5iRjUsVBY12Hnc4vU5KNd951enzuropplUkUWIRgSSdRHK7mYfHMBXIdQUa/jGnTpo86QOFu69Jfq+6mQ8dK0c7+I84ts33gXESY0dMQZomZUVxtLHPGt0pq4gYDGBRs18xLm43KtRGreIAlYrIk11cz5YmBkZaMoY3JFEREMAkUQqIagIkFS4SWVYBTMumX0wASwnFZ3KIAsviElQrE2aKNDVE1YVmfHHAzN7N4aOriSNKzL0p2mlW3qczWzuT0XE0Y0sTM0f058pI12MKmWTKKmhBY/wAxL9KeYLfYpWhORRvMwxGb8S+c6GDodQY8BVLGqv0rffcidOOkcmW7OCcdTvez/g75xk0g0oThlUGv932B3qZ83h7BtwNxe7Dut8Dv3qe69julA3x2BQJViNyRtR322O3beaeRk4Q12cbuKcjzXh/s8MzrpFLZJHzEAMoYEDmviA8+Zk9tPZ7JjyZMhDlPhCtyKoDc3ai/McmfUuj6QYy5qi7ltgN744+k5HtLg1HGwUsEDggnYHTeMkfzHVp286nKvJk8ib6MVm5S4ro+SpiBFgV6D8poXAKnZy+HZMmYnSPxdWjIT7tC2OveNuO9Hb1mHOoB+Ekjbmua3Gx87nsYsikiZRpmLKl7Ra4wJoYdor3M2M2cvrPWYWWdnqOmuYj0m8lgYgxgYTpno5R+ji2ByiJRlnU/hfOZ8vTQoVGEiC418MoqxCLLDCFlSIAZwIQJdVl9E4LR3tFUEauKHGsfcdAmK0x2JIMazRgEwk6OvHE2YPSNBrtK4U3/AOo447MwZ1/BdMfnGohXiTGnYzXhwbRULkTH95rxqCQB25PY35bbRYw1++Zsw4O/F716b9vtKULIlk2YWTeq59L/ACnc8G6f4gVF0GDDewCKPwn6xGLDfJ2/Xy2Bnb8E6cawH2qv5d+TVn6mav2o5skva2zk/wAINZGonck6trO2+3BP+J7PwLoTjAY2S4BI/wBp7j+xnN8S6InKDp06jQNADY1f+Z6Ho00jvW3O+/Hb7TLPLkkcXkZf4aS+TZc5nX+H6yLJC6rIF0QN9/7TrSpEycGjghNxdo8P7UeHLkx2mpWx6goPyad2diTubG/nc8TjxktV6jdAruD9POfUPH0qr0jG9q2wJsqd99roUJ4Lr+hOIii2m/h1AjegSQeCL9e09Hwp/B2LcLOW2ORMV88x+I2TGhBzPTRmzI/TROXphOiwimSUSYlx+kW+CbzjgCXARzmwTLn6fado4tpky4biA89lxTK+Lfid3qsU52RZDQUZ1xymTHNqY+8emAcmFBRwscdKJLrPLl2ejHaIpjBzIqy2mDmUsQcQmpVi8QmrGJDN46Row8TodMsyYhN3T7SJR+ioy3s0DHc0jDt+95TC4jxHF0KQUTzmhcgHEQ7RmL7evrN0lVmLbs04Fs/v9/8Aier9lcZ3PI4vuNv3+c81097V59vzr12E9f7Nj4e313u/7faY5GujDyW1iZs8Rw2U8gZtSW0wETKUX2eW5Wki0qZeVMvJElGHrMBcgH5b+vG/H+Z4r2mDDLZHwqToXYrW4sr2JNfXSZ79lv8AKeU8e6XIoIBtbu200LIAI78n9TJ8WXGdHVgd6PFY0/PzlyJq6tGDFW5X4fsLr6xFT3YvRUlsXpgIjakIjsQgrKsI8iVKwFRSpnyJNZMS4uNknMzYZh6jp6M7645n6np74iA4uBJsTBGJhqaFQxAeIxmPSZkmjFPMkj0MemPSOQReOacYmTOpF8WONVYUWNUSbLoZiWasJmZTG4jHHozl2bFepsw5LnOE29MSOPKpFbNE9GkzV0vTMUL8qG03e+qgePvPPv4+Cz4umRc2UjTZ+TGxI3u9yPy5h9jutyZupx4OodcuHAcmV9P/ALZawVLNtrAbSAKrYcwlPjFmM2/5ken6XIi82O3zAWfr354nuPA8JVST34Hbby9P+p8D9rOtPUdbmBOvHict8IKgKo+NQpauTWqt6uN8N9pOqGQsMuUYQlOgykjSuIBio3Fg77cWLktX7jLLieaKSdf9/g/QbeI4hd5UGn5vjX4frvtL9P1aZFDY3V1PDKQwP3E/M+TMys+H3mlRryK5+En8Niuojf4lKgg8XUr4P7S9T0ysuDKyaiC2mu3B3+su5NHHk8SEdKWz9QCCfMPYH/UkZEZOucK61oyaT8Y4IYL/ADWRwBOn4/8A6ndPiWun/Hfcd1QGu5qz9BE5apmC8XK5Ulf9fg91OJ7Q4WZQF4ALNtYJBBAqibJ/zPneX/WDKykJgRW0tZJYqrAbN/UDR227bz1XsZ7Ujr+nLOAubHpV96D7WriuF1A7cbGZqMotMtYZwqTOR14Ftd6w3YUoSttiAQbmMx3i3iBD1kNamYcGiRubmXB1CP8AIytXNEGvr5cT2cU1VXs3nCS3ReoJciSpuZC4JciAwFRRhKFRGESAQsKKaYCsZUhEBGF8AP5yJjmowaYWFHzZDNCGZlSOUzzX0dsezVjaaMRmPEZrxzOzdM2IYxTEY2jlk8RrINqNSJBl8mUKpY8KCT9hcaiwckYfGfHhgOhV1PV+QF8X5/ScbqPafK+H3dAE7M4sEjbiuJgyZ1yPkyuGokkUbon5VJ/feYR5nvyf71NIxijgy5p3p6Z0vDcpRHAsHJoC8ixZDX/TRIPnOx4llOHG2IH3Z1fi0VLP+H8OwIITcbevpE9Z1JKnMiqceEDDjcgD8RtTAqpG5AF+ho9xXAc+Zsnc/Xfnz/8A2ZKHN2zonnWGHCO9djsVqpa61fD613/UTr+A9CcuJyy/hqUBc/yljuRZA8tj5zk5cVItsCSdlHZasm/K9vqDOrn6LOvTpqwtixA6jlIYai42oXRFcAC/zlZKqicDcJJtdL9TneI5QXsbmt7rkWBXnYAP3m/2XRS+QMLvBlCj+o6QPoNz96mXrgV03pYMNQq/lPwgbeRW/rH+D49Ku10xxmtzaqrqWJHrW30kypwHCN+T+YjouqCZFbelNjTXbg0RRF+c7nSZLx5MmMAHHqfz+Y0tgeTf4+s8/wBSgDGl0g7gXdA+R7idL2X6/wB1nBJ+BgUyIdxkxn5k9CRdHsakZI2rQeN5cseRwrWzndL1Hu2IYWrqAd6Isgg7dxXE39D4hk6bIuXC4BNrakWyWNSsvYGl2MX490HuM7oDqGqxZFlD8Sk15qV9InwsY2yHHk2Dgqj3QXIfkZvSwAfrL048kTHJKL9N/ej2niPV5M6lkbUuhFrSANeU1tR5G/xVPN9YhwOVRiAhCuBp3LCrff4vlPPFmdL2S8Qxo7pnrUG0gAKPiBpR9CbB8jv5zznjSuuQjINwWvYgmmNkjbvMMUZLI0ennzxWJSS6/I+g+zXWHJh+KtSsymje12p+lGvtOrPmHg/iXuCMqMKY6WQklq5sjy9Z9PU2L89/znr4cia4nkZY75LpkIgqFoBNjIGmV0y8kAK1BUMkLAoElXEZKGAHzcCUkqETilHRtGQVaacTzNLIZk1RvGRvXJHDJMGN5qRo0xM0JmmXxvIDi0HlmWgNzzfEnU5wilj2/XyE871b3bPetiCu4pU32P12rjYesfZnkycYhVQNSFqTYsRvqYA0B57mvTcx/hnSllOlSch+U1aqg2ZqrzIFxPReHlztpNVsWIBsf7qoVwd+aAuetzeJYOl6UYkIy5DThgGUfFTANq30jy4Myyya1HbZXjY036mTUTgs3uymC1rGxyuXNqzlRsFFcCh52TOVmILEjuf1PP6x3UgVrb4nyAnfUCNyNV7auD6CpkRwDxYvcTSEa2YeTluXGvn+y+Do+8ByYxelQyc22kEgk71Y3P6z0fWdacunDhZmw4hpTUwrIQabI196G3kPKeYxrZORrCHVpN8m9lHp++81dF4jiUqSh1IGK0xFMaomuQKuuNzM8kOVNfB2YMsU25Pv7+jH1WS2+nwgeQXYD9JvsKKIBJVKGk7Ai7J+hvbm5ys+bUzNQGok0NgLN7Se8+stw0cEfI4TlJfI/Fmon1BBHoRGe+ICkUNJJFc3fNj7flMYeSHExWV/B2/4wZwq56BFIuc3YXgLkH86i+eR68TmvjCZKyISByA1WDwyt5cEefpcoS3y2DpJPO286Xh2D+IYYMjaX2XCQq/MLpNQ7fvnmaUPwO21lST/AJvt/f0xvU+GHNgbq8OphjKr1KkguhIoZRX8jV9iDH5H/ieisAHLgZRkofGcJBCuSfm3sfsTD0fUZujyultiYgq9E7qQa42YdwZjGQYsmrEbXbc/Y6WH1H6SHG+vxX7Fxk1cpdPUl/op0jrjc6gMi7AgcOL3Grldr39BPeeCE9PqxtkDqCGUk3eB9K43B7UbBU+Vzzvi3g2NseLqcB+BwTlx3vjYH4qHdd/7GK6Hr/dm6XOjAp8QolWADADsRtv2P1j5t1KPwaYsSinGXXx+59KJgM897P8AjTONOXns+29fyvWwbf8AUT0Fz0oZFJWjlyY3B7DJcrcFyrMwmQmVJgJjTALGCC5VogPnypLLh85EaMVpzmiK+4lTgmpIz3chxRrF0YNM0YxLdQABZNV3MwZM6ujlyyIF/DAAvNkJoDfhBTEn0A5MzkinJCX6gO4Y1oRgQjXT0d7A7GY/GOpGTM7oKDNYAAUCgB8KgUBtsPKpldr7zZ4T0IyvTNpQAs7EgUAPXvdD7waUds5OTy/w4/Ox/hagA5sovCjKNG34r7t7u+QK3Pb71MWbOXcuxo82BxWygD7ACO8Y6xXYLjBXEmyLt5DUx8ySLv6TKMg2KgrW93ZvtW20cE37mGWaXsT0u/6gz5SeSSfU3xx+krjUWNV1e9cwNvzf/f3lsmOgv9QJruN6F/lLOZuTdsmUUxCm1BNGqsdjXaAGVhjSIk7JcIMrcgMKJLgyFpBKmKgTGswoUCD3JN35UO0OLMQVI5U2D5G72+8SDIDBwVGkcjTPe+22MZgWA/Ex5cqLtu2JdLFD56STXoxE8Vjpm32vyG5Pb6T0nS+0WJ1yfxCm2Fiiw/FpQcisPlJqyCKJHInJ9ocSe+bJiKnG51LpPAIuiOxHcTlw3H2M9XOoSismPf2i/hvibYQUK0QTdi9js1g9qAG3+Y7xE4tGFsFh2B96GChUyWNPu3G9VZozi9R1TMVLWSoC2bNgccyvvL/6/fE1WLfJGL8zXD4XRu6d2VieSN6PDUTqG3Y0fKe78A8QDIul/eLYXcU+Im9Kt/uXbZh5T5zkymhRrk0KrfttxxxNPhnW+6yXuUeg68ak7i+xHY9jG4yXuj2VHNF+2W1+h9WJg1TheD+NB/8AgSQjMba7JGNz3YKLvvOzc6seTkrIyY+DoaTBcRkyAd5iPiFc7yyDpXAWmDp+sLQ9R1FcbwsR4rFkj1fvOOnV1Jm8SY8Cv1mIeokdr+IAky9cEFk/QDk/SeffrXPevtUSSSfP1MKE/I+kaOt645DZsDsO3385l17VCRtKmKkc0m+y1zpP1QTD7tHsZSr5B/xPwqfuL/KcuWkyinRpiyuF0uwmQget8+n0kMtplk9oWTvIISJIqJ/ENSCQGW0x0PhaKw6ZepLiZXArK1HhhKsoMldhLH9GctBcbokZDKbI9Ni9UKZCCCDRBsHyPnCU85VhF2KpIhMAkEl+sondklg9StyRNBbNnR9eyBgCQrAgjY3f144G89L4T7U/Dozk2Kp6skf1Ad/WeOhs+cSVbRqs86Sb6PoSeMYn2XKt+TWp/WXzdOSJ86uMxdQ6/KzL9CR/aXzY1n+z3JVxxcQxe73nnMXj+df/AJL/AOQBl/8A1Hm81/8AoJXMr1ImK5UiJOSEPII5oZpltMWckHvoBziMZYHEqckrrgDmqGbCVAiy8IeKtiU0XMshitXpCuSMfJF3UyoMHvSYC0Bc1YwEcywYecz6pLgHqtDveSExUhaAerfY0CWETrMGsxUPmjUJYuBMgc+cBcwex+shudr4iqg1SaokqM5TskkkBlEFqgqC4TAQVFyQCQmAyGQySAQEFYDJcO0AJBC0EAJUkktUAKyQkQVACVBDUIEABJJDUBgEkgENQAEkkNQAFSSQhYACSWqSoAVhMkEAIZDIRJACQCESQEQQQyQAl/SSpIagMEgltMrAQRBJDUALQVJJAA1Kht6kkgARDBJAAiVaSSABEgkkgMq0uBJJACVKwSQAsJJJIAGVMkkBBqCpJIDCRIBJJAAEQtJJACohgkiYi1SCSSSmMNQSSSxFYztJJAZ//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7893" name="AutoShape 5" descr="data:image/jpeg;base64,/9j/4AAQSkZJRgABAQAAAQABAAD/2wCEAAkGBxQTEhUUEhQWFBQUFRQVFRQUFBQVFRQUFBUWFhQUFBQYHCggGBolHBUUITEhJSkrLi4uFx8zODMsNygtLisBCgoKDg0OGhAQGywkHyQsLCwsLCwsLCwtLCwsLCwsLCwsLCwsLCwsLCwsLCwsLCwsLCwsLS4sLCwsLCwsLCwsLP/AABEIAMUBAAMBIgACEQEDEQH/xAAcAAACAwEBAQEAAAAAAAAAAAABAwACBAUGBwj/xAA5EAACAgEDAgMGBAUEAQUAAAABAgARAxIhMQRBBVFhBhMiMnGBI5Gh8BRCYrHBB1Jy0fEWM0OS4f/EABkBAAMBAQEAAAAAAAAAAAAAAAABAgMEBf/EACsRAAICAgIBBAAEBwAAAAAAAAABAhEDIRIxBBMiQVFxobHRIzJhkcHh8P/aAAwDAQACEQMRAD8A+WCXlalwIjqRdRGIkWojUMTZtFGhFjUWLxNNCmYyZ2wSYKjExwotx+mTyNlBCgseMcKCMAi5MpQKIssVh0ywSUpUTOFlVWOxiVVY1ZrGRzzhSHYjHBZnx8zYonfhmpKjinHixZWECWeLOQCbEFiIt9oXzCZeozRNgHI/aJbDtAmSzHggiK7A5xw7xL450XIEz5CKkNAcwrEOJryzPlEhiEiVMvK1ESVaACXIgEAK1BUZKkRUAgCEQlJYLOZs34hEtABLKsTZokMxTUhmdRNONd5lJHXjRrxLHVKIm20uqGYNnao6HYscYiw4l2jsa12kci+IhscAbebDjFRD4ZSkRJEUbSKZYLQihLg9mWRJoenM1Fu8wY2mjDiLf8QVBb+VdR2s9uD+U9DFNQVs83LFydI3dN0T5iRjUsVBY12Hnc4vU5KNd951enzuropplUkUWIRgSSdRHK7mYfHMBXIdQUa/jGnTpo86QOFu69Jfq+6mQ8dK0c7+I84ts33gXESY0dMQZomZUVxtLHPGt0pq4gYDGBRs18xLm43KtRGreIAlYrIk11cz5YmBkZaMoY3JFEREMAkUQqIagIkFS4SWVYBTMumX0wASwnFZ3KIAsviElQrE2aKNDVE1YVmfHHAzN7N4aOriSNKzL0p2mlW3qczWzuT0XE0Y0sTM0f058pI12MKmWTKKmhBY/wAxL9KeYLfYpWhORRvMwxGb8S+c6GDodQY8BVLGqv0rffcidOOkcmW7OCcdTvez/g75xk0g0oThlUGv932B3qZ83h7BtwNxe7Dut8Dv3qe69julA3x2BQJViNyRtR322O3beaeRk4Q12cbuKcjzXh/s8MzrpFLZJHzEAMoYEDmviA8+Zk9tPZ7JjyZMhDlPhCtyKoDc3ai/McmfUuj6QYy5qi7ltgN744+k5HtLg1HGwUsEDggnYHTeMkfzHVp286nKvJk8ib6MVm5S4ro+SpiBFgV6D8poXAKnZy+HZMmYnSPxdWjIT7tC2OveNuO9Hb1mHOoB+Ekjbmua3Gx87nsYsikiZRpmLKl7Ra4wJoYdor3M2M2cvrPWYWWdnqOmuYj0m8lgYgxgYTpno5R+ji2ByiJRlnU/hfOZ8vTQoVGEiC418MoqxCLLDCFlSIAZwIQJdVl9E4LR3tFUEauKHGsfcdAmK0x2JIMazRgEwk6OvHE2YPSNBrtK4U3/AOo447MwZ1/BdMfnGohXiTGnYzXhwbRULkTH95rxqCQB25PY35bbRYw1++Zsw4O/F716b9vtKULIlk2YWTeq59L/ACnc8G6f4gVF0GDDewCKPwn6xGLDfJ2/Xy2Bnb8E6cawH2qv5d+TVn6mav2o5skva2zk/wAINZGonck6trO2+3BP+J7PwLoTjAY2S4BI/wBp7j+xnN8S6InKDp06jQNADY1f+Z6Ho00jvW3O+/Hb7TLPLkkcXkZf4aS+TZc5nX+H6yLJC6rIF0QN9/7TrSpEycGjghNxdo8P7UeHLkx2mpWx6goPyad2diTubG/nc8TjxktV6jdAruD9POfUPH0qr0jG9q2wJsqd99roUJ4Lr+hOIii2m/h1AjegSQeCL9e09Hwp/B2LcLOW2ORMV88x+I2TGhBzPTRmzI/TROXphOiwimSUSYlx+kW+CbzjgCXARzmwTLn6fado4tpky4biA89lxTK+Lfid3qsU52RZDQUZ1xymTHNqY+8emAcmFBRwscdKJLrPLl2ejHaIpjBzIqy2mDmUsQcQmpVi8QmrGJDN46Row8TodMsyYhN3T7SJR+ioy3s0DHc0jDt+95TC4jxHF0KQUTzmhcgHEQ7RmL7evrN0lVmLbs04Fs/v9/8Aier9lcZ3PI4vuNv3+c81097V59vzr12E9f7Nj4e313u/7faY5GujDyW1iZs8Rw2U8gZtSW0wETKUX2eW5Wki0qZeVMvJElGHrMBcgH5b+vG/H+Z4r2mDDLZHwqToXYrW4sr2JNfXSZ79lv8AKeU8e6XIoIBtbu200LIAI78n9TJ8WXGdHVgd6PFY0/PzlyJq6tGDFW5X4fsLr6xFT3YvRUlsXpgIjakIjsQgrKsI8iVKwFRSpnyJNZMS4uNknMzYZh6jp6M7645n6np74iA4uBJsTBGJhqaFQxAeIxmPSZkmjFPMkj0MemPSOQReOacYmTOpF8WONVYUWNUSbLoZiWasJmZTG4jHHozl2bFepsw5LnOE29MSOPKpFbNE9GkzV0vTMUL8qG03e+qgePvPPv4+Cz4umRc2UjTZ+TGxI3u9yPy5h9jutyZupx4OodcuHAcmV9P/ALZawVLNtrAbSAKrYcwlPjFmM2/5ken6XIi82O3zAWfr354nuPA8JVST34Hbby9P+p8D9rOtPUdbmBOvHict8IKgKo+NQpauTWqt6uN8N9pOqGQsMuUYQlOgykjSuIBio3Fg77cWLktX7jLLieaKSdf9/g/QbeI4hd5UGn5vjX4frvtL9P1aZFDY3V1PDKQwP3E/M+TMys+H3mlRryK5+En8Niuojf4lKgg8XUr4P7S9T0ysuDKyaiC2mu3B3+su5NHHk8SEdKWz9QCCfMPYH/UkZEZOucK61oyaT8Y4IYL/ADWRwBOn4/8A6ndPiWun/Hfcd1QGu5qz9BE5apmC8XK5Ulf9fg91OJ7Q4WZQF4ALNtYJBBAqibJ/zPneX/WDKykJgRW0tZJYqrAbN/UDR227bz1XsZ7Ujr+nLOAubHpV96D7WriuF1A7cbGZqMotMtYZwqTOR14Ftd6w3YUoSttiAQbmMx3i3iBD1kNamYcGiRubmXB1CP8AIytXNEGvr5cT2cU1VXs3nCS3ReoJciSpuZC4JciAwFRRhKFRGESAQsKKaYCsZUhEBGF8AP5yJjmowaYWFHzZDNCGZlSOUzzX0dsezVjaaMRmPEZrxzOzdM2IYxTEY2jlk8RrINqNSJBl8mUKpY8KCT9hcaiwckYfGfHhgOhV1PV+QF8X5/ScbqPafK+H3dAE7M4sEjbiuJgyZ1yPkyuGokkUbon5VJ/feYR5nvyf71NIxijgy5p3p6Z0vDcpRHAsHJoC8ixZDX/TRIPnOx4llOHG2IH3Z1fi0VLP+H8OwIITcbevpE9Z1JKnMiqceEDDjcgD8RtTAqpG5AF+ho9xXAc+Zsnc/Xfnz/8A2ZKHN2zonnWGHCO9djsVqpa61fD613/UTr+A9CcuJyy/hqUBc/yljuRZA8tj5zk5cVItsCSdlHZasm/K9vqDOrn6LOvTpqwtixA6jlIYai42oXRFcAC/zlZKqicDcJJtdL9TneI5QXsbmt7rkWBXnYAP3m/2XRS+QMLvBlCj+o6QPoNz96mXrgV03pYMNQq/lPwgbeRW/rH+D49Ku10xxmtzaqrqWJHrW30kypwHCN+T+YjouqCZFbelNjTXbg0RRF+c7nSZLx5MmMAHHqfz+Y0tgeTf4+s8/wBSgDGl0g7gXdA+R7idL2X6/wB1nBJ+BgUyIdxkxn5k9CRdHsakZI2rQeN5cseRwrWzndL1Hu2IYWrqAd6Isgg7dxXE39D4hk6bIuXC4BNrakWyWNSsvYGl2MX490HuM7oDqGqxZFlD8Sk15qV9InwsY2yHHk2Dgqj3QXIfkZvSwAfrL048kTHJKL9N/ej2niPV5M6lkbUuhFrSANeU1tR5G/xVPN9YhwOVRiAhCuBp3LCrff4vlPPFmdL2S8Qxo7pnrUG0gAKPiBpR9CbB8jv5zznjSuuQjINwWvYgmmNkjbvMMUZLI0ennzxWJSS6/I+g+zXWHJh+KtSsymje12p+lGvtOrPmHg/iXuCMqMKY6WQklq5sjy9Z9PU2L89/znr4cia4nkZY75LpkIgqFoBNjIGmV0y8kAK1BUMkLAoElXEZKGAHzcCUkqETilHRtGQVaacTzNLIZk1RvGRvXJHDJMGN5qRo0xM0JmmXxvIDi0HlmWgNzzfEnU5wilj2/XyE871b3bPetiCu4pU32P12rjYesfZnkycYhVQNSFqTYsRvqYA0B57mvTcx/hnSllOlSch+U1aqg2ZqrzIFxPReHlztpNVsWIBsf7qoVwd+aAuetzeJYOl6UYkIy5DThgGUfFTANq30jy4Myyya1HbZXjY036mTUTgs3uymC1rGxyuXNqzlRsFFcCh52TOVmILEjuf1PP6x3UgVrb4nyAnfUCNyNV7auD6CpkRwDxYvcTSEa2YeTluXGvn+y+Do+8ByYxelQyc22kEgk71Y3P6z0fWdacunDhZmw4hpTUwrIQabI196G3kPKeYxrZORrCHVpN8m9lHp++81dF4jiUqSh1IGK0xFMaomuQKuuNzM8kOVNfB2YMsU25Pv7+jH1WS2+nwgeQXYD9JvsKKIBJVKGk7Ai7J+hvbm5ys+bUzNQGok0NgLN7Se8+stw0cEfI4TlJfI/Fmon1BBHoRGe+ICkUNJJFc3fNj7flMYeSHExWV/B2/4wZwq56BFIuc3YXgLkH86i+eR68TmvjCZKyISByA1WDwyt5cEefpcoS3y2DpJPO286Xh2D+IYYMjaX2XCQq/MLpNQ7fvnmaUPwO21lST/AJvt/f0xvU+GHNgbq8OphjKr1KkguhIoZRX8jV9iDH5H/ieisAHLgZRkofGcJBCuSfm3sfsTD0fUZujyultiYgq9E7qQa42YdwZjGQYsmrEbXbc/Y6WH1H6SHG+vxX7Fxk1cpdPUl/op0jrjc6gMi7AgcOL3Grldr39BPeeCE9PqxtkDqCGUk3eB9K43B7UbBU+Vzzvi3g2NseLqcB+BwTlx3vjYH4qHdd/7GK6Hr/dm6XOjAp8QolWADADsRtv2P1j5t1KPwaYsSinGXXx+59KJgM897P8AjTONOXns+29fyvWwbf8AUT0Fz0oZFJWjlyY3B7DJcrcFyrMwmQmVJgJjTALGCC5VogPnypLLh85EaMVpzmiK+4lTgmpIz3chxRrF0YNM0YxLdQABZNV3MwZM6ujlyyIF/DAAvNkJoDfhBTEn0A5MzkinJCX6gO4Y1oRgQjXT0d7A7GY/GOpGTM7oKDNYAAUCgB8KgUBtsPKpldr7zZ4T0IyvTNpQAs7EgUAPXvdD7waUds5OTy/w4/Ox/hagA5sovCjKNG34r7t7u+QK3Pb71MWbOXcuxo82BxWygD7ACO8Y6xXYLjBXEmyLt5DUx8ySLv6TKMg2KgrW93ZvtW20cE37mGWaXsT0u/6gz5SeSSfU3xx+krjUWNV1e9cwNvzf/f3lsmOgv9QJruN6F/lLOZuTdsmUUxCm1BNGqsdjXaAGVhjSIk7JcIMrcgMKJLgyFpBKmKgTGswoUCD3JN35UO0OLMQVI5U2D5G72+8SDIDBwVGkcjTPe+22MZgWA/Ex5cqLtu2JdLFD56STXoxE8Vjpm32vyG5Pb6T0nS+0WJ1yfxCm2Fiiw/FpQcisPlJqyCKJHInJ9ocSe+bJiKnG51LpPAIuiOxHcTlw3H2M9XOoSismPf2i/hvibYQUK0QTdi9js1g9qAG3+Y7xE4tGFsFh2B96GChUyWNPu3G9VZozi9R1TMVLWSoC2bNgccyvvL/6/fE1WLfJGL8zXD4XRu6d2VieSN6PDUTqG3Y0fKe78A8QDIul/eLYXcU+Im9Kt/uXbZh5T5zkymhRrk0KrfttxxxNPhnW+6yXuUeg68ak7i+xHY9jG4yXuj2VHNF+2W1+h9WJg1TheD+NB/8AgSQjMba7JGNz3YKLvvOzc6seTkrIyY+DoaTBcRkyAd5iPiFc7yyDpXAWmDp+sLQ9R1FcbwsR4rFkj1fvOOnV1Jm8SY8Cv1mIeokdr+IAky9cEFk/QDk/SeffrXPevtUSSSfP1MKE/I+kaOt645DZsDsO3385l17VCRtKmKkc0m+y1zpP1QTD7tHsZSr5B/xPwqfuL/KcuWkyinRpiyuF0uwmQget8+n0kMtplk9oWTvIISJIqJ/ENSCQGW0x0PhaKw6ZepLiZXArK1HhhKsoMldhLH9GctBcbokZDKbI9Ni9UKZCCCDRBsHyPnCU85VhF2KpIhMAkEl+sondklg9StyRNBbNnR9eyBgCQrAgjY3f144G89L4T7U/Dozk2Kp6skf1Ad/WeOhs+cSVbRqs86Sb6PoSeMYn2XKt+TWp/WXzdOSJ86uMxdQ6/KzL9CR/aXzY1n+z3JVxxcQxe73nnMXj+df/AJL/AOQBl/8A1Hm81/8AoJXMr1ImK5UiJOSEPII5oZpltMWckHvoBziMZYHEqckrrgDmqGbCVAiy8IeKtiU0XMshitXpCuSMfJF3UyoMHvSYC0Bc1YwEcywYecz6pLgHqtDveSExUhaAerfY0CWETrMGsxUPmjUJYuBMgc+cBcwex+shudr4iqg1SaokqM5TskkkBlEFqgqC4TAQVFyQCQmAyGQySAQEFYDJcO0AJBC0EAJUkktUAKyQkQVACVBDUIEABJJDUBgEkgENQAEkkNQAFSSQhYACSWqSoAVhMkEAIZDIRJACQCESQEQQQyQAl/SSpIagMEgltMrAQRBJDUALQVJJAA1Kht6kkgARDBJAAiVaSSABEgkkgMq0uBJJACVKwSQAsJJJIAGVMkkBBqCpJIDCRIBJJAAEQtJJACohgkiYi1SCSSSmMNQSSSxFYztJJAZ//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9" name="Slide Number Placeholder 8"/>
          <p:cNvSpPr>
            <a:spLocks noGrp="1"/>
          </p:cNvSpPr>
          <p:nvPr>
            <p:ph type="sldNum" sz="quarter" idx="12"/>
          </p:nvPr>
        </p:nvSpPr>
        <p:spPr/>
        <p:txBody>
          <a:bodyPr/>
          <a:lstStyle/>
          <a:p>
            <a:fld id="{E3DCCAC4-DD9F-4107-9574-F27E7A711727}" type="slidenum">
              <a:rPr lang="en-US" smtClean="0"/>
              <a:pPr/>
              <a:t>16</a:t>
            </a:fld>
            <a:endParaRPr lang="en-US"/>
          </a:p>
        </p:txBody>
      </p:sp>
      <p:graphicFrame>
        <p:nvGraphicFramePr>
          <p:cNvPr id="11" name="Diagram 10"/>
          <p:cNvGraphicFramePr/>
          <p:nvPr>
            <p:extLst>
              <p:ext uri="{D42A27DB-BD31-4B8C-83A1-F6EECF244321}">
                <p14:modId xmlns:p14="http://schemas.microsoft.com/office/powerpoint/2010/main" val="3891514071"/>
              </p:ext>
            </p:extLst>
          </p:nvPr>
        </p:nvGraphicFramePr>
        <p:xfrm>
          <a:off x="237176" y="2924944"/>
          <a:ext cx="6988361" cy="3567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Rectangle 2"/>
          <p:cNvSpPr>
            <a:spLocks noChangeArrowheads="1"/>
          </p:cNvSpPr>
          <p:nvPr/>
        </p:nvSpPr>
        <p:spPr bwMode="auto">
          <a:xfrm>
            <a:off x="7308304" y="3777426"/>
            <a:ext cx="160449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Low" defTabSz="914400" rtl="1" eaLnBrk="1" fontAlgn="base" latinLnBrk="0" hangingPunct="1">
              <a:lnSpc>
                <a:spcPct val="100000"/>
              </a:lnSpc>
              <a:spcBef>
                <a:spcPct val="0"/>
              </a:spcBef>
              <a:spcAft>
                <a:spcPct val="0"/>
              </a:spcAft>
              <a:buClrTx/>
              <a:buSzTx/>
              <a:buFontTx/>
              <a:buNone/>
              <a:tabLst/>
            </a:pPr>
            <a:r>
              <a:rPr kumimoji="0" lang="ar-EG" sz="3200" b="1" i="0"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أنواع المقذوفات البركانية</a:t>
            </a:r>
            <a:endParaRPr kumimoji="0" lang="ar-EG" sz="3200" b="1" i="0"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4"/>
          <p:cNvSpPr>
            <a:spLocks noChangeArrowheads="1"/>
          </p:cNvSpPr>
          <p:nvPr/>
        </p:nvSpPr>
        <p:spPr bwMode="auto">
          <a:xfrm>
            <a:off x="323528" y="980728"/>
            <a:ext cx="8640960" cy="2246769"/>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457200" algn="justLow" defTabSz="914400" rtl="1" eaLnBrk="1" fontAlgn="base" latinLnBrk="0" hangingPunct="1">
              <a:lnSpc>
                <a:spcPct val="100000"/>
              </a:lnSpc>
              <a:spcBef>
                <a:spcPct val="0"/>
              </a:spcBef>
              <a:spcAft>
                <a:spcPct val="0"/>
              </a:spcAft>
              <a:buClrTx/>
              <a:buSzTx/>
              <a:buFontTx/>
              <a:buNone/>
              <a:tabLst>
                <a:tab pos="685800" algn="l"/>
              </a:tabLst>
            </a:pPr>
            <a:r>
              <a:rPr kumimoji="0" lang="ar-SA" sz="2000" b="1" i="0" u="none" strike="noStrike" normalizeH="0" baseline="0" dirty="0" smtClean="0">
                <a:ln w="12700">
                  <a:solidFill>
                    <a:schemeClr val="tx2">
                      <a:satMod val="155000"/>
                    </a:schemeClr>
                  </a:solidFill>
                  <a:prstDash val="solid"/>
                </a:ln>
                <a:solidFill>
                  <a:schemeClr val="accent3"/>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المخروط البركاني </a:t>
            </a:r>
            <a:r>
              <a:rPr kumimoji="0" lang="en-US" sz="2000" b="1" i="0" u="none" strike="noStrike" normalizeH="0" baseline="0" dirty="0" smtClean="0">
                <a:ln w="12700">
                  <a:solidFill>
                    <a:schemeClr val="tx2">
                      <a:satMod val="155000"/>
                    </a:schemeClr>
                  </a:solidFill>
                  <a:prstDash val="solid"/>
                </a:ln>
                <a:solidFill>
                  <a:schemeClr val="accent3"/>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Cone</a:t>
            </a:r>
            <a:r>
              <a:rPr kumimoji="0" lang="ar-SA" sz="2000" b="1" i="0" u="none" strike="noStrike" normalizeH="0" baseline="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 </a:t>
            </a:r>
            <a:r>
              <a:rPr kumimoji="0" lang="ar-SA" sz="20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وهو يكون جسم البركان و قد يكون شكله مخروطياً منتظماً أذا تكون نتيجة خروج المواد المنصهرة من فوهة واحدة بانتظام مثل بركان فوجى ياما باليابان و قد يكون مخروط غير منتظم فى حالة خروج المواد المنصهرة من اكثر من فوهة مثل بركان استرمبولى فى جزر ليبارى بأيطاليا وقد يستغرق تكوين المخروط البركاني فترة طويلة و يتوقف ذلك على كمية المادة المنصهرة   التى تخرج من فوهة البركان و قد يكون ارتفاع المخروط قليلاً و قد يصل الى بضعة الآلاف من الأمتار وقد يمتاز المخروط البركاني بأن قاعدته مستديرة و جوانبه مائلة بانتظام ، وأشد انحداراً عند القمة  منها عند   السطح .</a:t>
            </a:r>
            <a:endParaRPr kumimoji="0" lang="ar-SA" sz="20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6" name="Rectangle 5"/>
          <p:cNvSpPr/>
          <p:nvPr/>
        </p:nvSpPr>
        <p:spPr>
          <a:xfrm>
            <a:off x="3575077" y="260648"/>
            <a:ext cx="2005677" cy="584775"/>
          </a:xfrm>
          <a:prstGeom prst="rect">
            <a:avLst/>
          </a:prstGeom>
          <a:noFill/>
        </p:spPr>
        <p:txBody>
          <a:bodyPr wrap="none" lIns="91440" tIns="45720" rIns="91440" bIns="45720">
            <a:spAutoFit/>
          </a:bodyPr>
          <a:lstStyle/>
          <a:p>
            <a:pPr algn="ctr" rtl="1"/>
            <a:r>
              <a:rPr kumimoji="0" lang="ar-SA" sz="3200" b="1" i="0"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Arial" pitchFamily="34" charset="0"/>
                <a:ea typeface="Times New Roman" pitchFamily="18" charset="0"/>
                <a:cs typeface="Arial" pitchFamily="34" charset="0"/>
              </a:rPr>
              <a:t>أجزاء البركان</a:t>
            </a:r>
            <a:endParaRPr lang="en-US" sz="32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pic>
        <p:nvPicPr>
          <p:cNvPr id="7" name="Picture 6" descr="44.jpg"/>
          <p:cNvPicPr>
            <a:picLocks noChangeAspect="1"/>
          </p:cNvPicPr>
          <p:nvPr/>
        </p:nvPicPr>
        <p:blipFill>
          <a:blip r:embed="rId2" cstate="print"/>
          <a:stretch>
            <a:fillRect/>
          </a:stretch>
        </p:blipFill>
        <p:spPr>
          <a:xfrm>
            <a:off x="99947" y="3789040"/>
            <a:ext cx="2815869" cy="2232248"/>
          </a:xfrm>
          <a:prstGeom prst="rect">
            <a:avLst/>
          </a:prstGeom>
          <a:ln w="28575">
            <a:solidFill>
              <a:schemeClr val="tx1"/>
            </a:solidFill>
          </a:ln>
        </p:spPr>
      </p:pic>
      <p:sp>
        <p:nvSpPr>
          <p:cNvPr id="5" name="Slide Number Placeholder 4"/>
          <p:cNvSpPr>
            <a:spLocks noGrp="1"/>
          </p:cNvSpPr>
          <p:nvPr>
            <p:ph type="sldNum" sz="quarter" idx="12"/>
          </p:nvPr>
        </p:nvSpPr>
        <p:spPr/>
        <p:txBody>
          <a:bodyPr/>
          <a:lstStyle/>
          <a:p>
            <a:fld id="{E3DCCAC4-DD9F-4107-9574-F27E7A711727}" type="slidenum">
              <a:rPr lang="en-US" smtClean="0"/>
              <a:pPr/>
              <a:t>17</a:t>
            </a:fld>
            <a:endParaRPr lang="en-US"/>
          </a:p>
        </p:txBody>
      </p:sp>
      <p:sp>
        <p:nvSpPr>
          <p:cNvPr id="9" name="Rectangle 5"/>
          <p:cNvSpPr>
            <a:spLocks noChangeArrowheads="1"/>
          </p:cNvSpPr>
          <p:nvPr/>
        </p:nvSpPr>
        <p:spPr bwMode="auto">
          <a:xfrm>
            <a:off x="3161821" y="3451092"/>
            <a:ext cx="5812539" cy="2862322"/>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457200" algn="justLow" defTabSz="914400" rtl="1" eaLnBrk="1" fontAlgn="base" latinLnBrk="0" hangingPunct="1">
              <a:lnSpc>
                <a:spcPct val="100000"/>
              </a:lnSpc>
              <a:spcBef>
                <a:spcPct val="0"/>
              </a:spcBef>
              <a:spcAft>
                <a:spcPct val="0"/>
              </a:spcAft>
              <a:buClrTx/>
              <a:buSzTx/>
              <a:buFontTx/>
              <a:buNone/>
              <a:tabLst>
                <a:tab pos="685800" algn="l"/>
              </a:tabLst>
            </a:pPr>
            <a:r>
              <a:rPr kumimoji="0" lang="ar-SA" sz="2000" b="1" i="0" u="none" strike="noStrike" normalizeH="0" baseline="0" dirty="0" smtClean="0">
                <a:ln w="18000">
                  <a:solidFill>
                    <a:schemeClr val="accent2">
                      <a:satMod val="140000"/>
                    </a:schemeClr>
                  </a:solidFill>
                  <a:prstDash val="solid"/>
                  <a:miter lim="800000"/>
                </a:ln>
                <a:solidFill>
                  <a:schemeClr val="accent3"/>
                </a:solidFill>
                <a:effectLst>
                  <a:outerShdw blurRad="25500" dist="23000" dir="7020000" algn="tl">
                    <a:srgbClr val="000000">
                      <a:alpha val="50000"/>
                    </a:srgbClr>
                  </a:outerShdw>
                </a:effectLst>
                <a:latin typeface="Arial" pitchFamily="34" charset="0"/>
                <a:ea typeface="Times New Roman" pitchFamily="18" charset="0"/>
                <a:cs typeface="Arial" pitchFamily="34" charset="0"/>
              </a:rPr>
              <a:t>المدخنة(العنق)  </a:t>
            </a:r>
            <a:r>
              <a:rPr kumimoji="0" lang="en-US" sz="2000" b="1" i="0" u="none" strike="noStrike" normalizeH="0" baseline="0" dirty="0" smtClean="0">
                <a:ln w="18000">
                  <a:solidFill>
                    <a:schemeClr val="accent2">
                      <a:satMod val="140000"/>
                    </a:schemeClr>
                  </a:solidFill>
                  <a:prstDash val="solid"/>
                  <a:miter lim="800000"/>
                </a:ln>
                <a:solidFill>
                  <a:schemeClr val="accent3"/>
                </a:solidFill>
                <a:effectLst>
                  <a:outerShdw blurRad="25500" dist="23000" dir="7020000" algn="tl">
                    <a:srgbClr val="000000">
                      <a:alpha val="50000"/>
                    </a:srgbClr>
                  </a:outerShdw>
                </a:effectLst>
                <a:latin typeface="Arial" pitchFamily="34" charset="0"/>
                <a:ea typeface="Times New Roman" pitchFamily="18" charset="0"/>
                <a:cs typeface="Arial" pitchFamily="34" charset="0"/>
              </a:rPr>
              <a:t>Neck</a:t>
            </a:r>
            <a:r>
              <a:rPr kumimoji="0" lang="ar-SA" sz="2000" b="1" i="0" u="none" strike="noStrike" normalizeH="0" baseline="0" dirty="0" smtClean="0">
                <a:ln w="18000">
                  <a:solidFill>
                    <a:schemeClr val="accent2">
                      <a:satMod val="140000"/>
                    </a:schemeClr>
                  </a:solidFill>
                  <a:prstDash val="solid"/>
                  <a:miter lim="800000"/>
                </a:ln>
                <a:solidFill>
                  <a:schemeClr val="accent3"/>
                </a:solidFill>
                <a:effectLst>
                  <a:outerShdw blurRad="25500" dist="23000" dir="7020000" algn="tl">
                    <a:srgbClr val="000000">
                      <a:alpha val="50000"/>
                    </a:srgbClr>
                  </a:outerShdw>
                </a:effectLst>
                <a:latin typeface="Arial" pitchFamily="34" charset="0"/>
                <a:ea typeface="Times New Roman" pitchFamily="18" charset="0"/>
                <a:cs typeface="Arial" pitchFamily="34" charset="0"/>
              </a:rPr>
              <a:t> : وهى تجويف أسطواني يصل جوف الأرض بالسطح وينتهي عند الفوهة و فيه يمر الصهير أثناء صعوده إلى سطح الأرض وبعد انتهاء</a:t>
            </a:r>
            <a:r>
              <a:rPr kumimoji="0" lang="en-US" sz="2000" b="1" i="0" u="none" strike="noStrike" normalizeH="0" baseline="0" dirty="0" smtClean="0">
                <a:ln w="18000">
                  <a:solidFill>
                    <a:schemeClr val="accent2">
                      <a:satMod val="140000"/>
                    </a:schemeClr>
                  </a:solidFill>
                  <a:prstDash val="solid"/>
                  <a:miter lim="800000"/>
                </a:ln>
                <a:solidFill>
                  <a:schemeClr val="accent3"/>
                </a:solidFill>
                <a:effectLst>
                  <a:outerShdw blurRad="25500" dist="23000" dir="7020000" algn="tl">
                    <a:srgbClr val="000000">
                      <a:alpha val="50000"/>
                    </a:srgbClr>
                  </a:outerShdw>
                </a:effectLst>
                <a:latin typeface="Arial" pitchFamily="34" charset="0"/>
                <a:ea typeface="Times New Roman" pitchFamily="18" charset="0"/>
                <a:cs typeface="Arial" pitchFamily="34" charset="0"/>
              </a:rPr>
              <a:t>  </a:t>
            </a:r>
            <a:r>
              <a:rPr kumimoji="0" lang="ar-SA" sz="2000" b="1" i="0" u="none" strike="noStrike" normalizeH="0" baseline="0" dirty="0" smtClean="0">
                <a:ln w="18000">
                  <a:solidFill>
                    <a:schemeClr val="accent2">
                      <a:satMod val="140000"/>
                    </a:schemeClr>
                  </a:solidFill>
                  <a:prstDash val="solid"/>
                  <a:miter lim="800000"/>
                </a:ln>
                <a:solidFill>
                  <a:schemeClr val="accent3"/>
                </a:solidFill>
                <a:effectLst>
                  <a:outerShdw blurRad="25500" dist="23000" dir="7020000" algn="tl">
                    <a:srgbClr val="000000">
                      <a:alpha val="50000"/>
                    </a:srgbClr>
                  </a:outerShdw>
                </a:effectLst>
                <a:latin typeface="Arial" pitchFamily="34" charset="0"/>
                <a:ea typeface="Times New Roman" pitchFamily="18" charset="0"/>
                <a:cs typeface="Arial" pitchFamily="34" charset="0"/>
              </a:rPr>
              <a:t>ثوران البركان تتجمد المجما في هذا العنق مكونة اسطوانة من الصخور النارية وقد تتعرى من اثر عوامل التعرية وتظهر متجمدة في الهواء.</a:t>
            </a:r>
            <a:endParaRPr kumimoji="0" lang="en-US" sz="2000" b="1" i="0" u="none" strike="noStrike" normalizeH="0" baseline="0" dirty="0" smtClean="0">
              <a:ln w="18000">
                <a:solidFill>
                  <a:schemeClr val="accent2">
                    <a:satMod val="140000"/>
                  </a:schemeClr>
                </a:solidFill>
                <a:prstDash val="solid"/>
                <a:miter lim="800000"/>
              </a:ln>
              <a:solidFill>
                <a:schemeClr val="accent3"/>
              </a:solidFill>
              <a:effectLst>
                <a:outerShdw blurRad="25500" dist="23000" dir="7020000" algn="tl">
                  <a:srgbClr val="000000">
                    <a:alpha val="50000"/>
                  </a:srgbClr>
                </a:outerShdw>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tab pos="685800" algn="l"/>
              </a:tabLst>
            </a:pPr>
            <a:r>
              <a:rPr kumimoji="0" lang="ar-SA" sz="2000" b="1" i="0" u="none" strike="noStrike" normalizeH="0" baseline="0" dirty="0" smtClean="0">
                <a:ln w="18000">
                  <a:solidFill>
                    <a:schemeClr val="accent2">
                      <a:satMod val="140000"/>
                    </a:schemeClr>
                  </a:solidFill>
                  <a:prstDash val="solid"/>
                  <a:miter lim="800000"/>
                </a:ln>
                <a:solidFill>
                  <a:srgbClr val="0000FF"/>
                </a:solidFill>
                <a:effectLst>
                  <a:outerShdw blurRad="25500" dist="23000" dir="7020000" algn="tl">
                    <a:srgbClr val="000000">
                      <a:alpha val="50000"/>
                    </a:srgbClr>
                  </a:outerShdw>
                </a:effectLst>
                <a:latin typeface="Arial" pitchFamily="34" charset="0"/>
                <a:ea typeface="Times New Roman" pitchFamily="18" charset="0"/>
                <a:cs typeface="Arial" pitchFamily="34" charset="0"/>
              </a:rPr>
              <a:t>الفوهة </a:t>
            </a:r>
            <a:r>
              <a:rPr kumimoji="0" lang="en-US" sz="2000" b="1" i="0" u="none" strike="noStrike" normalizeH="0" baseline="0" dirty="0" smtClean="0">
                <a:ln w="18000">
                  <a:solidFill>
                    <a:schemeClr val="accent2">
                      <a:satMod val="140000"/>
                    </a:schemeClr>
                  </a:solidFill>
                  <a:prstDash val="solid"/>
                  <a:miter lim="800000"/>
                </a:ln>
                <a:solidFill>
                  <a:srgbClr val="0000FF"/>
                </a:solidFill>
                <a:effectLst>
                  <a:outerShdw blurRad="25500" dist="23000" dir="7020000" algn="tl">
                    <a:srgbClr val="000000">
                      <a:alpha val="50000"/>
                    </a:srgbClr>
                  </a:outerShdw>
                </a:effectLst>
                <a:latin typeface="Arial" pitchFamily="34" charset="0"/>
                <a:ea typeface="Times New Roman" pitchFamily="18" charset="0"/>
                <a:cs typeface="Arial" pitchFamily="34" charset="0"/>
              </a:rPr>
              <a:t>Craters</a:t>
            </a:r>
            <a:r>
              <a:rPr kumimoji="0" lang="ar-SA" sz="2000" b="1" i="0" u="none" strike="noStrike" normalizeH="0" baseline="0" dirty="0" smtClean="0">
                <a:ln w="18000">
                  <a:solidFill>
                    <a:schemeClr val="accent2">
                      <a:satMod val="140000"/>
                    </a:schemeClr>
                  </a:solidFill>
                  <a:prstDash val="solid"/>
                  <a:miter lim="800000"/>
                </a:ln>
                <a:solidFill>
                  <a:srgbClr val="0000FF"/>
                </a:solidFill>
                <a:effectLst>
                  <a:outerShdw blurRad="25500" dist="23000" dir="7020000" algn="tl">
                    <a:srgbClr val="000000">
                      <a:alpha val="50000"/>
                    </a:srgbClr>
                  </a:outerShdw>
                </a:effectLst>
                <a:latin typeface="Arial" pitchFamily="34" charset="0"/>
                <a:ea typeface="Times New Roman" pitchFamily="18" charset="0"/>
                <a:cs typeface="Arial" pitchFamily="34" charset="0"/>
              </a:rPr>
              <a:t> : وهى على شكل دائرة مرتفعة من الجوانب ومنخفضة عند القاع وقد يكون للبركان اكثر من فوهة واحدة وقد تتحول هذه الفوهة بعد ان يخمد البركان إلى بحيرة  وذلك في الجهات التي تسقط فيها الأمطار.</a:t>
            </a:r>
            <a:endParaRPr kumimoji="0" lang="ar-SA" sz="2000" b="1" i="0" u="none" strike="noStrike" normalizeH="0" baseline="0" dirty="0" smtClean="0">
              <a:ln w="18000">
                <a:solidFill>
                  <a:schemeClr val="accent2">
                    <a:satMod val="140000"/>
                  </a:schemeClr>
                </a:solidFill>
                <a:prstDash val="solid"/>
                <a:miter lim="800000"/>
              </a:ln>
              <a:solidFill>
                <a:srgbClr val="0000FF"/>
              </a:solidFill>
              <a:effectLst>
                <a:outerShdw blurRad="25500" dist="23000" dir="7020000" algn="tl">
                  <a:srgbClr val="000000">
                    <a:alpha val="50000"/>
                  </a:srgb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251520" y="569585"/>
            <a:ext cx="8640960" cy="5139869"/>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457200" algn="ctr" defTabSz="914400" rtl="1" eaLnBrk="1" fontAlgn="base" latinLnBrk="0" hangingPunct="1">
              <a:lnSpc>
                <a:spcPct val="100000"/>
              </a:lnSpc>
              <a:spcBef>
                <a:spcPct val="0"/>
              </a:spcBef>
              <a:spcAft>
                <a:spcPct val="0"/>
              </a:spcAft>
              <a:buClrTx/>
              <a:buSzTx/>
              <a:buFontTx/>
              <a:buNone/>
              <a:tabLst>
                <a:tab pos="685800" algn="l"/>
              </a:tabLst>
            </a:pPr>
            <a:r>
              <a:rPr kumimoji="0" lang="ar-SA" sz="4000" b="1" i="0" strike="noStrike" normalizeH="0" baseline="0" dirty="0" smtClean="0">
                <a:ln w="18000">
                  <a:solidFill>
                    <a:schemeClr val="accent2">
                      <a:satMod val="140000"/>
                    </a:schemeClr>
                  </a:solidFill>
                  <a:prstDash val="solid"/>
                  <a:miter lim="800000"/>
                </a:ln>
                <a:solidFill>
                  <a:srgbClr val="0000FF"/>
                </a:solidFill>
                <a:effectLst>
                  <a:outerShdw blurRad="25500" dist="23000" dir="7020000" algn="tl">
                    <a:srgbClr val="000000">
                      <a:alpha val="50000"/>
                    </a:srgbClr>
                  </a:outerShdw>
                </a:effectLst>
                <a:latin typeface="Arial" pitchFamily="34" charset="0"/>
                <a:ea typeface="Times New Roman" pitchFamily="18" charset="0"/>
                <a:cs typeface="Arial" pitchFamily="34" charset="0"/>
              </a:rPr>
              <a:t>أنواع البراكين</a:t>
            </a:r>
            <a:endParaRPr kumimoji="0" lang="ar-EG" sz="4000" b="1" i="0" strike="noStrike" normalizeH="0" baseline="0" dirty="0" smtClean="0">
              <a:ln w="18000">
                <a:solidFill>
                  <a:schemeClr val="accent2">
                    <a:satMod val="140000"/>
                  </a:schemeClr>
                </a:solidFill>
                <a:prstDash val="solid"/>
                <a:miter lim="800000"/>
              </a:ln>
              <a:solidFill>
                <a:srgbClr val="0000FF"/>
              </a:solidFill>
              <a:effectLst>
                <a:outerShdw blurRad="25500" dist="23000" dir="7020000" algn="tl">
                  <a:srgbClr val="000000">
                    <a:alpha val="50000"/>
                  </a:srgbClr>
                </a:outerShdw>
              </a:effectLst>
              <a:latin typeface="Arial" pitchFamily="34" charset="0"/>
              <a:ea typeface="Times New Roman" pitchFamily="18"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tab pos="685800" algn="l"/>
              </a:tabLst>
            </a:pPr>
            <a:r>
              <a:rPr kumimoji="0" lang="ar-SA" sz="2400" b="1" i="0" u="sng" strike="noStrike" normalizeH="0" baseline="0" dirty="0" smtClean="0">
                <a:ln w="18000">
                  <a:solidFill>
                    <a:schemeClr val="accent2">
                      <a:satMod val="140000"/>
                    </a:schemeClr>
                  </a:solidFill>
                  <a:prstDash val="solid"/>
                  <a:miter lim="800000"/>
                </a:ln>
                <a:solidFill>
                  <a:srgbClr val="FF0066"/>
                </a:solidFill>
                <a:effectLst>
                  <a:outerShdw blurRad="25500" dist="23000" dir="7020000" algn="tl">
                    <a:srgbClr val="000000">
                      <a:alpha val="50000"/>
                    </a:srgbClr>
                  </a:outerShdw>
                </a:effectLst>
                <a:latin typeface="Arial" pitchFamily="34" charset="0"/>
                <a:ea typeface="Times New Roman" pitchFamily="18" charset="0"/>
                <a:cs typeface="Arial" pitchFamily="34" charset="0"/>
              </a:rPr>
              <a:t>البراكين النشطة </a:t>
            </a:r>
            <a:r>
              <a:rPr kumimoji="0" lang="en-US" sz="2400" b="1" i="0" u="sng" strike="noStrike" normalizeH="0" baseline="0" dirty="0" smtClean="0">
                <a:ln w="18000">
                  <a:solidFill>
                    <a:schemeClr val="accent2">
                      <a:satMod val="140000"/>
                    </a:schemeClr>
                  </a:solidFill>
                  <a:prstDash val="solid"/>
                  <a:miter lim="800000"/>
                </a:ln>
                <a:solidFill>
                  <a:srgbClr val="FF0066"/>
                </a:solidFill>
                <a:effectLst>
                  <a:outerShdw blurRad="25500" dist="23000" dir="7020000" algn="tl">
                    <a:srgbClr val="000000">
                      <a:alpha val="50000"/>
                    </a:srgbClr>
                  </a:outerShdw>
                </a:effectLst>
                <a:latin typeface="Arial" pitchFamily="34" charset="0"/>
                <a:ea typeface="Times New Roman" pitchFamily="18" charset="0"/>
                <a:cs typeface="Arial" pitchFamily="34" charset="0"/>
              </a:rPr>
              <a:t>Active</a:t>
            </a:r>
            <a:r>
              <a:rPr kumimoji="0" lang="ar-SA" sz="2400" b="1" i="0" u="sng" strike="noStrike" normalizeH="0" baseline="0" dirty="0" smtClean="0">
                <a:ln w="18000">
                  <a:solidFill>
                    <a:schemeClr val="accent2">
                      <a:satMod val="140000"/>
                    </a:schemeClr>
                  </a:solidFill>
                  <a:prstDash val="solid"/>
                  <a:miter lim="800000"/>
                </a:ln>
                <a:solidFill>
                  <a:srgbClr val="FF0066"/>
                </a:solidFill>
                <a:effectLst>
                  <a:outerShdw blurRad="25500" dist="23000" dir="7020000" algn="tl">
                    <a:srgbClr val="000000">
                      <a:alpha val="50000"/>
                    </a:srgbClr>
                  </a:outerShdw>
                </a:effectLst>
                <a:latin typeface="Arial" pitchFamily="34" charset="0"/>
                <a:ea typeface="Times New Roman" pitchFamily="18" charset="0"/>
                <a:cs typeface="Arial" pitchFamily="34" charset="0"/>
              </a:rPr>
              <a:t> : </a:t>
            </a:r>
            <a:r>
              <a:rPr kumimoji="0" lang="ar-SA" sz="2400" b="1" i="0" u="none" strike="noStrike" normalizeH="0" baseline="0" dirty="0" smtClean="0">
                <a:ln w="18000">
                  <a:solidFill>
                    <a:schemeClr val="accent2">
                      <a:satMod val="140000"/>
                    </a:schemeClr>
                  </a:solidFill>
                  <a:prstDash val="solid"/>
                  <a:miter lim="800000"/>
                </a:ln>
                <a:solidFill>
                  <a:srgbClr val="FF0066"/>
                </a:solidFill>
                <a:effectLst>
                  <a:outerShdw blurRad="25500" dist="23000" dir="7020000" algn="tl">
                    <a:srgbClr val="000000">
                      <a:alpha val="50000"/>
                    </a:srgbClr>
                  </a:outerShdw>
                </a:effectLst>
                <a:latin typeface="Arial" pitchFamily="34" charset="0"/>
                <a:ea typeface="Times New Roman" pitchFamily="18" charset="0"/>
                <a:cs typeface="Arial" pitchFamily="34" charset="0"/>
              </a:rPr>
              <a:t>وهذا النوع من البراكين يثور بانتظام ومن أمثلته بركان استر موبولى فى جزر ليبارى فى إيطاليا ويعرف هذا البركان بمنارة البحر الأبيض المتوسط حيث تخرج المواد المنصهرة التي يظهر وهجها أثناء الليل من فوهة هذا البركان بينما تخرج الأبخرة من فتحة جانبية في جسم البركان .</a:t>
            </a:r>
            <a:endParaRPr kumimoji="0" lang="en-US" sz="2400" b="1" i="0" u="none" strike="noStrike" normalizeH="0" baseline="0" dirty="0" smtClean="0">
              <a:ln w="18000">
                <a:solidFill>
                  <a:schemeClr val="accent2">
                    <a:satMod val="140000"/>
                  </a:schemeClr>
                </a:solidFill>
                <a:prstDash val="solid"/>
                <a:miter lim="800000"/>
              </a:ln>
              <a:solidFill>
                <a:srgbClr val="FF0066"/>
              </a:solidFill>
              <a:effectLst>
                <a:outerShdw blurRad="25500" dist="23000" dir="7020000" algn="tl">
                  <a:srgbClr val="000000">
                    <a:alpha val="50000"/>
                  </a:srgbClr>
                </a:outerShdw>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tab pos="685800" algn="l"/>
              </a:tabLst>
            </a:pPr>
            <a:r>
              <a:rPr kumimoji="0" lang="ar-SA" sz="2400" b="1" i="0" u="sng" strike="noStrike" normalizeH="0" baseline="0" dirty="0" smtClean="0">
                <a:ln w="18000">
                  <a:solidFill>
                    <a:schemeClr val="accent2">
                      <a:satMod val="140000"/>
                    </a:schemeClr>
                  </a:solidFill>
                  <a:prstDash val="solid"/>
                  <a:miter lim="800000"/>
                </a:ln>
                <a:solidFill>
                  <a:srgbClr val="002060"/>
                </a:solidFill>
                <a:effectLst>
                  <a:outerShdw blurRad="25500" dist="23000" dir="7020000" algn="tl">
                    <a:srgbClr val="000000">
                      <a:alpha val="50000"/>
                    </a:srgbClr>
                  </a:outerShdw>
                </a:effectLst>
                <a:latin typeface="Arial" pitchFamily="34" charset="0"/>
                <a:ea typeface="Times New Roman" pitchFamily="18" charset="0"/>
                <a:cs typeface="Arial" pitchFamily="34" charset="0"/>
              </a:rPr>
              <a:t>البراكين الهادئة ( او المتقطعة الثوران )</a:t>
            </a:r>
            <a:r>
              <a:rPr kumimoji="0" lang="en-US" sz="2400" b="1" i="0" u="sng" strike="noStrike" normalizeH="0" baseline="0" dirty="0" smtClean="0">
                <a:ln w="18000">
                  <a:solidFill>
                    <a:schemeClr val="accent2">
                      <a:satMod val="140000"/>
                    </a:schemeClr>
                  </a:solidFill>
                  <a:prstDash val="solid"/>
                  <a:miter lim="800000"/>
                </a:ln>
                <a:solidFill>
                  <a:srgbClr val="002060"/>
                </a:solidFill>
                <a:effectLst>
                  <a:outerShdw blurRad="25500" dist="23000" dir="7020000" algn="tl">
                    <a:srgbClr val="000000">
                      <a:alpha val="50000"/>
                    </a:srgbClr>
                  </a:outerShdw>
                </a:effectLst>
                <a:latin typeface="Arial" pitchFamily="34" charset="0"/>
                <a:ea typeface="Times New Roman" pitchFamily="18" charset="0"/>
                <a:cs typeface="Arial" pitchFamily="34" charset="0"/>
              </a:rPr>
              <a:t>Dormant</a:t>
            </a:r>
            <a:r>
              <a:rPr kumimoji="0" lang="en-US" sz="2400" b="1" i="0" u="none" strike="noStrike" normalizeH="0" baseline="0" dirty="0" smtClean="0">
                <a:ln w="18000">
                  <a:solidFill>
                    <a:schemeClr val="accent2">
                      <a:satMod val="140000"/>
                    </a:schemeClr>
                  </a:solidFill>
                  <a:prstDash val="solid"/>
                  <a:miter lim="800000"/>
                </a:ln>
                <a:solidFill>
                  <a:srgbClr val="002060"/>
                </a:solidFill>
                <a:effectLst>
                  <a:outerShdw blurRad="25500" dist="23000" dir="7020000" algn="tl">
                    <a:srgbClr val="000000">
                      <a:alpha val="50000"/>
                    </a:srgbClr>
                  </a:outerShdw>
                </a:effectLst>
                <a:latin typeface="Arial" pitchFamily="34" charset="0"/>
                <a:ea typeface="Times New Roman" pitchFamily="18" charset="0"/>
                <a:cs typeface="Arial" pitchFamily="34" charset="0"/>
              </a:rPr>
              <a:t> </a:t>
            </a:r>
            <a:r>
              <a:rPr kumimoji="0" lang="ar-SA" sz="2400" b="1" i="0" u="none" strike="noStrike" normalizeH="0" baseline="0" dirty="0" smtClean="0">
                <a:ln w="18000">
                  <a:solidFill>
                    <a:schemeClr val="accent2">
                      <a:satMod val="140000"/>
                    </a:schemeClr>
                  </a:solidFill>
                  <a:prstDash val="solid"/>
                  <a:miter lim="800000"/>
                </a:ln>
                <a:solidFill>
                  <a:srgbClr val="002060"/>
                </a:solidFill>
                <a:effectLst>
                  <a:outerShdw blurRad="25500" dist="23000" dir="7020000" algn="tl">
                    <a:srgbClr val="000000">
                      <a:alpha val="50000"/>
                    </a:srgbClr>
                  </a:outerShdw>
                </a:effectLst>
                <a:latin typeface="Arial" pitchFamily="34" charset="0"/>
                <a:ea typeface="Times New Roman" pitchFamily="18" charset="0"/>
                <a:cs typeface="Arial" pitchFamily="34" charset="0"/>
              </a:rPr>
              <a:t> : وهذه تثور أحياناً ثم تهدأ أحياناً أخرى ومن أمثلتها بركان فيزوف والذي نتج عن ثورانه تدمير مدينة بومباى عام 79 حيث دفنت المدينة تحت المقذوفات البركانية . وهى من اخطر انواع البراكين لعدم معرفة متى يثور البركان.</a:t>
            </a:r>
            <a:endParaRPr kumimoji="0" lang="en-US" sz="2400" b="1" i="0" u="none" strike="noStrike" normalizeH="0" baseline="0" dirty="0" smtClean="0">
              <a:ln w="18000">
                <a:solidFill>
                  <a:schemeClr val="accent2">
                    <a:satMod val="140000"/>
                  </a:schemeClr>
                </a:solidFill>
                <a:prstDash val="solid"/>
                <a:miter lim="800000"/>
              </a:ln>
              <a:solidFill>
                <a:srgbClr val="002060"/>
              </a:solidFill>
              <a:effectLst>
                <a:outerShdw blurRad="25500" dist="23000" dir="7020000" algn="tl">
                  <a:srgbClr val="000000">
                    <a:alpha val="50000"/>
                  </a:srgbClr>
                </a:outerShdw>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tab pos="685800" algn="l"/>
              </a:tabLst>
            </a:pPr>
            <a:r>
              <a:rPr kumimoji="0" lang="ar-SA" sz="2400" b="1" i="0" u="sng" strike="noStrike" normalizeH="0" baseline="0" dirty="0" smtClean="0">
                <a:ln w="18000">
                  <a:solidFill>
                    <a:schemeClr val="accent2">
                      <a:satMod val="140000"/>
                    </a:schemeClr>
                  </a:solidFill>
                  <a:prstDash val="solid"/>
                  <a:miter lim="800000"/>
                </a:ln>
                <a:solidFill>
                  <a:srgbClr val="33CC33"/>
                </a:solidFill>
                <a:effectLst>
                  <a:outerShdw blurRad="25500" dist="23000" dir="7020000" algn="tl">
                    <a:srgbClr val="000000">
                      <a:alpha val="50000"/>
                    </a:srgbClr>
                  </a:outerShdw>
                </a:effectLst>
                <a:latin typeface="Arial" pitchFamily="34" charset="0"/>
                <a:ea typeface="Times New Roman" pitchFamily="18" charset="0"/>
                <a:cs typeface="Arial" pitchFamily="34" charset="0"/>
              </a:rPr>
              <a:t>البراكين الخامدة </a:t>
            </a:r>
            <a:r>
              <a:rPr kumimoji="0" lang="en-US" sz="2400" b="1" i="0" u="sng" strike="noStrike" normalizeH="0" baseline="0" dirty="0" smtClean="0">
                <a:ln w="18000">
                  <a:solidFill>
                    <a:schemeClr val="accent2">
                      <a:satMod val="140000"/>
                    </a:schemeClr>
                  </a:solidFill>
                  <a:prstDash val="solid"/>
                  <a:miter lim="800000"/>
                </a:ln>
                <a:solidFill>
                  <a:srgbClr val="33CC33"/>
                </a:solidFill>
                <a:effectLst>
                  <a:outerShdw blurRad="25500" dist="23000" dir="7020000" algn="tl">
                    <a:srgbClr val="000000">
                      <a:alpha val="50000"/>
                    </a:srgbClr>
                  </a:outerShdw>
                </a:effectLst>
                <a:latin typeface="Arial" pitchFamily="34" charset="0"/>
                <a:ea typeface="Times New Roman" pitchFamily="18" charset="0"/>
                <a:cs typeface="Arial" pitchFamily="34" charset="0"/>
              </a:rPr>
              <a:t>Extinct</a:t>
            </a:r>
            <a:r>
              <a:rPr kumimoji="0" lang="ar-SA" sz="2400" b="1" i="0" u="none" strike="noStrike" normalizeH="0" baseline="0" dirty="0" smtClean="0">
                <a:ln w="18000">
                  <a:solidFill>
                    <a:schemeClr val="accent2">
                      <a:satMod val="140000"/>
                    </a:schemeClr>
                  </a:solidFill>
                  <a:prstDash val="solid"/>
                  <a:miter lim="800000"/>
                </a:ln>
                <a:solidFill>
                  <a:srgbClr val="33CC33"/>
                </a:solidFill>
                <a:effectLst>
                  <a:outerShdw blurRad="25500" dist="23000" dir="7020000" algn="tl">
                    <a:srgbClr val="000000">
                      <a:alpha val="50000"/>
                    </a:srgbClr>
                  </a:outerShdw>
                </a:effectLst>
                <a:latin typeface="Arial" pitchFamily="34" charset="0"/>
                <a:ea typeface="Times New Roman" pitchFamily="18" charset="0"/>
                <a:cs typeface="Arial" pitchFamily="34" charset="0"/>
              </a:rPr>
              <a:t> : وهذه ثارت ثم خمدت وهى في الوقت الحاضر عبارة عن مخاريط بركانية تكون جبالاً منفردة يصل ارتفاع بعضها إلى بضعة الآلاف من الأمتار وقد تكون المخاريط في منطقة ما بحيث تكون مجموعة من الجبال المنفردة مثل جبال مافمبيرو الموجودة في الأخدود الأفريقي العظيم .</a:t>
            </a:r>
            <a:endParaRPr kumimoji="0" lang="ar-SA" sz="2400" b="1" i="0" u="none" strike="noStrike" normalizeH="0" baseline="0" dirty="0" smtClean="0">
              <a:ln w="18000">
                <a:solidFill>
                  <a:schemeClr val="accent2">
                    <a:satMod val="140000"/>
                  </a:schemeClr>
                </a:solidFill>
                <a:prstDash val="solid"/>
                <a:miter lim="800000"/>
              </a:ln>
              <a:solidFill>
                <a:srgbClr val="33CC33"/>
              </a:solidFill>
              <a:effectLst>
                <a:outerShdw blurRad="25500" dist="23000" dir="7020000" algn="tl">
                  <a:srgbClr val="000000">
                    <a:alpha val="50000"/>
                  </a:srgbClr>
                </a:outerShdw>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E3DCCAC4-DD9F-4107-9574-F27E7A711727}"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3DCCAC4-DD9F-4107-9574-F27E7A711727}" type="slidenum">
              <a:rPr lang="en-US" smtClean="0"/>
              <a:pPr/>
              <a:t>19</a:t>
            </a:fld>
            <a:endParaRPr lang="en-US"/>
          </a:p>
        </p:txBody>
      </p:sp>
      <p:sp>
        <p:nvSpPr>
          <p:cNvPr id="6" name="Rectangle 1"/>
          <p:cNvSpPr>
            <a:spLocks noChangeArrowheads="1"/>
          </p:cNvSpPr>
          <p:nvPr/>
        </p:nvSpPr>
        <p:spPr bwMode="auto">
          <a:xfrm>
            <a:off x="251520" y="355303"/>
            <a:ext cx="8640960" cy="5632311"/>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457200" algn="justLow" defTabSz="914400" rtl="1" eaLnBrk="1" fontAlgn="base" latinLnBrk="0" hangingPunct="1">
              <a:lnSpc>
                <a:spcPct val="100000"/>
              </a:lnSpc>
              <a:spcBef>
                <a:spcPct val="0"/>
              </a:spcBef>
              <a:spcAft>
                <a:spcPct val="0"/>
              </a:spcAft>
              <a:buClrTx/>
              <a:buSzTx/>
              <a:buFontTx/>
              <a:buNone/>
              <a:tabLst/>
            </a:pPr>
            <a:r>
              <a:rPr kumimoji="0" lang="ar-SA" sz="2400" b="1" i="0"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التوزيع الجغرافي للبراكين :</a:t>
            </a:r>
            <a:endParaRPr kumimoji="0" lang="en-US"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SA"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يتراوح عدد البراكين في العالم بين 300 الى 500 بركان موزعة فى أحزمة، وتقع إما على حواف أحواض البحار والمحيطات العميقة او بالقرب منها، وإما في مناطق الضعف الموجودة في القشرة الأرضية مثل منطقة الأخدود الأفريقي العظيم ويمكن القول بوجه عام ان البراكين  تقع في نطاقين أساسين هما :</a:t>
            </a:r>
            <a:endParaRPr kumimoji="0" lang="en-US"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SA"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حلقة النار </a:t>
            </a:r>
            <a:r>
              <a:rPr kumimoji="0" lang="en-US"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Circle Of Fire  </a:t>
            </a:r>
            <a:r>
              <a:rPr kumimoji="0" lang="ar-SA"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ويوجد بها 88% من براكين العالم، وتحيط بالمحيط الهادي ممتدة من جزر الوشيان ثم السلسلة الساحلية غرب الولايات المتحدة ثم مرتفعات الأنديز على الساحل الشرقي للمحيط الهادي الى الجزر اليابانية و الفليبين وإندونيسيا وسومطره وجاوة والجزر المجاورة لنيوزلندة على السواحل الغربية للمحيط الهادي وبعض هذه الجزر نشط وبعضها هادئ وخامد .</a:t>
            </a:r>
            <a:endParaRPr kumimoji="0" lang="ar-EG"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endParaRPr>
          </a:p>
          <a:p>
            <a:pPr indent="457200" algn="justLow" rtl="1" eaLnBrk="0" fontAlgn="base" hangingPunct="0">
              <a:spcBef>
                <a:spcPct val="0"/>
              </a:spcBef>
              <a:spcAft>
                <a:spcPct val="0"/>
              </a:spcAft>
            </a:pP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حلقة ليبي : وهى تبدأ من أمريكا الوسطى ممتدة شرقاً إلى جزر أندرو وكناريا ثم البحر الأبيض المتوسط و يمتد هذا الحزام إلى جنوب فلسطين و شبه الجزيرة العربية والبحر الأحمر والحبشة وشرق أفريقيا الى مدغشقر. ومن شرق البحر الأبيض يمتد الى أسيا الصغرى فإيران وبلوخستان.</a:t>
            </a:r>
            <a:endPar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pPr>
            <a:endParaRPr kumimoji="0" lang="en-US"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6" name="Rectangle 4"/>
          <p:cNvSpPr>
            <a:spLocks noChangeArrowheads="1"/>
          </p:cNvSpPr>
          <p:nvPr/>
        </p:nvSpPr>
        <p:spPr bwMode="auto">
          <a:xfrm>
            <a:off x="838200" y="1219200"/>
            <a:ext cx="8001000" cy="523875"/>
          </a:xfrm>
          <a:prstGeom prst="rect">
            <a:avLst/>
          </a:prstGeom>
          <a:noFill/>
          <a:ln w="12700" algn="ctr">
            <a:noFill/>
            <a:miter lim="800000"/>
            <a:headEnd/>
            <a:tailEnd/>
          </a:ln>
          <a:effectLst>
            <a:outerShdw dist="125724" dir="18900000" algn="ctr" rotWithShape="0">
              <a:srgbClr val="000099"/>
            </a:outerShdw>
          </a:effectLst>
        </p:spPr>
        <p:txBody>
          <a:bodyPr>
            <a:spAutoFit/>
          </a:bodyPr>
          <a:lstStyle/>
          <a:p>
            <a:pPr>
              <a:defRPr/>
            </a:pPr>
            <a:endParaRPr lang="en-US" sz="2800" dirty="0"/>
          </a:p>
        </p:txBody>
      </p:sp>
      <p:sp>
        <p:nvSpPr>
          <p:cNvPr id="5" name="Rectangle 4"/>
          <p:cNvSpPr/>
          <p:nvPr/>
        </p:nvSpPr>
        <p:spPr>
          <a:xfrm>
            <a:off x="6228184" y="1281082"/>
            <a:ext cx="1925527" cy="523220"/>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defRPr/>
            </a:pPr>
            <a:r>
              <a:rPr lang="ar-EG"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تعريف الزلازل</a:t>
            </a:r>
            <a:endParaRPr lang="en-US"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29701" name="TextBox 5"/>
          <p:cNvSpPr txBox="1">
            <a:spLocks noChangeArrowheads="1"/>
          </p:cNvSpPr>
          <p:nvPr/>
        </p:nvSpPr>
        <p:spPr bwMode="auto">
          <a:xfrm>
            <a:off x="838200" y="2208472"/>
            <a:ext cx="7850832" cy="1200329"/>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wrap="square">
            <a:spAutoFit/>
          </a:bodyPr>
          <a:lstStyle/>
          <a:p>
            <a:pPr algn="just" rtl="1"/>
            <a:r>
              <a:rPr lang="ar-EG" sz="2400" b="1" dirty="0">
                <a:solidFill>
                  <a:srgbClr val="0000FF"/>
                </a:solidFill>
              </a:rPr>
              <a:t>الزلزال هو هزات متلاحقة تصيب القشرة الارضية وتؤدى فى كثير من الاحيان إلى هدم المنازل وتشريد عدد من الاسر إلى جانب الخسائر المادية والمعنوية التى تحدث فى المنطقة المنكوبة.</a:t>
            </a:r>
            <a:endParaRPr lang="en-US" sz="2400" b="1" dirty="0">
              <a:solidFill>
                <a:srgbClr val="0000FF"/>
              </a:solidFill>
            </a:endParaRPr>
          </a:p>
        </p:txBody>
      </p:sp>
      <p:sp>
        <p:nvSpPr>
          <p:cNvPr id="8" name="Slide Number Placeholder 7"/>
          <p:cNvSpPr>
            <a:spLocks noGrp="1"/>
          </p:cNvSpPr>
          <p:nvPr>
            <p:ph type="sldNum" sz="quarter" idx="12"/>
          </p:nvPr>
        </p:nvSpPr>
        <p:spPr/>
        <p:txBody>
          <a:bodyPr/>
          <a:lstStyle/>
          <a:p>
            <a:fld id="{E3DCCAC4-DD9F-4107-9574-F27E7A711727}" type="slidenum">
              <a:rPr lang="en-US" smtClean="0"/>
              <a:pPr/>
              <a:t>2</a:t>
            </a:fld>
            <a:endParaRPr lang="en-US"/>
          </a:p>
        </p:txBody>
      </p:sp>
      <p:sp>
        <p:nvSpPr>
          <p:cNvPr id="2" name="Rectangle 1"/>
          <p:cNvSpPr/>
          <p:nvPr/>
        </p:nvSpPr>
        <p:spPr>
          <a:xfrm>
            <a:off x="3699005" y="188640"/>
            <a:ext cx="1745992" cy="923330"/>
          </a:xfrm>
          <a:prstGeom prst="rect">
            <a:avLst/>
          </a:prstGeom>
          <a:noFill/>
        </p:spPr>
        <p:txBody>
          <a:bodyPr wrap="none" lIns="91440" tIns="45720" rIns="91440" bIns="45720">
            <a:spAutoFit/>
          </a:bodyPr>
          <a:lstStyle/>
          <a:p>
            <a:pPr algn="ctr"/>
            <a:r>
              <a:rPr lang="ar-EG" sz="5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الزلازل</a:t>
            </a:r>
            <a:endParaRPr lang="en-US" sz="5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Rectangle 3"/>
          <p:cNvSpPr/>
          <p:nvPr/>
        </p:nvSpPr>
        <p:spPr>
          <a:xfrm>
            <a:off x="838200" y="3933056"/>
            <a:ext cx="7626086" cy="1384995"/>
          </a:xfrm>
          <a:prstGeom prst="rect">
            <a:avLst/>
          </a:prstGeom>
        </p:spPr>
        <p:txBody>
          <a:bodyPr wrap="square">
            <a:spAutoFit/>
          </a:bodyPr>
          <a:lstStyle/>
          <a:p>
            <a:pPr algn="just" rtl="1"/>
            <a:r>
              <a:rPr lang="ar-SA" sz="2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يبدأ </a:t>
            </a:r>
            <a:r>
              <a:rPr lang="ar-SA" sz="28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الزلزال من نقطة تقع تحت سطح الأرض وتعرف بإسم مركز الزلزل </a:t>
            </a:r>
            <a:r>
              <a:rPr lang="en-US" sz="28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Focus </a:t>
            </a:r>
            <a:r>
              <a:rPr lang="ar-SA" sz="28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 ويقع المركز السطحى للزلزل فوق مركز الزلزال مباشرة وهى أكثر منطقة تتأثر بالهزة الزلزالية .</a:t>
            </a:r>
            <a:endParaRPr lang="en-US" sz="28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split dir="in"/>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
          <p:cNvSpPr>
            <a:spLocks noChangeArrowheads="1"/>
          </p:cNvSpPr>
          <p:nvPr/>
        </p:nvSpPr>
        <p:spPr bwMode="auto">
          <a:xfrm>
            <a:off x="827584" y="1207206"/>
            <a:ext cx="7848872" cy="4278094"/>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tab pos="457200" algn="l"/>
              </a:tabLst>
            </a:pPr>
            <a:r>
              <a:rPr kumimoji="0" lang="ar-SA" sz="3200" b="1" i="0" u="sng" strike="noStrike" normalizeH="0" baseline="0" dirty="0" smtClean="0">
                <a:ln w="18000">
                  <a:solidFill>
                    <a:schemeClr val="accent2">
                      <a:satMod val="140000"/>
                    </a:schemeClr>
                  </a:solidFill>
                  <a:prstDash val="solid"/>
                  <a:miter lim="800000"/>
                </a:ln>
                <a:solidFill>
                  <a:srgbClr val="FF0066"/>
                </a:solidFill>
                <a:effectLst>
                  <a:outerShdw blurRad="25500" dist="23000" dir="7020000" algn="tl">
                    <a:srgbClr val="000000">
                      <a:alpha val="50000"/>
                    </a:srgbClr>
                  </a:outerShdw>
                </a:effectLst>
                <a:latin typeface="Arial" pitchFamily="34" charset="0"/>
                <a:ea typeface="Times New Roman" pitchFamily="18" charset="0"/>
                <a:cs typeface="Arial" pitchFamily="34" charset="0"/>
              </a:rPr>
              <a:t>التنبؤ بالبراكين </a:t>
            </a:r>
            <a:r>
              <a:rPr kumimoji="0" lang="ar-SA" sz="2400" b="1" i="0" u="sng" strike="noStrike" normalizeH="0" baseline="0" dirty="0" smtClean="0">
                <a:ln w="18000">
                  <a:solidFill>
                    <a:schemeClr val="accent2">
                      <a:satMod val="140000"/>
                    </a:schemeClr>
                  </a:solidFill>
                  <a:prstDash val="solid"/>
                  <a:miter lim="800000"/>
                </a:ln>
                <a:solidFill>
                  <a:srgbClr val="FF0066"/>
                </a:solidFill>
                <a:effectLst>
                  <a:outerShdw blurRad="25500" dist="23000" dir="7020000" algn="tl">
                    <a:srgbClr val="000000">
                      <a:alpha val="50000"/>
                    </a:srgbClr>
                  </a:outerShdw>
                </a:effectLst>
                <a:latin typeface="Arial" pitchFamily="34" charset="0"/>
                <a:ea typeface="Times New Roman" pitchFamily="18" charset="0"/>
                <a:cs typeface="Arial" pitchFamily="34" charset="0"/>
              </a:rPr>
              <a:t>:</a:t>
            </a:r>
            <a:endParaRPr kumimoji="0" lang="en-US" sz="2400" b="1" i="0" u="none" strike="noStrike" normalizeH="0" baseline="0" dirty="0" smtClean="0">
              <a:ln w="18000">
                <a:solidFill>
                  <a:schemeClr val="accent2">
                    <a:satMod val="140000"/>
                  </a:schemeClr>
                </a:solidFill>
                <a:prstDash val="solid"/>
                <a:miter lim="800000"/>
              </a:ln>
              <a:solidFill>
                <a:srgbClr val="FF0066"/>
              </a:solidFill>
              <a:effectLst>
                <a:outerShdw blurRad="25500" dist="23000" dir="7020000" algn="tl">
                  <a:srgbClr val="000000">
                    <a:alpha val="50000"/>
                  </a:srgbClr>
                </a:outerShdw>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tab pos="457200" algn="l"/>
              </a:tabLst>
            </a:pPr>
            <a:r>
              <a:rPr kumimoji="0" lang="ar-SA" sz="2400" b="1" i="0" u="none" strike="noStrike" normalizeH="0" baseline="0" dirty="0" smtClean="0">
                <a:ln w="18000">
                  <a:solidFill>
                    <a:schemeClr val="accent2">
                      <a:satMod val="140000"/>
                    </a:schemeClr>
                  </a:solidFill>
                  <a:prstDash val="solid"/>
                  <a:miter lim="800000"/>
                </a:ln>
                <a:solidFill>
                  <a:srgbClr val="FF0066"/>
                </a:solidFill>
                <a:effectLst>
                  <a:outerShdw blurRad="25500" dist="23000" dir="7020000" algn="tl">
                    <a:srgbClr val="000000">
                      <a:alpha val="50000"/>
                    </a:srgbClr>
                  </a:outerShdw>
                </a:effectLst>
                <a:latin typeface="Arial" pitchFamily="34" charset="0"/>
                <a:ea typeface="Times New Roman" pitchFamily="18" charset="0"/>
                <a:cs typeface="Arial" pitchFamily="34" charset="0"/>
              </a:rPr>
              <a:t>	</a:t>
            </a:r>
            <a:r>
              <a:rPr kumimoji="0" lang="ar-SA" sz="2400" b="1" i="0" u="none" strike="noStrike" normalizeH="0" baseline="0" dirty="0" smtClean="0">
                <a:ln w="18000">
                  <a:solidFill>
                    <a:schemeClr val="accent2">
                      <a:satMod val="140000"/>
                    </a:schemeClr>
                  </a:solidFill>
                  <a:prstDash val="solid"/>
                  <a:miter lim="800000"/>
                </a:ln>
                <a:solidFill>
                  <a:schemeClr val="tx1"/>
                </a:solidFill>
                <a:effectLst>
                  <a:outerShdw blurRad="25500" dist="23000" dir="7020000" algn="tl">
                    <a:srgbClr val="000000">
                      <a:alpha val="50000"/>
                    </a:srgbClr>
                  </a:outerShdw>
                </a:effectLst>
                <a:latin typeface="Arial" pitchFamily="34" charset="0"/>
                <a:ea typeface="Times New Roman" pitchFamily="18" charset="0"/>
                <a:cs typeface="Arial" pitchFamily="34" charset="0"/>
              </a:rPr>
              <a:t>تشير الدراسات الخاصة بالأنذار  المبكر الى وجودعدة دلائل تسبق الانفجار البركانى مثل :</a:t>
            </a:r>
            <a:endParaRPr kumimoji="0" lang="en-US" sz="2400" b="1" i="0" u="none" strike="noStrike" normalizeH="0" baseline="0" dirty="0" smtClean="0">
              <a:ln w="18000">
                <a:solidFill>
                  <a:schemeClr val="accent2">
                    <a:satMod val="140000"/>
                  </a:schemeClr>
                </a:solidFill>
                <a:prstDash val="solid"/>
                <a:miter lim="800000"/>
              </a:ln>
              <a:solidFill>
                <a:schemeClr val="tx1"/>
              </a:solidFill>
              <a:effectLst>
                <a:outerShdw blurRad="25500" dist="23000" dir="7020000" algn="tl">
                  <a:srgbClr val="000000">
                    <a:alpha val="50000"/>
                  </a:srgbClr>
                </a:outerShdw>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Char char="•"/>
              <a:tabLst>
                <a:tab pos="457200" algn="l"/>
              </a:tabLst>
            </a:pPr>
            <a:r>
              <a:rPr kumimoji="0" lang="ar-SA" sz="2400" b="1" i="0" u="none" strike="noStrike" normalizeH="0" baseline="0" dirty="0" smtClean="0">
                <a:ln w="18000">
                  <a:solidFill>
                    <a:schemeClr val="accent2">
                      <a:satMod val="140000"/>
                    </a:schemeClr>
                  </a:solidFill>
                  <a:prstDash val="solid"/>
                  <a:miter lim="800000"/>
                </a:ln>
                <a:solidFill>
                  <a:srgbClr val="FF0066"/>
                </a:solidFill>
                <a:effectLst>
                  <a:outerShdw blurRad="25500" dist="23000" dir="7020000" algn="tl">
                    <a:srgbClr val="000000">
                      <a:alpha val="50000"/>
                    </a:srgbClr>
                  </a:outerShdw>
                </a:effectLst>
                <a:latin typeface="Arial" pitchFamily="34" charset="0"/>
                <a:ea typeface="Times New Roman" pitchFamily="18" charset="0"/>
                <a:cs typeface="Arial" pitchFamily="34" charset="0"/>
              </a:rPr>
              <a:t>إرتـفـاع درجــة حـــرارة الميـــــاه الجــوفيــه.</a:t>
            </a:r>
            <a:endParaRPr kumimoji="0" lang="en-US" sz="2400" b="1" i="0" u="none" strike="noStrike" normalizeH="0" baseline="0" dirty="0" smtClean="0">
              <a:ln w="18000">
                <a:solidFill>
                  <a:schemeClr val="accent2">
                    <a:satMod val="140000"/>
                  </a:schemeClr>
                </a:solidFill>
                <a:prstDash val="solid"/>
                <a:miter lim="800000"/>
              </a:ln>
              <a:solidFill>
                <a:srgbClr val="FF0066"/>
              </a:solidFill>
              <a:effectLst>
                <a:outerShdw blurRad="25500" dist="23000" dir="7020000" algn="tl">
                  <a:srgbClr val="000000">
                    <a:alpha val="50000"/>
                  </a:srgbClr>
                </a:outerShdw>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Char char="•"/>
              <a:tabLst>
                <a:tab pos="457200" algn="l"/>
              </a:tabLst>
            </a:pPr>
            <a:r>
              <a:rPr kumimoji="0" lang="ar-SA" sz="2400" b="1" i="0" u="none" strike="noStrike" normalizeH="0" baseline="0" dirty="0" smtClean="0">
                <a:ln w="18000">
                  <a:solidFill>
                    <a:schemeClr val="accent2">
                      <a:satMod val="140000"/>
                    </a:schemeClr>
                  </a:solidFill>
                  <a:prstDash val="solid"/>
                  <a:miter lim="800000"/>
                </a:ln>
                <a:solidFill>
                  <a:schemeClr val="tx1"/>
                </a:solidFill>
                <a:effectLst>
                  <a:outerShdw blurRad="25500" dist="23000" dir="7020000" algn="tl">
                    <a:srgbClr val="000000">
                      <a:alpha val="50000"/>
                    </a:srgbClr>
                  </a:outerShdw>
                </a:effectLst>
                <a:latin typeface="Arial" pitchFamily="34" charset="0"/>
                <a:ea typeface="Times New Roman" pitchFamily="18" charset="0"/>
                <a:cs typeface="Arial" pitchFamily="34" charset="0"/>
              </a:rPr>
              <a:t>حــــدوث هــــــزات أرضـــيـــــة خــفـيـــفــة.</a:t>
            </a:r>
            <a:endParaRPr kumimoji="0" lang="en-US" sz="2400" b="1" i="0" u="none" strike="noStrike" normalizeH="0" baseline="0" dirty="0" smtClean="0">
              <a:ln w="18000">
                <a:solidFill>
                  <a:schemeClr val="accent2">
                    <a:satMod val="140000"/>
                  </a:schemeClr>
                </a:solidFill>
                <a:prstDash val="solid"/>
                <a:miter lim="800000"/>
              </a:ln>
              <a:solidFill>
                <a:schemeClr val="tx1"/>
              </a:solidFill>
              <a:effectLst>
                <a:outerShdw blurRad="25500" dist="23000" dir="7020000" algn="tl">
                  <a:srgbClr val="000000">
                    <a:alpha val="50000"/>
                  </a:srgbClr>
                </a:outerShdw>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Char char="•"/>
              <a:tabLst>
                <a:tab pos="457200" algn="l"/>
              </a:tabLst>
            </a:pPr>
            <a:r>
              <a:rPr kumimoji="0" lang="ar-SA" sz="2400" b="1" i="0" u="none" strike="noStrike" normalizeH="0" baseline="0" dirty="0" smtClean="0">
                <a:ln w="18000">
                  <a:solidFill>
                    <a:schemeClr val="accent2">
                      <a:satMod val="140000"/>
                    </a:schemeClr>
                  </a:solidFill>
                  <a:prstDash val="solid"/>
                  <a:miter lim="800000"/>
                </a:ln>
                <a:solidFill>
                  <a:srgbClr val="FF0066"/>
                </a:solidFill>
                <a:effectLst>
                  <a:outerShdw blurRad="25500" dist="23000" dir="7020000" algn="tl">
                    <a:srgbClr val="000000">
                      <a:alpha val="50000"/>
                    </a:srgbClr>
                  </a:outerShdw>
                </a:effectLst>
                <a:latin typeface="Arial" pitchFamily="34" charset="0"/>
                <a:ea typeface="Times New Roman" pitchFamily="18" charset="0"/>
                <a:cs typeface="Arial" pitchFamily="34" charset="0"/>
              </a:rPr>
              <a:t>إنصهار الثلوج على السـفوح العليـــا للبركـان.</a:t>
            </a:r>
            <a:endParaRPr kumimoji="0" lang="en-US" sz="2400" b="1" i="0" u="none" strike="noStrike" normalizeH="0" baseline="0" dirty="0" smtClean="0">
              <a:ln w="18000">
                <a:solidFill>
                  <a:schemeClr val="accent2">
                    <a:satMod val="140000"/>
                  </a:schemeClr>
                </a:solidFill>
                <a:prstDash val="solid"/>
                <a:miter lim="800000"/>
              </a:ln>
              <a:solidFill>
                <a:srgbClr val="FF0066"/>
              </a:solidFill>
              <a:effectLst>
                <a:outerShdw blurRad="25500" dist="23000" dir="7020000" algn="tl">
                  <a:srgbClr val="000000">
                    <a:alpha val="50000"/>
                  </a:srgbClr>
                </a:outerShdw>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Char char="•"/>
              <a:tabLst>
                <a:tab pos="457200" algn="l"/>
              </a:tabLst>
            </a:pPr>
            <a:r>
              <a:rPr kumimoji="0" lang="ar-SA" sz="2400" b="1" i="0" u="none" strike="noStrike" normalizeH="0" baseline="0" dirty="0" smtClean="0">
                <a:ln w="18000">
                  <a:solidFill>
                    <a:schemeClr val="accent2">
                      <a:satMod val="140000"/>
                    </a:schemeClr>
                  </a:solidFill>
                  <a:prstDash val="solid"/>
                  <a:miter lim="800000"/>
                </a:ln>
                <a:solidFill>
                  <a:schemeClr val="tx1"/>
                </a:solidFill>
                <a:effectLst>
                  <a:outerShdw blurRad="25500" dist="23000" dir="7020000" algn="tl">
                    <a:srgbClr val="000000">
                      <a:alpha val="50000"/>
                    </a:srgbClr>
                  </a:outerShdw>
                </a:effectLst>
                <a:latin typeface="Arial" pitchFamily="34" charset="0"/>
                <a:ea typeface="Times New Roman" pitchFamily="18" charset="0"/>
                <a:cs typeface="Arial" pitchFamily="34" charset="0"/>
              </a:rPr>
              <a:t>تـمــــدد وتـضـخــــم فى جـســـــم الـبـركـــان.</a:t>
            </a:r>
            <a:endParaRPr kumimoji="0" lang="en-US" sz="2400" b="1" i="0" u="none" strike="noStrike" normalizeH="0" baseline="0" dirty="0" smtClean="0">
              <a:ln w="18000">
                <a:solidFill>
                  <a:schemeClr val="accent2">
                    <a:satMod val="140000"/>
                  </a:schemeClr>
                </a:solidFill>
                <a:prstDash val="solid"/>
                <a:miter lim="800000"/>
              </a:ln>
              <a:solidFill>
                <a:schemeClr val="tx1"/>
              </a:solidFill>
              <a:effectLst>
                <a:outerShdw blurRad="25500" dist="23000" dir="7020000" algn="tl">
                  <a:srgbClr val="000000">
                    <a:alpha val="50000"/>
                  </a:srgbClr>
                </a:outerShdw>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Char char="•"/>
              <a:tabLst>
                <a:tab pos="457200" algn="l"/>
              </a:tabLst>
            </a:pPr>
            <a:r>
              <a:rPr kumimoji="0" lang="ar-SA" sz="2400" b="1" i="0" u="none" strike="noStrike" normalizeH="0" baseline="0" dirty="0" smtClean="0">
                <a:ln w="18000">
                  <a:solidFill>
                    <a:schemeClr val="accent2">
                      <a:satMod val="140000"/>
                    </a:schemeClr>
                  </a:solidFill>
                  <a:prstDash val="solid"/>
                  <a:miter lim="800000"/>
                </a:ln>
                <a:solidFill>
                  <a:srgbClr val="FF0066"/>
                </a:solidFill>
                <a:effectLst>
                  <a:outerShdw blurRad="25500" dist="23000" dir="7020000" algn="tl">
                    <a:srgbClr val="000000">
                      <a:alpha val="50000"/>
                    </a:srgbClr>
                  </a:outerShdw>
                </a:effectLst>
                <a:latin typeface="Arial" pitchFamily="34" charset="0"/>
                <a:ea typeface="Times New Roman" pitchFamily="18" charset="0"/>
                <a:cs typeface="Arial" pitchFamily="34" charset="0"/>
              </a:rPr>
              <a:t>سلوك غير مألوف لبعض الحيوانات والطيور.</a:t>
            </a:r>
            <a:r>
              <a:rPr kumimoji="0" lang="en-US" sz="2400" b="1" i="0" u="none" strike="noStrike" normalizeH="0" baseline="0" dirty="0" smtClean="0">
                <a:ln w="18000">
                  <a:solidFill>
                    <a:schemeClr val="accent2">
                      <a:satMod val="140000"/>
                    </a:schemeClr>
                  </a:solidFill>
                  <a:prstDash val="solid"/>
                  <a:miter lim="800000"/>
                </a:ln>
                <a:solidFill>
                  <a:srgbClr val="FF0066"/>
                </a:solidFill>
                <a:effectLst>
                  <a:outerShdw blurRad="25500" dist="23000" dir="7020000" algn="tl">
                    <a:srgbClr val="000000">
                      <a:alpha val="50000"/>
                    </a:srgbClr>
                  </a:outerShdw>
                </a:effectLst>
                <a:latin typeface="Arial" pitchFamily="34" charset="0"/>
                <a:ea typeface="Times New Roman" pitchFamily="18" charset="0"/>
                <a:cs typeface="Arial" pitchFamily="34" charset="0"/>
              </a:rPr>
              <a:t> </a:t>
            </a:r>
          </a:p>
          <a:p>
            <a:pPr marL="0" marR="0" lvl="0" indent="0" algn="just" defTabSz="914400" rtl="1" eaLnBrk="0" fontAlgn="base" latinLnBrk="0" hangingPunct="0">
              <a:lnSpc>
                <a:spcPct val="100000"/>
              </a:lnSpc>
              <a:spcBef>
                <a:spcPct val="0"/>
              </a:spcBef>
              <a:spcAft>
                <a:spcPct val="0"/>
              </a:spcAft>
              <a:buClrTx/>
              <a:buSzTx/>
              <a:buFontTx/>
              <a:buNone/>
              <a:tabLst>
                <a:tab pos="457200" algn="l"/>
              </a:tabLst>
            </a:pPr>
            <a:r>
              <a:rPr kumimoji="0" lang="en-US" sz="2400" b="1" i="0" u="none" strike="noStrike" normalizeH="0" baseline="0" dirty="0" smtClean="0">
                <a:ln w="18000">
                  <a:solidFill>
                    <a:schemeClr val="accent2">
                      <a:satMod val="140000"/>
                    </a:schemeClr>
                  </a:solidFill>
                  <a:prstDash val="solid"/>
                  <a:miter lim="800000"/>
                </a:ln>
                <a:solidFill>
                  <a:srgbClr val="FF0066"/>
                </a:solidFill>
                <a:effectLst>
                  <a:outerShdw blurRad="25500" dist="23000" dir="7020000" algn="tl">
                    <a:srgbClr val="000000">
                      <a:alpha val="50000"/>
                    </a:srgbClr>
                  </a:outerShdw>
                </a:effectLst>
                <a:latin typeface="Arial" pitchFamily="34" charset="0"/>
                <a:ea typeface="Times New Roman" pitchFamily="18" charset="0"/>
                <a:cs typeface="Arial" pitchFamily="34" charset="0"/>
              </a:rPr>
              <a:t>	</a:t>
            </a:r>
            <a:r>
              <a:rPr kumimoji="0" lang="ar-SA" sz="2400" b="1" i="0" u="none" strike="noStrike" normalizeH="0" baseline="0" dirty="0" smtClean="0">
                <a:ln w="18000">
                  <a:solidFill>
                    <a:schemeClr val="accent2">
                      <a:satMod val="140000"/>
                    </a:schemeClr>
                  </a:solidFill>
                  <a:prstDash val="solid"/>
                  <a:miter lim="800000"/>
                </a:ln>
                <a:solidFill>
                  <a:schemeClr val="tx1"/>
                </a:solidFill>
                <a:effectLst>
                  <a:outerShdw blurRad="25500" dist="23000" dir="7020000" algn="tl">
                    <a:srgbClr val="000000">
                      <a:alpha val="50000"/>
                    </a:srgbClr>
                  </a:outerShdw>
                </a:effectLst>
                <a:latin typeface="Arial" pitchFamily="34" charset="0"/>
                <a:ea typeface="Times New Roman" pitchFamily="18" charset="0"/>
                <a:cs typeface="Arial" pitchFamily="34" charset="0"/>
              </a:rPr>
              <a:t>ويحاول المشتغلون بالدراسات البركانية فى جزر هاواى وصقلية تصميم سدود تبنى على اساس دراسات ومقايس دقيقة لإمكان تحويل مجرى اللاقا المتدفقة اومنعها من التدفق على الاراضى العمرانية</a:t>
            </a:r>
            <a:r>
              <a:rPr kumimoji="0" lang="en-US" sz="2400" b="1" i="0" u="none" strike="noStrike" normalizeH="0" baseline="0" dirty="0" smtClean="0">
                <a:ln w="18000">
                  <a:solidFill>
                    <a:schemeClr val="accent2">
                      <a:satMod val="140000"/>
                    </a:schemeClr>
                  </a:solidFill>
                  <a:prstDash val="solid"/>
                  <a:miter lim="800000"/>
                </a:ln>
                <a:solidFill>
                  <a:schemeClr val="tx1"/>
                </a:solidFill>
                <a:effectLst>
                  <a:outerShdw blurRad="25500" dist="23000" dir="7020000" algn="tl">
                    <a:srgbClr val="000000">
                      <a:alpha val="50000"/>
                    </a:srgbClr>
                  </a:outerShdw>
                </a:effectLst>
                <a:latin typeface="Arial" pitchFamily="34" charset="0"/>
                <a:ea typeface="Times New Roman" pitchFamily="18" charset="0"/>
                <a:cs typeface="Arial" pitchFamily="34" charset="0"/>
              </a:rPr>
              <a:t>  </a:t>
            </a:r>
            <a:r>
              <a:rPr kumimoji="0" lang="ar-SA" sz="2400" b="1" i="0" u="none" strike="noStrike" normalizeH="0" baseline="0" dirty="0" smtClean="0">
                <a:ln w="18000">
                  <a:solidFill>
                    <a:schemeClr val="accent2">
                      <a:satMod val="140000"/>
                    </a:schemeClr>
                  </a:solidFill>
                  <a:prstDash val="solid"/>
                  <a:miter lim="800000"/>
                </a:ln>
                <a:solidFill>
                  <a:schemeClr val="tx1"/>
                </a:solidFill>
                <a:effectLst>
                  <a:outerShdw blurRad="25500" dist="23000" dir="7020000" algn="tl">
                    <a:srgbClr val="000000">
                      <a:alpha val="50000"/>
                    </a:srgbClr>
                  </a:outerShdw>
                </a:effectLst>
                <a:latin typeface="Arial" pitchFamily="34" charset="0"/>
                <a:ea typeface="Times New Roman" pitchFamily="18" charset="0"/>
                <a:cs typeface="Arial" pitchFamily="34" charset="0"/>
              </a:rPr>
              <a:t>والزراعية</a:t>
            </a:r>
            <a:r>
              <a:rPr kumimoji="0" lang="en-US" sz="2400" b="1" i="0" u="none" strike="noStrike" normalizeH="0" baseline="0" dirty="0" smtClean="0">
                <a:ln w="18000">
                  <a:solidFill>
                    <a:schemeClr val="accent2">
                      <a:satMod val="140000"/>
                    </a:schemeClr>
                  </a:solidFill>
                  <a:prstDash val="solid"/>
                  <a:miter lim="800000"/>
                </a:ln>
                <a:solidFill>
                  <a:srgbClr val="FF0066"/>
                </a:solidFill>
                <a:effectLst>
                  <a:outerShdw blurRad="25500" dist="23000" dir="7020000" algn="tl">
                    <a:srgbClr val="000000">
                      <a:alpha val="50000"/>
                    </a:srgbClr>
                  </a:outerShdw>
                </a:effectLst>
                <a:latin typeface="Arial" pitchFamily="34" charset="0"/>
                <a:ea typeface="Times New Roman" pitchFamily="18" charset="0"/>
                <a:cs typeface="Arial" pitchFamily="34" charset="0"/>
              </a:rPr>
              <a:t> . </a:t>
            </a:r>
            <a:endParaRPr kumimoji="0" lang="en-US" sz="2400" b="1" i="0" u="none" strike="noStrike" normalizeH="0" baseline="0" dirty="0" smtClean="0">
              <a:ln w="18000">
                <a:solidFill>
                  <a:schemeClr val="accent2">
                    <a:satMod val="140000"/>
                  </a:schemeClr>
                </a:solidFill>
                <a:prstDash val="solid"/>
                <a:miter lim="800000"/>
              </a:ln>
              <a:solidFill>
                <a:srgbClr val="FF0066"/>
              </a:solidFill>
              <a:effectLst>
                <a:outerShdw blurRad="25500" dist="23000" dir="7020000" algn="tl">
                  <a:srgbClr val="000000">
                    <a:alpha val="50000"/>
                  </a:srgbClr>
                </a:outerShdw>
              </a:effectLst>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E3DCCAC4-DD9F-4107-9574-F27E7A711727}"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67377" y="3140968"/>
            <a:ext cx="6420348" cy="92333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ar-EG"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نشكركم على حسن الاستماع</a:t>
            </a:r>
            <a:endParaRPr lang="en-US"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4" name="Slide Number Placeholder 3"/>
          <p:cNvSpPr>
            <a:spLocks noGrp="1"/>
          </p:cNvSpPr>
          <p:nvPr>
            <p:ph type="sldNum" sz="quarter" idx="12"/>
          </p:nvPr>
        </p:nvSpPr>
        <p:spPr/>
        <p:txBody>
          <a:bodyPr/>
          <a:lstStyle/>
          <a:p>
            <a:fld id="{E3DCCAC4-DD9F-4107-9574-F27E7A711727}" type="slidenum">
              <a:rPr lang="en-US" smtClean="0"/>
              <a:pPr/>
              <a:t>21</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323528" y="1700808"/>
            <a:ext cx="8447856" cy="3785652"/>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400" b="1" i="0" u="sng"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القسم الأول</a:t>
            </a:r>
            <a:r>
              <a:rPr kumimoji="0" lang="ar-SA"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:وهو عبارة عن الموجات الأولية</a:t>
            </a:r>
            <a:r>
              <a:rPr kumimoji="0" lang="en-US"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Primary waves</a:t>
            </a:r>
            <a:r>
              <a:rPr kumimoji="0" lang="ar-SA"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وهى موجات طولية ، وهى أسرع الموجات وأولها فى الوصول إلى آلات رصد الزلازل وتتراوح سرعتها بين 5.5إلى 13.8كم / الثانية.</a:t>
            </a:r>
            <a:endParaRPr kumimoji="0" lang="en-US"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b="1" i="0" u="sng"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القسم الثانى </a:t>
            </a:r>
            <a:r>
              <a:rPr kumimoji="0" lang="ar-SA"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ويمثل الموجات الثانوية </a:t>
            </a:r>
            <a:r>
              <a:rPr kumimoji="0" lang="en-US"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secondary waves</a:t>
            </a:r>
            <a:r>
              <a:rPr kumimoji="0" lang="ar-SA"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وهى موجات مستعرضة تنعبث من ذبذبة الحبيبات الصخرية فى إتجاه عمودى على إتجاه إنتشار الموجات الأولية ، وهذه الموجات أبطأ من الأولى ، وتتراوح سرعتها بين 3.2 إلى 7.3كم / الثانية .</a:t>
            </a:r>
            <a:endParaRPr kumimoji="0" lang="ar-EG"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endParaRPr>
          </a:p>
          <a:p>
            <a:pPr lvl="0" algn="justLow" rtl="1" eaLnBrk="0" fontAlgn="base" hangingPunct="0">
              <a:spcBef>
                <a:spcPct val="0"/>
              </a:spcBef>
              <a:spcAft>
                <a:spcPct val="0"/>
              </a:spcAft>
            </a:pPr>
            <a:r>
              <a:rPr lang="ar-SA" sz="2400" b="1" u="sng"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القسم الثالث </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وهو عبارة عن الموجات الطويلة </a:t>
            </a:r>
            <a:r>
              <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longitude waves</a:t>
            </a:r>
            <a:r>
              <a:rPr lang="ar-SA"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وهى موجات طويلة المدى، وتنتشر من المركز السطحى للزلازل ، وهى أبطأ الأنواع الثلاثة إذ لا تتعدى سرعتها بين 4و4.4كم / الثانية</a:t>
            </a:r>
            <a:endParaRPr kumimoji="0" lang="en-US"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5" name="Rectangle 4"/>
          <p:cNvSpPr/>
          <p:nvPr/>
        </p:nvSpPr>
        <p:spPr>
          <a:xfrm>
            <a:off x="2996390" y="404664"/>
            <a:ext cx="3102131" cy="70788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EG"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الموجات الزلزالية</a:t>
            </a:r>
            <a:endParaRPr lang="en-US" sz="4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Footer Placeholder 5"/>
          <p:cNvSpPr>
            <a:spLocks noGrp="1"/>
          </p:cNvSpPr>
          <p:nvPr>
            <p:ph type="ftr" sz="quarter" idx="11"/>
          </p:nvPr>
        </p:nvSpPr>
        <p:spPr/>
        <p:txBody>
          <a:bodyPr/>
          <a:lstStyle/>
          <a:p>
            <a:pPr>
              <a:defRPr/>
            </a:pPr>
            <a:r>
              <a:rPr lang="en-US" smtClean="0"/>
              <a:t>Prof. Azza Abdallah</a:t>
            </a:r>
            <a:endParaRPr lang="en-US"/>
          </a:p>
        </p:txBody>
      </p:sp>
    </p:spTree>
    <p:extLst>
      <p:ext uri="{BB962C8B-B14F-4D97-AF65-F5344CB8AC3E}">
        <p14:creationId xmlns:p14="http://schemas.microsoft.com/office/powerpoint/2010/main" val="3504680410"/>
      </p:ext>
    </p:extLst>
  </p:cSld>
  <p:clrMapOvr>
    <a:masterClrMapping/>
  </p:clrMapOvr>
  <p:transition>
    <p:zoom dir="in"/>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3DCCAC4-DD9F-4107-9574-F27E7A711727}" type="slidenum">
              <a:rPr lang="en-US" smtClean="0"/>
              <a:pPr/>
              <a:t>4</a:t>
            </a:fld>
            <a:endParaRPr lang="en-US" dirty="0"/>
          </a:p>
        </p:txBody>
      </p:sp>
      <p:sp>
        <p:nvSpPr>
          <p:cNvPr id="2" name="Rectangle 1"/>
          <p:cNvSpPr/>
          <p:nvPr/>
        </p:nvSpPr>
        <p:spPr>
          <a:xfrm>
            <a:off x="6084168" y="1196752"/>
            <a:ext cx="2627784" cy="2062103"/>
          </a:xfrm>
          <a:prstGeom prst="rect">
            <a:avLst/>
          </a:prstGeom>
        </p:spPr>
        <p:txBody>
          <a:bodyPr wrap="square">
            <a:spAutoFit/>
          </a:bodyPr>
          <a:lstStyle/>
          <a:p>
            <a:pPr indent="-342900" algn="just" rtl="1">
              <a:spcBef>
                <a:spcPct val="20000"/>
              </a:spcBef>
            </a:pPr>
            <a:r>
              <a:rPr lang="ar-SA" sz="2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شدة الزلزال </a:t>
            </a:r>
          </a:p>
          <a:p>
            <a:pPr indent="-342900" algn="just" rtl="1">
              <a:spcBef>
                <a:spcPct val="20000"/>
              </a:spcBef>
            </a:pPr>
            <a:r>
              <a:rPr lang="en-US" sz="2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Earthquake Intensity</a:t>
            </a:r>
            <a:endParaRPr lang="ar-SA" sz="2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indent="-342900" algn="just" rtl="1">
              <a:spcBef>
                <a:spcPct val="20000"/>
              </a:spcBef>
              <a:buFontTx/>
              <a:buChar char="•"/>
            </a:pPr>
            <a:r>
              <a:rPr lang="ar-SA" sz="20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تسجيل </a:t>
            </a:r>
            <a:r>
              <a:rPr lang="ar-SA" sz="2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للظواهر التى تصف درجة إحساس الناس بالإهتزازات والتدمير الذى يحدثه.</a:t>
            </a:r>
            <a:endParaRPr lang="en-US" sz="2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3" name="Rectangle 2"/>
          <p:cNvSpPr/>
          <p:nvPr/>
        </p:nvSpPr>
        <p:spPr>
          <a:xfrm>
            <a:off x="6336196" y="3501008"/>
            <a:ext cx="2123728" cy="2677656"/>
          </a:xfrm>
          <a:prstGeom prst="rect">
            <a:avLst/>
          </a:prstGeom>
        </p:spPr>
        <p:txBody>
          <a:bodyPr wrap="square">
            <a:spAutoFit/>
          </a:bodyPr>
          <a:lstStyle/>
          <a:p>
            <a:pPr indent="-342900" algn="just" rtl="1">
              <a:spcBef>
                <a:spcPct val="20000"/>
              </a:spcBef>
            </a:pPr>
            <a:r>
              <a:rPr lang="ar-SA" sz="2000" b="1"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مقدار الزلزال</a:t>
            </a:r>
          </a:p>
          <a:p>
            <a:pPr indent="-342900" algn="just" rtl="1">
              <a:spcBef>
                <a:spcPct val="20000"/>
              </a:spcBef>
            </a:pPr>
            <a:r>
              <a:rPr lang="en-US" sz="2000" b="1"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Earthquake Magnitude</a:t>
            </a:r>
            <a:endParaRPr lang="ar-SA" sz="2000" b="1"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endParaRPr>
          </a:p>
          <a:p>
            <a:pPr indent="-342900" algn="just" rtl="1">
              <a:spcBef>
                <a:spcPct val="20000"/>
              </a:spcBef>
              <a:buFontTx/>
              <a:buChar char="•"/>
            </a:pPr>
            <a:r>
              <a:rPr lang="ar-SA" sz="2000"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هو </a:t>
            </a:r>
            <a:r>
              <a:rPr lang="ar-SA" sz="2000" b="1"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مقياس مطلق لإتساع الموجات الزلزاليه التى تعتمد على كميه الطاقة المنطلقة من الزلزال.</a:t>
            </a:r>
            <a:endParaRPr lang="en-US" sz="2000" b="1"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endParaRPr>
          </a:p>
        </p:txBody>
      </p:sp>
      <p:graphicFrame>
        <p:nvGraphicFramePr>
          <p:cNvPr id="9" name="Group 3"/>
          <p:cNvGraphicFramePr>
            <a:graphicFrameLocks noGrp="1"/>
          </p:cNvGraphicFramePr>
          <p:nvPr>
            <p:extLst>
              <p:ext uri="{D42A27DB-BD31-4B8C-83A1-F6EECF244321}">
                <p14:modId xmlns:p14="http://schemas.microsoft.com/office/powerpoint/2010/main" val="898874767"/>
              </p:ext>
            </p:extLst>
          </p:nvPr>
        </p:nvGraphicFramePr>
        <p:xfrm>
          <a:off x="241176" y="836712"/>
          <a:ext cx="5842992" cy="5770133"/>
        </p:xfrm>
        <a:graphic>
          <a:graphicData uri="http://schemas.openxmlformats.org/drawingml/2006/table">
            <a:tbl>
              <a:tblPr rtl="1"/>
              <a:tblGrid>
                <a:gridCol w="849890">
                  <a:extLst>
                    <a:ext uri="{9D8B030D-6E8A-4147-A177-3AD203B41FA5}">
                      <a16:colId xmlns="" xmlns:a16="http://schemas.microsoft.com/office/drawing/2014/main" val="20000"/>
                    </a:ext>
                  </a:extLst>
                </a:gridCol>
                <a:gridCol w="584299">
                  <a:extLst>
                    <a:ext uri="{9D8B030D-6E8A-4147-A177-3AD203B41FA5}">
                      <a16:colId xmlns="" xmlns:a16="http://schemas.microsoft.com/office/drawing/2014/main" val="20001"/>
                    </a:ext>
                  </a:extLst>
                </a:gridCol>
                <a:gridCol w="690535">
                  <a:extLst>
                    <a:ext uri="{9D8B030D-6E8A-4147-A177-3AD203B41FA5}">
                      <a16:colId xmlns="" xmlns:a16="http://schemas.microsoft.com/office/drawing/2014/main" val="20002"/>
                    </a:ext>
                  </a:extLst>
                </a:gridCol>
                <a:gridCol w="3718268">
                  <a:extLst>
                    <a:ext uri="{9D8B030D-6E8A-4147-A177-3AD203B41FA5}">
                      <a16:colId xmlns="" xmlns:a16="http://schemas.microsoft.com/office/drawing/2014/main" val="20003"/>
                    </a:ext>
                  </a:extLst>
                </a:gridCol>
              </a:tblGrid>
              <a:tr h="689049">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200" b="1" i="0" u="none" strike="noStrike" cap="none" normalizeH="0" baseline="0" dirty="0" smtClean="0">
                          <a:ln>
                            <a:noFill/>
                          </a:ln>
                          <a:solidFill>
                            <a:schemeClr val="tx1"/>
                          </a:solidFill>
                          <a:effectLst/>
                          <a:latin typeface="Arial" charset="0"/>
                          <a:cs typeface="Arial" charset="0"/>
                        </a:rPr>
                        <a:t>حالة الزلزال</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200" b="1" i="0" u="none" strike="noStrike" cap="none" normalizeH="0" baseline="0" dirty="0" smtClean="0">
                          <a:ln>
                            <a:noFill/>
                          </a:ln>
                          <a:solidFill>
                            <a:schemeClr val="tx1"/>
                          </a:solidFill>
                          <a:effectLst/>
                          <a:latin typeface="Arial" charset="0"/>
                          <a:cs typeface="Arial" charset="0"/>
                        </a:rPr>
                        <a:t>قوة الإهتزاز</a:t>
                      </a:r>
                      <a:endParaRPr kumimoji="0" lang="en-US" sz="1200" b="1" i="0" u="none" strike="noStrike" cap="none" normalizeH="0" baseline="0" dirty="0" smtClean="0">
                        <a:ln>
                          <a:noFill/>
                        </a:ln>
                        <a:solidFill>
                          <a:schemeClr val="tx1"/>
                        </a:solidFill>
                        <a:effectLst/>
                        <a:latin typeface="Arial" charset="0"/>
                        <a:cs typeface="Arial" charset="0"/>
                      </a:endParaRP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200" b="1" i="0" u="none" strike="noStrike" cap="none" normalizeH="0" baseline="0" dirty="0" smtClean="0">
                          <a:ln>
                            <a:noFill/>
                          </a:ln>
                          <a:solidFill>
                            <a:schemeClr val="tx1"/>
                          </a:solidFill>
                          <a:effectLst/>
                          <a:latin typeface="Arial" charset="0"/>
                          <a:cs typeface="Arial" charset="0"/>
                        </a:rPr>
                        <a:t>مقياس ميركالى</a:t>
                      </a:r>
                      <a:endParaRPr kumimoji="0" lang="en-US" sz="1200" b="1"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200" b="1" i="0" u="none" strike="noStrike" cap="none" normalizeH="0" baseline="0" dirty="0" smtClean="0">
                          <a:ln>
                            <a:noFill/>
                          </a:ln>
                          <a:solidFill>
                            <a:schemeClr val="tx1"/>
                          </a:solidFill>
                          <a:effectLst/>
                          <a:latin typeface="Arial" charset="0"/>
                          <a:cs typeface="Arial" charset="0"/>
                        </a:rPr>
                        <a:t>مقياس ريختر</a:t>
                      </a:r>
                      <a:endParaRPr kumimoji="0" lang="en-US" sz="1200" b="1"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200" b="1" i="0" u="none" strike="noStrike" cap="none" normalizeH="0" baseline="0" dirty="0" smtClean="0">
                          <a:ln>
                            <a:noFill/>
                          </a:ln>
                          <a:solidFill>
                            <a:schemeClr val="tx1"/>
                          </a:solidFill>
                          <a:effectLst/>
                          <a:latin typeface="Arial" charset="0"/>
                          <a:cs typeface="Arial" charset="0"/>
                        </a:rPr>
                        <a:t>شكل التأثير على سطح الأرض</a:t>
                      </a:r>
                      <a:endParaRPr kumimoji="0" lang="en-US" sz="1200" b="1"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574208">
                <a:tc>
                  <a:txBody>
                    <a:bodyPr/>
                    <a:lstStyle/>
                    <a:p>
                      <a:pPr marL="0" marR="0" lvl="0" indent="0" algn="just" defTabSz="914400" rtl="1" eaLnBrk="1" fontAlgn="base" latinLnBrk="0" hangingPunct="1">
                        <a:lnSpc>
                          <a:spcPct val="100000"/>
                        </a:lnSpc>
                        <a:spcBef>
                          <a:spcPct val="20000"/>
                        </a:spcBef>
                        <a:spcAft>
                          <a:spcPct val="0"/>
                        </a:spcAft>
                        <a:buClrTx/>
                        <a:buSzTx/>
                        <a:buFontTx/>
                        <a:buNone/>
                        <a:tabLst/>
                      </a:pPr>
                      <a:r>
                        <a:rPr kumimoji="0" lang="ar-SA" sz="1200" b="1" i="0" u="none" strike="noStrike" cap="none" normalizeH="0" baseline="0" smtClean="0">
                          <a:ln>
                            <a:noFill/>
                          </a:ln>
                          <a:solidFill>
                            <a:schemeClr val="tx1"/>
                          </a:solidFill>
                          <a:effectLst/>
                          <a:latin typeface="Arial" charset="0"/>
                          <a:cs typeface="Arial" charset="0"/>
                        </a:rPr>
                        <a:t>بالغ الضعف</a:t>
                      </a:r>
                      <a:endParaRPr kumimoji="0" lang="en-US" sz="1200" b="1" i="0" u="none" strike="noStrike" cap="none" normalizeH="0" baseline="0" smtClean="0">
                        <a:ln>
                          <a:noFill/>
                        </a:ln>
                        <a:solidFill>
                          <a:schemeClr val="tx1"/>
                        </a:solidFill>
                        <a:effectLst/>
                        <a:latin typeface="Arial" charset="0"/>
                        <a:cs typeface="Arial" charset="0"/>
                      </a:endParaRP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200" b="1" i="0" u="none" strike="noStrike" cap="none" normalizeH="0" baseline="0" smtClean="0">
                          <a:ln>
                            <a:noFill/>
                          </a:ln>
                          <a:solidFill>
                            <a:schemeClr val="tx1"/>
                          </a:solidFill>
                          <a:effectLst/>
                          <a:latin typeface="Arial" charset="0"/>
                          <a:cs typeface="Arial" charset="0"/>
                        </a:rPr>
                        <a:t>1</a:t>
                      </a:r>
                      <a:endParaRPr kumimoji="0" lang="en-US" sz="12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200" b="1" i="0" u="none" strike="noStrike" cap="none" normalizeH="0" baseline="0" smtClean="0">
                          <a:ln>
                            <a:noFill/>
                          </a:ln>
                          <a:solidFill>
                            <a:schemeClr val="tx1"/>
                          </a:solidFill>
                          <a:effectLst/>
                          <a:latin typeface="Arial" charset="0"/>
                          <a:cs typeface="Arial" charset="0"/>
                        </a:rPr>
                        <a:t>أقل من3.5</a:t>
                      </a:r>
                      <a:endParaRPr kumimoji="0" lang="en-US" sz="12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1" eaLnBrk="1" fontAlgn="base" latinLnBrk="0" hangingPunct="1">
                        <a:lnSpc>
                          <a:spcPct val="100000"/>
                        </a:lnSpc>
                        <a:spcBef>
                          <a:spcPct val="20000"/>
                        </a:spcBef>
                        <a:spcAft>
                          <a:spcPct val="0"/>
                        </a:spcAft>
                        <a:buClrTx/>
                        <a:buSzTx/>
                        <a:buFontTx/>
                        <a:buNone/>
                        <a:tabLst/>
                      </a:pPr>
                      <a:r>
                        <a:rPr kumimoji="0" lang="ar-SA" sz="1200" b="1" i="0" u="none" strike="noStrike" cap="none" normalizeH="0" baseline="0" dirty="0" smtClean="0">
                          <a:ln>
                            <a:noFill/>
                          </a:ln>
                          <a:solidFill>
                            <a:schemeClr val="tx1"/>
                          </a:solidFill>
                          <a:effectLst/>
                          <a:latin typeface="Arial" charset="0"/>
                          <a:cs typeface="Arial" charset="0"/>
                        </a:rPr>
                        <a:t>لا تحس به سوى أجهزة القياس،قد تبدى بعض الطيور وبعض الحيوانات نوعاً من الضيق.</a:t>
                      </a:r>
                      <a:endParaRPr kumimoji="0" lang="en-US" sz="1200" b="1"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332436">
                <a:tc>
                  <a:txBody>
                    <a:bodyPr/>
                    <a:lstStyle/>
                    <a:p>
                      <a:pPr marL="0" marR="0" lvl="0" indent="0" algn="just" defTabSz="914400" rtl="1" eaLnBrk="1" fontAlgn="base" latinLnBrk="0" hangingPunct="1">
                        <a:lnSpc>
                          <a:spcPct val="100000"/>
                        </a:lnSpc>
                        <a:spcBef>
                          <a:spcPct val="20000"/>
                        </a:spcBef>
                        <a:spcAft>
                          <a:spcPct val="0"/>
                        </a:spcAft>
                        <a:buClrTx/>
                        <a:buSzTx/>
                        <a:buFontTx/>
                        <a:buNone/>
                        <a:tabLst/>
                      </a:pPr>
                      <a:r>
                        <a:rPr kumimoji="0" lang="ar-SA" sz="1200" b="1" i="0" u="none" strike="noStrike" cap="none" normalizeH="0" baseline="0" smtClean="0">
                          <a:ln>
                            <a:noFill/>
                          </a:ln>
                          <a:solidFill>
                            <a:schemeClr val="tx1"/>
                          </a:solidFill>
                          <a:effectLst/>
                          <a:latin typeface="Arial" charset="0"/>
                          <a:cs typeface="Arial" charset="0"/>
                        </a:rPr>
                        <a:t>ضعيف جداً</a:t>
                      </a:r>
                      <a:endParaRPr kumimoji="0" lang="en-US" sz="1200" b="1" i="0" u="none" strike="noStrike" cap="none" normalizeH="0" baseline="0" smtClean="0">
                        <a:ln>
                          <a:noFill/>
                        </a:ln>
                        <a:solidFill>
                          <a:schemeClr val="tx1"/>
                        </a:solidFill>
                        <a:effectLst/>
                        <a:latin typeface="Arial" charset="0"/>
                        <a:cs typeface="Arial" charset="0"/>
                      </a:endParaRP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200" b="1" i="0" u="none" strike="noStrike" cap="none" normalizeH="0" baseline="0" smtClean="0">
                          <a:ln>
                            <a:noFill/>
                          </a:ln>
                          <a:solidFill>
                            <a:schemeClr val="tx1"/>
                          </a:solidFill>
                          <a:effectLst/>
                          <a:latin typeface="Arial" charset="0"/>
                          <a:cs typeface="Arial" charset="0"/>
                        </a:rPr>
                        <a:t>2</a:t>
                      </a:r>
                      <a:endParaRPr kumimoji="0" lang="en-US" sz="12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200" b="1" i="0" u="none" strike="noStrike" cap="none" normalizeH="0" baseline="0" smtClean="0">
                          <a:ln>
                            <a:noFill/>
                          </a:ln>
                          <a:solidFill>
                            <a:schemeClr val="tx1"/>
                          </a:solidFill>
                          <a:effectLst/>
                          <a:latin typeface="Arial" charset="0"/>
                          <a:cs typeface="Arial" charset="0"/>
                        </a:rPr>
                        <a:t>3.5</a:t>
                      </a:r>
                      <a:endParaRPr kumimoji="0" lang="en-US" sz="12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1" eaLnBrk="1" fontAlgn="base" latinLnBrk="0" hangingPunct="1">
                        <a:lnSpc>
                          <a:spcPct val="100000"/>
                        </a:lnSpc>
                        <a:spcBef>
                          <a:spcPct val="20000"/>
                        </a:spcBef>
                        <a:spcAft>
                          <a:spcPct val="0"/>
                        </a:spcAft>
                        <a:buClrTx/>
                        <a:buSzTx/>
                        <a:buFontTx/>
                        <a:buNone/>
                        <a:tabLst/>
                      </a:pPr>
                      <a:r>
                        <a:rPr kumimoji="0" lang="ar-SA" sz="1200" b="1" i="0" u="none" strike="noStrike" cap="none" normalizeH="0" baseline="0" dirty="0" smtClean="0">
                          <a:ln>
                            <a:noFill/>
                          </a:ln>
                          <a:solidFill>
                            <a:schemeClr val="tx1"/>
                          </a:solidFill>
                          <a:effectLst/>
                          <a:latin typeface="Arial" charset="0"/>
                          <a:cs typeface="Arial" charset="0"/>
                        </a:rPr>
                        <a:t>يتم الشعور به فى الأدوار العليا بالأبراج السكنية.</a:t>
                      </a:r>
                      <a:endParaRPr kumimoji="0" lang="en-US" sz="1200" b="1"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332436">
                <a:tc>
                  <a:txBody>
                    <a:bodyPr/>
                    <a:lstStyle/>
                    <a:p>
                      <a:pPr marL="0" marR="0" lvl="0" indent="0" algn="just" defTabSz="914400" rtl="1" eaLnBrk="1" fontAlgn="base" latinLnBrk="0" hangingPunct="1">
                        <a:lnSpc>
                          <a:spcPct val="100000"/>
                        </a:lnSpc>
                        <a:spcBef>
                          <a:spcPct val="20000"/>
                        </a:spcBef>
                        <a:spcAft>
                          <a:spcPct val="0"/>
                        </a:spcAft>
                        <a:buClrTx/>
                        <a:buSzTx/>
                        <a:buFontTx/>
                        <a:buNone/>
                        <a:tabLst/>
                      </a:pPr>
                      <a:r>
                        <a:rPr kumimoji="0" lang="ar-SA" sz="1200" b="1" i="0" u="none" strike="noStrike" cap="none" normalizeH="0" baseline="0" smtClean="0">
                          <a:ln>
                            <a:noFill/>
                          </a:ln>
                          <a:solidFill>
                            <a:schemeClr val="tx1"/>
                          </a:solidFill>
                          <a:effectLst/>
                          <a:latin typeface="Arial" charset="0"/>
                          <a:cs typeface="Arial" charset="0"/>
                        </a:rPr>
                        <a:t>ضعيف</a:t>
                      </a:r>
                      <a:endParaRPr kumimoji="0" lang="en-US" sz="1200" b="1" i="0" u="none" strike="noStrike" cap="none" normalizeH="0" baseline="0" smtClean="0">
                        <a:ln>
                          <a:noFill/>
                        </a:ln>
                        <a:solidFill>
                          <a:schemeClr val="tx1"/>
                        </a:solidFill>
                        <a:effectLst/>
                        <a:latin typeface="Arial" charset="0"/>
                        <a:cs typeface="Arial" charset="0"/>
                      </a:endParaRP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200" b="1" i="0" u="none" strike="noStrike" cap="none" normalizeH="0" baseline="0" smtClean="0">
                          <a:ln>
                            <a:noFill/>
                          </a:ln>
                          <a:solidFill>
                            <a:schemeClr val="tx1"/>
                          </a:solidFill>
                          <a:effectLst/>
                          <a:latin typeface="Arial" charset="0"/>
                          <a:cs typeface="Arial" charset="0"/>
                        </a:rPr>
                        <a:t>3</a:t>
                      </a:r>
                      <a:endParaRPr kumimoji="0" lang="en-US" sz="12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200" b="1" i="0" u="none" strike="noStrike" cap="none" normalizeH="0" baseline="0" smtClean="0">
                          <a:ln>
                            <a:noFill/>
                          </a:ln>
                          <a:solidFill>
                            <a:schemeClr val="tx1"/>
                          </a:solidFill>
                          <a:effectLst/>
                          <a:latin typeface="Arial" charset="0"/>
                          <a:cs typeface="Arial" charset="0"/>
                        </a:rPr>
                        <a:t>4.2</a:t>
                      </a:r>
                      <a:endParaRPr kumimoji="0" lang="en-US" sz="12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1" eaLnBrk="1" fontAlgn="base" latinLnBrk="0" hangingPunct="1">
                        <a:lnSpc>
                          <a:spcPct val="100000"/>
                        </a:lnSpc>
                        <a:spcBef>
                          <a:spcPct val="20000"/>
                        </a:spcBef>
                        <a:spcAft>
                          <a:spcPct val="0"/>
                        </a:spcAft>
                        <a:buClrTx/>
                        <a:buSzTx/>
                        <a:buFontTx/>
                        <a:buNone/>
                        <a:tabLst/>
                      </a:pPr>
                      <a:r>
                        <a:rPr kumimoji="0" lang="ar-SA" sz="1200" b="1" i="0" u="none" strike="noStrike" cap="none" normalizeH="0" baseline="0" dirty="0" smtClean="0">
                          <a:ln>
                            <a:noFill/>
                          </a:ln>
                          <a:solidFill>
                            <a:schemeClr val="tx1"/>
                          </a:solidFill>
                          <a:effectLst/>
                          <a:latin typeface="Arial" charset="0"/>
                          <a:cs typeface="Arial" charset="0"/>
                        </a:rPr>
                        <a:t>يتم الشعور به داخل المساكن.</a:t>
                      </a:r>
                      <a:endParaRPr kumimoji="0" lang="en-US" sz="1200" b="1"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r h="332436">
                <a:tc>
                  <a:txBody>
                    <a:bodyPr/>
                    <a:lstStyle/>
                    <a:p>
                      <a:pPr marL="0" marR="0" lvl="0" indent="0" algn="just" defTabSz="914400" rtl="1" eaLnBrk="1" fontAlgn="base" latinLnBrk="0" hangingPunct="1">
                        <a:lnSpc>
                          <a:spcPct val="100000"/>
                        </a:lnSpc>
                        <a:spcBef>
                          <a:spcPct val="20000"/>
                        </a:spcBef>
                        <a:spcAft>
                          <a:spcPct val="0"/>
                        </a:spcAft>
                        <a:buClrTx/>
                        <a:buSzTx/>
                        <a:buFontTx/>
                        <a:buNone/>
                        <a:tabLst/>
                      </a:pPr>
                      <a:r>
                        <a:rPr kumimoji="0" lang="ar-SA" sz="1200" b="1" i="0" u="none" strike="noStrike" cap="none" normalizeH="0" baseline="0" smtClean="0">
                          <a:ln>
                            <a:noFill/>
                          </a:ln>
                          <a:solidFill>
                            <a:schemeClr val="tx1"/>
                          </a:solidFill>
                          <a:effectLst/>
                          <a:latin typeface="Arial" charset="0"/>
                          <a:cs typeface="Arial" charset="0"/>
                        </a:rPr>
                        <a:t>متوسط</a:t>
                      </a:r>
                      <a:endParaRPr kumimoji="0" lang="en-US" sz="1200" b="1" i="0" u="none" strike="noStrike" cap="none" normalizeH="0" baseline="0" smtClean="0">
                        <a:ln>
                          <a:noFill/>
                        </a:ln>
                        <a:solidFill>
                          <a:schemeClr val="tx1"/>
                        </a:solidFill>
                        <a:effectLst/>
                        <a:latin typeface="Arial" charset="0"/>
                        <a:cs typeface="Arial" charset="0"/>
                      </a:endParaRP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200" b="1" i="0" u="none" strike="noStrike" cap="none" normalizeH="0" baseline="0" smtClean="0">
                          <a:ln>
                            <a:noFill/>
                          </a:ln>
                          <a:solidFill>
                            <a:schemeClr val="tx1"/>
                          </a:solidFill>
                          <a:effectLst/>
                          <a:latin typeface="Arial" charset="0"/>
                          <a:cs typeface="Arial" charset="0"/>
                        </a:rPr>
                        <a:t>4</a:t>
                      </a:r>
                      <a:endParaRPr kumimoji="0" lang="en-US" sz="12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200" b="1" i="0" u="none" strike="noStrike" cap="none" normalizeH="0" baseline="0" smtClean="0">
                          <a:ln>
                            <a:noFill/>
                          </a:ln>
                          <a:solidFill>
                            <a:schemeClr val="tx1"/>
                          </a:solidFill>
                          <a:effectLst/>
                          <a:latin typeface="Arial" charset="0"/>
                          <a:cs typeface="Arial" charset="0"/>
                        </a:rPr>
                        <a:t>4.4</a:t>
                      </a:r>
                      <a:endParaRPr kumimoji="0" lang="en-US" sz="12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1" eaLnBrk="1" fontAlgn="base" latinLnBrk="0" hangingPunct="1">
                        <a:lnSpc>
                          <a:spcPct val="100000"/>
                        </a:lnSpc>
                        <a:spcBef>
                          <a:spcPct val="20000"/>
                        </a:spcBef>
                        <a:spcAft>
                          <a:spcPct val="0"/>
                        </a:spcAft>
                        <a:buClrTx/>
                        <a:buSzTx/>
                        <a:buFontTx/>
                        <a:buNone/>
                        <a:tabLst/>
                      </a:pPr>
                      <a:r>
                        <a:rPr kumimoji="0" lang="ar-SA" sz="1200" b="1" i="0" u="none" strike="noStrike" cap="none" normalizeH="0" baseline="0" dirty="0" smtClean="0">
                          <a:ln>
                            <a:noFill/>
                          </a:ln>
                          <a:solidFill>
                            <a:schemeClr val="tx1"/>
                          </a:solidFill>
                          <a:effectLst/>
                          <a:latin typeface="Arial" charset="0"/>
                          <a:cs typeface="Arial" charset="0"/>
                        </a:rPr>
                        <a:t>تهتز الأبواب والنوافذ</a:t>
                      </a:r>
                      <a:r>
                        <a:rPr kumimoji="0" lang="en-US" sz="1200" b="1" i="0" u="none" strike="noStrike" cap="none" normalizeH="0" baseline="0" dirty="0" smtClean="0">
                          <a:ln>
                            <a:noFill/>
                          </a:ln>
                          <a:solidFill>
                            <a:schemeClr val="tx1"/>
                          </a:solidFill>
                          <a:effectLst/>
                          <a:latin typeface="Arial" charset="0"/>
                          <a:cs typeface="Arial" charset="0"/>
                        </a:rPr>
                        <a:t> </a:t>
                      </a:r>
                      <a:r>
                        <a:rPr kumimoji="0" lang="ar-SA" sz="1200" b="1" i="0" u="none" strike="noStrike" cap="none" normalizeH="0" baseline="0" dirty="0" smtClean="0">
                          <a:ln>
                            <a:noFill/>
                          </a:ln>
                          <a:solidFill>
                            <a:schemeClr val="tx1"/>
                          </a:solidFill>
                          <a:effectLst/>
                          <a:latin typeface="Arial" charset="0"/>
                          <a:cs typeface="Arial" charset="0"/>
                        </a:rPr>
                        <a:t>والأدوات المعلقة</a:t>
                      </a:r>
                      <a:r>
                        <a:rPr kumimoji="0" lang="en-US" sz="1200" b="1" i="0" u="none" strike="noStrike" cap="none" normalizeH="0" baseline="0" dirty="0" smtClean="0">
                          <a:ln>
                            <a:noFill/>
                          </a:ln>
                          <a:solidFill>
                            <a:schemeClr val="tx1"/>
                          </a:solidFill>
                          <a:effectLst/>
                          <a:latin typeface="Arial" charset="0"/>
                          <a:cs typeface="Arial" charset="0"/>
                        </a:rPr>
                        <a:t> </a:t>
                      </a:r>
                      <a:r>
                        <a:rPr kumimoji="0" lang="ar-SA" sz="1200" b="1" i="0" u="none" strike="noStrike" cap="none" normalizeH="0" baseline="0" dirty="0" smtClean="0">
                          <a:ln>
                            <a:noFill/>
                          </a:ln>
                          <a:solidFill>
                            <a:schemeClr val="tx1"/>
                          </a:solidFill>
                          <a:effectLst/>
                          <a:latin typeface="Arial" charset="0"/>
                          <a:cs typeface="Arial" charset="0"/>
                        </a:rPr>
                        <a:t>على الحوائط.</a:t>
                      </a:r>
                      <a:endParaRPr kumimoji="0" lang="en-US" sz="1200" b="1"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4"/>
                  </a:ext>
                </a:extLst>
              </a:tr>
              <a:tr h="332436">
                <a:tc>
                  <a:txBody>
                    <a:bodyPr/>
                    <a:lstStyle/>
                    <a:p>
                      <a:pPr marL="0" marR="0" lvl="0" indent="0" algn="just" defTabSz="914400" rtl="1" eaLnBrk="1" fontAlgn="base" latinLnBrk="0" hangingPunct="1">
                        <a:lnSpc>
                          <a:spcPct val="100000"/>
                        </a:lnSpc>
                        <a:spcBef>
                          <a:spcPct val="20000"/>
                        </a:spcBef>
                        <a:spcAft>
                          <a:spcPct val="0"/>
                        </a:spcAft>
                        <a:buClrTx/>
                        <a:buSzTx/>
                        <a:buFontTx/>
                        <a:buNone/>
                        <a:tabLst/>
                      </a:pPr>
                      <a:r>
                        <a:rPr kumimoji="0" lang="ar-SA" sz="1200" b="1" i="0" u="none" strike="noStrike" cap="none" normalizeH="0" baseline="0" smtClean="0">
                          <a:ln>
                            <a:noFill/>
                          </a:ln>
                          <a:solidFill>
                            <a:schemeClr val="tx1"/>
                          </a:solidFill>
                          <a:effectLst/>
                          <a:latin typeface="Arial" charset="0"/>
                          <a:cs typeface="Arial" charset="0"/>
                        </a:rPr>
                        <a:t>قوى نسبياً</a:t>
                      </a:r>
                      <a:endParaRPr kumimoji="0" lang="en-US" sz="1200" b="1" i="0" u="none" strike="noStrike" cap="none" normalizeH="0" baseline="0" smtClean="0">
                        <a:ln>
                          <a:noFill/>
                        </a:ln>
                        <a:solidFill>
                          <a:schemeClr val="tx1"/>
                        </a:solidFill>
                        <a:effectLst/>
                        <a:latin typeface="Arial" charset="0"/>
                        <a:cs typeface="Arial" charset="0"/>
                      </a:endParaRP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200" b="1" i="0" u="none" strike="noStrike" cap="none" normalizeH="0" baseline="0" smtClean="0">
                          <a:ln>
                            <a:noFill/>
                          </a:ln>
                          <a:solidFill>
                            <a:schemeClr val="tx1"/>
                          </a:solidFill>
                          <a:effectLst/>
                          <a:latin typeface="Arial" charset="0"/>
                          <a:cs typeface="Arial" charset="0"/>
                        </a:rPr>
                        <a:t>5</a:t>
                      </a:r>
                      <a:endParaRPr kumimoji="0" lang="en-US" sz="12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200" b="1" i="0" u="none" strike="noStrike" cap="none" normalizeH="0" baseline="0" smtClean="0">
                          <a:ln>
                            <a:noFill/>
                          </a:ln>
                          <a:solidFill>
                            <a:schemeClr val="tx1"/>
                          </a:solidFill>
                          <a:effectLst/>
                          <a:latin typeface="Arial" charset="0"/>
                          <a:cs typeface="Arial" charset="0"/>
                        </a:rPr>
                        <a:t>4.8</a:t>
                      </a:r>
                      <a:endParaRPr kumimoji="0" lang="en-US" sz="12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1" eaLnBrk="1" fontAlgn="base" latinLnBrk="0" hangingPunct="1">
                        <a:lnSpc>
                          <a:spcPct val="100000"/>
                        </a:lnSpc>
                        <a:spcBef>
                          <a:spcPct val="20000"/>
                        </a:spcBef>
                        <a:spcAft>
                          <a:spcPct val="0"/>
                        </a:spcAft>
                        <a:buClrTx/>
                        <a:buSzTx/>
                        <a:buFontTx/>
                        <a:buNone/>
                        <a:tabLst/>
                      </a:pPr>
                      <a:r>
                        <a:rPr kumimoji="0" lang="ar-SA" sz="1200" b="1" i="0" u="none" strike="noStrike" cap="none" normalizeH="0" baseline="0" dirty="0" smtClean="0">
                          <a:ln>
                            <a:noFill/>
                          </a:ln>
                          <a:solidFill>
                            <a:schemeClr val="tx1"/>
                          </a:solidFill>
                          <a:effectLst/>
                          <a:latin typeface="Arial" charset="0"/>
                          <a:cs typeface="Arial" charset="0"/>
                        </a:rPr>
                        <a:t>تهتز الأبواب بشدة وينكسر الزجاج ويشعر السكان ببعض الضجر.</a:t>
                      </a:r>
                      <a:endParaRPr kumimoji="0" lang="en-US" sz="1200" b="1"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5"/>
                  </a:ext>
                </a:extLst>
              </a:tr>
              <a:tr h="332436">
                <a:tc>
                  <a:txBody>
                    <a:bodyPr/>
                    <a:lstStyle/>
                    <a:p>
                      <a:pPr marL="0" marR="0" lvl="0" indent="0" algn="just" defTabSz="914400" rtl="1" eaLnBrk="1" fontAlgn="base" latinLnBrk="0" hangingPunct="1">
                        <a:lnSpc>
                          <a:spcPct val="100000"/>
                        </a:lnSpc>
                        <a:spcBef>
                          <a:spcPct val="20000"/>
                        </a:spcBef>
                        <a:spcAft>
                          <a:spcPct val="0"/>
                        </a:spcAft>
                        <a:buClrTx/>
                        <a:buSzTx/>
                        <a:buFontTx/>
                        <a:buNone/>
                        <a:tabLst/>
                      </a:pPr>
                      <a:r>
                        <a:rPr kumimoji="0" lang="ar-SA" sz="1200" b="1" i="0" u="none" strike="noStrike" cap="none" normalizeH="0" baseline="0" smtClean="0">
                          <a:ln>
                            <a:noFill/>
                          </a:ln>
                          <a:solidFill>
                            <a:schemeClr val="tx1"/>
                          </a:solidFill>
                          <a:effectLst/>
                          <a:latin typeface="Arial" charset="0"/>
                          <a:cs typeface="Arial" charset="0"/>
                        </a:rPr>
                        <a:t>قوى</a:t>
                      </a:r>
                      <a:endParaRPr kumimoji="0" lang="en-US" sz="1200" b="1" i="0" u="none" strike="noStrike" cap="none" normalizeH="0" baseline="0" smtClean="0">
                        <a:ln>
                          <a:noFill/>
                        </a:ln>
                        <a:solidFill>
                          <a:schemeClr val="tx1"/>
                        </a:solidFill>
                        <a:effectLst/>
                        <a:latin typeface="Arial" charset="0"/>
                        <a:cs typeface="Arial" charset="0"/>
                      </a:endParaRP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200" b="1" i="0" u="none" strike="noStrike" cap="none" normalizeH="0" baseline="0" smtClean="0">
                          <a:ln>
                            <a:noFill/>
                          </a:ln>
                          <a:solidFill>
                            <a:schemeClr val="tx1"/>
                          </a:solidFill>
                          <a:effectLst/>
                          <a:latin typeface="Arial" charset="0"/>
                          <a:cs typeface="Arial" charset="0"/>
                        </a:rPr>
                        <a:t>6</a:t>
                      </a:r>
                      <a:endParaRPr kumimoji="0" lang="en-US" sz="12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200" b="1" i="0" u="none" strike="noStrike" cap="none" normalizeH="0" baseline="0" smtClean="0">
                          <a:ln>
                            <a:noFill/>
                          </a:ln>
                          <a:solidFill>
                            <a:schemeClr val="tx1"/>
                          </a:solidFill>
                          <a:effectLst/>
                          <a:latin typeface="Arial" charset="0"/>
                          <a:cs typeface="Arial" charset="0"/>
                        </a:rPr>
                        <a:t>4.9-5.4</a:t>
                      </a:r>
                      <a:endParaRPr kumimoji="0" lang="en-US" sz="12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1" eaLnBrk="1" fontAlgn="base" latinLnBrk="0" hangingPunct="1">
                        <a:lnSpc>
                          <a:spcPct val="100000"/>
                        </a:lnSpc>
                        <a:spcBef>
                          <a:spcPct val="20000"/>
                        </a:spcBef>
                        <a:spcAft>
                          <a:spcPct val="0"/>
                        </a:spcAft>
                        <a:buClrTx/>
                        <a:buSzTx/>
                        <a:buFontTx/>
                        <a:buNone/>
                        <a:tabLst/>
                      </a:pPr>
                      <a:r>
                        <a:rPr kumimoji="0" lang="ar-SA" sz="1200" b="1" i="0" u="none" strike="noStrike" cap="none" normalizeH="0" baseline="0" dirty="0" smtClean="0">
                          <a:ln>
                            <a:noFill/>
                          </a:ln>
                          <a:solidFill>
                            <a:schemeClr val="tx1"/>
                          </a:solidFill>
                          <a:effectLst/>
                          <a:latin typeface="Arial" charset="0"/>
                          <a:cs typeface="Arial" charset="0"/>
                        </a:rPr>
                        <a:t>يشعر به كل الناس،تتحرك محتويات المسكن وتتساقط.</a:t>
                      </a:r>
                      <a:endParaRPr kumimoji="0" lang="en-US" sz="1200" b="1"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6"/>
                  </a:ext>
                </a:extLst>
              </a:tr>
              <a:tr h="332436">
                <a:tc>
                  <a:txBody>
                    <a:bodyPr/>
                    <a:lstStyle/>
                    <a:p>
                      <a:pPr marL="0" marR="0" lvl="0" indent="0" algn="just" defTabSz="914400" rtl="1" eaLnBrk="1" fontAlgn="base" latinLnBrk="0" hangingPunct="1">
                        <a:lnSpc>
                          <a:spcPct val="100000"/>
                        </a:lnSpc>
                        <a:spcBef>
                          <a:spcPct val="20000"/>
                        </a:spcBef>
                        <a:spcAft>
                          <a:spcPct val="0"/>
                        </a:spcAft>
                        <a:buClrTx/>
                        <a:buSzTx/>
                        <a:buFontTx/>
                        <a:buNone/>
                        <a:tabLst/>
                      </a:pPr>
                      <a:r>
                        <a:rPr kumimoji="0" lang="ar-SA" sz="1200" b="1" i="0" u="none" strike="noStrike" cap="none" normalizeH="0" baseline="0" smtClean="0">
                          <a:ln>
                            <a:noFill/>
                          </a:ln>
                          <a:solidFill>
                            <a:schemeClr val="tx1"/>
                          </a:solidFill>
                          <a:effectLst/>
                          <a:latin typeface="Arial" charset="0"/>
                          <a:cs typeface="Arial" charset="0"/>
                        </a:rPr>
                        <a:t>قوى جداً</a:t>
                      </a:r>
                      <a:endParaRPr kumimoji="0" lang="en-US" sz="1200" b="1" i="0" u="none" strike="noStrike" cap="none" normalizeH="0" baseline="0" smtClean="0">
                        <a:ln>
                          <a:noFill/>
                        </a:ln>
                        <a:solidFill>
                          <a:schemeClr val="tx1"/>
                        </a:solidFill>
                        <a:effectLst/>
                        <a:latin typeface="Arial" charset="0"/>
                        <a:cs typeface="Arial" charset="0"/>
                      </a:endParaRP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200" b="1" i="0" u="none" strike="noStrike" cap="none" normalizeH="0" baseline="0" smtClean="0">
                          <a:ln>
                            <a:noFill/>
                          </a:ln>
                          <a:solidFill>
                            <a:schemeClr val="tx1"/>
                          </a:solidFill>
                          <a:effectLst/>
                          <a:latin typeface="Arial" charset="0"/>
                          <a:cs typeface="Arial" charset="0"/>
                        </a:rPr>
                        <a:t>7</a:t>
                      </a:r>
                      <a:endParaRPr kumimoji="0" lang="en-US" sz="12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200" b="1" i="0" u="none" strike="noStrike" cap="none" normalizeH="0" baseline="0" smtClean="0">
                          <a:ln>
                            <a:noFill/>
                          </a:ln>
                          <a:solidFill>
                            <a:schemeClr val="tx1"/>
                          </a:solidFill>
                          <a:effectLst/>
                          <a:latin typeface="Arial" charset="0"/>
                          <a:cs typeface="Arial" charset="0"/>
                        </a:rPr>
                        <a:t>5.5-6</a:t>
                      </a:r>
                      <a:endParaRPr kumimoji="0" lang="en-US" sz="12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1" eaLnBrk="1" fontAlgn="base" latinLnBrk="0" hangingPunct="1">
                        <a:lnSpc>
                          <a:spcPct val="100000"/>
                        </a:lnSpc>
                        <a:spcBef>
                          <a:spcPct val="20000"/>
                        </a:spcBef>
                        <a:spcAft>
                          <a:spcPct val="0"/>
                        </a:spcAft>
                        <a:buClrTx/>
                        <a:buSzTx/>
                        <a:buFontTx/>
                        <a:buNone/>
                        <a:tabLst/>
                      </a:pPr>
                      <a:r>
                        <a:rPr kumimoji="0" lang="ar-SA" sz="1200" b="1" i="0" u="none" strike="noStrike" cap="none" normalizeH="0" baseline="0" dirty="0" smtClean="0">
                          <a:ln>
                            <a:noFill/>
                          </a:ln>
                          <a:solidFill>
                            <a:schemeClr val="tx1"/>
                          </a:solidFill>
                          <a:effectLst/>
                          <a:latin typeface="Arial" charset="0"/>
                          <a:cs typeface="Arial" charset="0"/>
                        </a:rPr>
                        <a:t>يجرى الناس فى الشوارع،يصعب الوقوف على الأرض، تظهر أمواج بالبرك.</a:t>
                      </a:r>
                      <a:endParaRPr kumimoji="0" lang="en-US" sz="1200" b="1"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7"/>
                  </a:ext>
                </a:extLst>
              </a:tr>
              <a:tr h="332436">
                <a:tc>
                  <a:txBody>
                    <a:bodyPr/>
                    <a:lstStyle/>
                    <a:p>
                      <a:pPr marL="0" marR="0" lvl="0" indent="0" algn="just" defTabSz="914400" rtl="1" eaLnBrk="1" fontAlgn="base" latinLnBrk="0" hangingPunct="1">
                        <a:lnSpc>
                          <a:spcPct val="100000"/>
                        </a:lnSpc>
                        <a:spcBef>
                          <a:spcPct val="20000"/>
                        </a:spcBef>
                        <a:spcAft>
                          <a:spcPct val="0"/>
                        </a:spcAft>
                        <a:buClrTx/>
                        <a:buSzTx/>
                        <a:buFontTx/>
                        <a:buNone/>
                        <a:tabLst/>
                      </a:pPr>
                      <a:r>
                        <a:rPr kumimoji="0" lang="ar-SA" sz="1200" b="1" i="0" u="none" strike="noStrike" cap="none" normalizeH="0" baseline="0" smtClean="0">
                          <a:ln>
                            <a:noFill/>
                          </a:ln>
                          <a:solidFill>
                            <a:schemeClr val="tx1"/>
                          </a:solidFill>
                          <a:effectLst/>
                          <a:latin typeface="Arial" charset="0"/>
                          <a:cs typeface="Arial" charset="0"/>
                        </a:rPr>
                        <a:t>مدمرة</a:t>
                      </a:r>
                      <a:endParaRPr kumimoji="0" lang="en-US" sz="1200" b="1" i="0" u="none" strike="noStrike" cap="none" normalizeH="0" baseline="0" smtClean="0">
                        <a:ln>
                          <a:noFill/>
                        </a:ln>
                        <a:solidFill>
                          <a:schemeClr val="tx1"/>
                        </a:solidFill>
                        <a:effectLst/>
                        <a:latin typeface="Arial" charset="0"/>
                        <a:cs typeface="Arial" charset="0"/>
                      </a:endParaRP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200" b="1" i="0" u="none" strike="noStrike" cap="none" normalizeH="0" baseline="0" smtClean="0">
                          <a:ln>
                            <a:noFill/>
                          </a:ln>
                          <a:solidFill>
                            <a:schemeClr val="tx1"/>
                          </a:solidFill>
                          <a:effectLst/>
                          <a:latin typeface="Arial" charset="0"/>
                          <a:cs typeface="Arial" charset="0"/>
                        </a:rPr>
                        <a:t>8</a:t>
                      </a:r>
                      <a:endParaRPr kumimoji="0" lang="en-US" sz="12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200" b="1" i="0" u="none" strike="noStrike" cap="none" normalizeH="0" baseline="0" smtClean="0">
                          <a:ln>
                            <a:noFill/>
                          </a:ln>
                          <a:solidFill>
                            <a:schemeClr val="tx1"/>
                          </a:solidFill>
                          <a:effectLst/>
                          <a:latin typeface="Arial" charset="0"/>
                          <a:cs typeface="Arial" charset="0"/>
                        </a:rPr>
                        <a:t>6.1-6.7</a:t>
                      </a:r>
                      <a:endParaRPr kumimoji="0" lang="en-US" sz="12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1" eaLnBrk="1" fontAlgn="base" latinLnBrk="0" hangingPunct="1">
                        <a:lnSpc>
                          <a:spcPct val="100000"/>
                        </a:lnSpc>
                        <a:spcBef>
                          <a:spcPct val="20000"/>
                        </a:spcBef>
                        <a:spcAft>
                          <a:spcPct val="0"/>
                        </a:spcAft>
                        <a:buClrTx/>
                        <a:buSzTx/>
                        <a:buFontTx/>
                        <a:buNone/>
                        <a:tabLst/>
                      </a:pPr>
                      <a:r>
                        <a:rPr kumimoji="0" lang="ar-SA" sz="1200" b="1" i="0" u="none" strike="noStrike" cap="none" normalizeH="0" baseline="0" dirty="0" smtClean="0">
                          <a:ln>
                            <a:noFill/>
                          </a:ln>
                          <a:solidFill>
                            <a:schemeClr val="tx1"/>
                          </a:solidFill>
                          <a:effectLst/>
                          <a:latin typeface="Arial" charset="0"/>
                          <a:cs typeface="Arial" charset="0"/>
                        </a:rPr>
                        <a:t>تتضر</a:t>
                      </a:r>
                      <a:r>
                        <a:rPr kumimoji="0" lang="ar-EG" sz="1200" b="1" i="0" u="none" strike="noStrike" cap="none" normalizeH="0" baseline="0" dirty="0" smtClean="0">
                          <a:ln>
                            <a:noFill/>
                          </a:ln>
                          <a:solidFill>
                            <a:schemeClr val="tx1"/>
                          </a:solidFill>
                          <a:effectLst/>
                          <a:latin typeface="Arial" charset="0"/>
                          <a:cs typeface="Arial" charset="0"/>
                        </a:rPr>
                        <a:t>ر</a:t>
                      </a:r>
                      <a:r>
                        <a:rPr kumimoji="0" lang="ar-SA" sz="1200" b="1" i="0" u="none" strike="noStrike" cap="none" normalizeH="0" baseline="0" dirty="0" smtClean="0">
                          <a:ln>
                            <a:noFill/>
                          </a:ln>
                          <a:solidFill>
                            <a:schemeClr val="tx1"/>
                          </a:solidFill>
                          <a:effectLst/>
                          <a:latin typeface="Arial" charset="0"/>
                          <a:cs typeface="Arial" charset="0"/>
                        </a:rPr>
                        <a:t> المبانى القديمة، قد تنجم خسائر بالأرواح.</a:t>
                      </a:r>
                      <a:endParaRPr kumimoji="0" lang="en-US" sz="1200" b="1"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8"/>
                  </a:ext>
                </a:extLst>
              </a:tr>
              <a:tr h="332436">
                <a:tc>
                  <a:txBody>
                    <a:bodyPr/>
                    <a:lstStyle/>
                    <a:p>
                      <a:pPr marL="0" marR="0" lvl="0" indent="0" algn="just" defTabSz="914400" rtl="1" eaLnBrk="1" fontAlgn="base" latinLnBrk="0" hangingPunct="1">
                        <a:lnSpc>
                          <a:spcPct val="100000"/>
                        </a:lnSpc>
                        <a:spcBef>
                          <a:spcPct val="20000"/>
                        </a:spcBef>
                        <a:spcAft>
                          <a:spcPct val="0"/>
                        </a:spcAft>
                        <a:buClrTx/>
                        <a:buSzTx/>
                        <a:buFontTx/>
                        <a:buNone/>
                        <a:tabLst/>
                      </a:pPr>
                      <a:r>
                        <a:rPr kumimoji="0" lang="ar-SA" sz="1200" b="1" i="0" u="none" strike="noStrike" cap="none" normalizeH="0" baseline="0" smtClean="0">
                          <a:ln>
                            <a:noFill/>
                          </a:ln>
                          <a:solidFill>
                            <a:schemeClr val="tx1"/>
                          </a:solidFill>
                          <a:effectLst/>
                          <a:latin typeface="Arial" charset="0"/>
                          <a:cs typeface="Arial" charset="0"/>
                        </a:rPr>
                        <a:t>مدمرة جداً</a:t>
                      </a:r>
                      <a:endParaRPr kumimoji="0" lang="en-US" sz="1200" b="1" i="0" u="none" strike="noStrike" cap="none" normalizeH="0" baseline="0" smtClean="0">
                        <a:ln>
                          <a:noFill/>
                        </a:ln>
                        <a:solidFill>
                          <a:schemeClr val="tx1"/>
                        </a:solidFill>
                        <a:effectLst/>
                        <a:latin typeface="Arial" charset="0"/>
                        <a:cs typeface="Arial" charset="0"/>
                      </a:endParaRP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200" b="1" i="0" u="none" strike="noStrike" cap="none" normalizeH="0" baseline="0" smtClean="0">
                          <a:ln>
                            <a:noFill/>
                          </a:ln>
                          <a:solidFill>
                            <a:schemeClr val="tx1"/>
                          </a:solidFill>
                          <a:effectLst/>
                          <a:latin typeface="Arial" charset="0"/>
                          <a:cs typeface="Arial" charset="0"/>
                        </a:rPr>
                        <a:t>9</a:t>
                      </a:r>
                      <a:endParaRPr kumimoji="0" lang="en-US" sz="12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200" b="1" i="0" u="none" strike="noStrike" cap="none" normalizeH="0" baseline="0" smtClean="0">
                          <a:ln>
                            <a:noFill/>
                          </a:ln>
                          <a:solidFill>
                            <a:schemeClr val="tx1"/>
                          </a:solidFill>
                          <a:effectLst/>
                          <a:latin typeface="Arial" charset="0"/>
                          <a:cs typeface="Arial" charset="0"/>
                        </a:rPr>
                        <a:t>6.8-6.9</a:t>
                      </a:r>
                      <a:endParaRPr kumimoji="0" lang="en-US" sz="12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1" eaLnBrk="1" fontAlgn="base" latinLnBrk="0" hangingPunct="1">
                        <a:lnSpc>
                          <a:spcPct val="100000"/>
                        </a:lnSpc>
                        <a:spcBef>
                          <a:spcPct val="20000"/>
                        </a:spcBef>
                        <a:spcAft>
                          <a:spcPct val="0"/>
                        </a:spcAft>
                        <a:buClrTx/>
                        <a:buSzTx/>
                        <a:buFontTx/>
                        <a:buNone/>
                        <a:tabLst/>
                      </a:pPr>
                      <a:r>
                        <a:rPr kumimoji="0" lang="ar-SA" sz="1200" b="1" i="0" u="none" strike="noStrike" cap="none" normalizeH="0" baseline="0" smtClean="0">
                          <a:ln>
                            <a:noFill/>
                          </a:ln>
                          <a:solidFill>
                            <a:schemeClr val="tx1"/>
                          </a:solidFill>
                          <a:effectLst/>
                          <a:latin typeface="Arial" charset="0"/>
                          <a:cs typeface="Arial" charset="0"/>
                        </a:rPr>
                        <a:t>تتصدع الطرق، تتلف الخزانات، تدمر الأنابيب أسفل الأرض.</a:t>
                      </a:r>
                      <a:endParaRPr kumimoji="0" lang="en-US" sz="12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9"/>
                  </a:ext>
                </a:extLst>
              </a:tr>
              <a:tr h="574208">
                <a:tc>
                  <a:txBody>
                    <a:bodyPr/>
                    <a:lstStyle/>
                    <a:p>
                      <a:pPr marL="0" marR="0" lvl="0" indent="0" algn="just" defTabSz="914400" rtl="1" eaLnBrk="1" fontAlgn="base" latinLnBrk="0" hangingPunct="1">
                        <a:lnSpc>
                          <a:spcPct val="100000"/>
                        </a:lnSpc>
                        <a:spcBef>
                          <a:spcPct val="20000"/>
                        </a:spcBef>
                        <a:spcAft>
                          <a:spcPct val="0"/>
                        </a:spcAft>
                        <a:buClrTx/>
                        <a:buSzTx/>
                        <a:buFontTx/>
                        <a:buNone/>
                        <a:tabLst/>
                      </a:pPr>
                      <a:r>
                        <a:rPr kumimoji="0" lang="ar-SA" sz="1200" b="1" i="0" u="none" strike="noStrike" cap="none" normalizeH="0" baseline="0" smtClean="0">
                          <a:ln>
                            <a:noFill/>
                          </a:ln>
                          <a:solidFill>
                            <a:schemeClr val="tx1"/>
                          </a:solidFill>
                          <a:effectLst/>
                          <a:latin typeface="Arial" charset="0"/>
                          <a:cs typeface="Arial" charset="0"/>
                        </a:rPr>
                        <a:t>شديد التدمير</a:t>
                      </a:r>
                      <a:endParaRPr kumimoji="0" lang="en-US" sz="1200" b="1" i="0" u="none" strike="noStrike" cap="none" normalizeH="0" baseline="0" smtClean="0">
                        <a:ln>
                          <a:noFill/>
                        </a:ln>
                        <a:solidFill>
                          <a:schemeClr val="tx1"/>
                        </a:solidFill>
                        <a:effectLst/>
                        <a:latin typeface="Arial" charset="0"/>
                        <a:cs typeface="Arial" charset="0"/>
                      </a:endParaRP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200" b="1" i="0" u="none" strike="noStrike" cap="none" normalizeH="0" baseline="0" smtClean="0">
                          <a:ln>
                            <a:noFill/>
                          </a:ln>
                          <a:solidFill>
                            <a:schemeClr val="tx1"/>
                          </a:solidFill>
                          <a:effectLst/>
                          <a:latin typeface="Arial" charset="0"/>
                          <a:cs typeface="Arial" charset="0"/>
                        </a:rPr>
                        <a:t>10</a:t>
                      </a:r>
                      <a:endParaRPr kumimoji="0" lang="en-US" sz="12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200" b="1" i="0" u="none" strike="noStrike" cap="none" normalizeH="0" baseline="0" smtClean="0">
                          <a:ln>
                            <a:noFill/>
                          </a:ln>
                          <a:solidFill>
                            <a:schemeClr val="tx1"/>
                          </a:solidFill>
                          <a:effectLst/>
                          <a:latin typeface="Arial" charset="0"/>
                          <a:cs typeface="Arial" charset="0"/>
                        </a:rPr>
                        <a:t>7-7.3</a:t>
                      </a:r>
                      <a:endParaRPr kumimoji="0" lang="en-US" sz="12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1" eaLnBrk="1" fontAlgn="base" latinLnBrk="0" hangingPunct="1">
                        <a:lnSpc>
                          <a:spcPct val="100000"/>
                        </a:lnSpc>
                        <a:spcBef>
                          <a:spcPct val="20000"/>
                        </a:spcBef>
                        <a:spcAft>
                          <a:spcPct val="0"/>
                        </a:spcAft>
                        <a:buClrTx/>
                        <a:buSzTx/>
                        <a:buFontTx/>
                        <a:buNone/>
                        <a:tabLst/>
                      </a:pPr>
                      <a:r>
                        <a:rPr kumimoji="0" lang="ar-SA" sz="1200" b="1" i="0" u="none" strike="noStrike" cap="none" normalizeH="0" baseline="0" dirty="0" smtClean="0">
                          <a:ln>
                            <a:noFill/>
                          </a:ln>
                          <a:solidFill>
                            <a:schemeClr val="tx1"/>
                          </a:solidFill>
                          <a:effectLst/>
                          <a:latin typeface="Arial" charset="0"/>
                          <a:cs typeface="Arial" charset="0"/>
                        </a:rPr>
                        <a:t>تتحطم كثير من المبانى، خسائر فى الأرواح، تظهر صدوع وشقوق فى الأرض، حدوث إنزلاقات أرضية.</a:t>
                      </a:r>
                      <a:endParaRPr kumimoji="0" lang="en-US" sz="1200" b="1"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10"/>
                  </a:ext>
                </a:extLst>
              </a:tr>
              <a:tr h="574208">
                <a:tc>
                  <a:txBody>
                    <a:bodyPr/>
                    <a:lstStyle/>
                    <a:p>
                      <a:pPr marL="0" marR="0" lvl="0" indent="0" algn="just" defTabSz="914400" rtl="1" eaLnBrk="1" fontAlgn="base" latinLnBrk="0" hangingPunct="1">
                        <a:lnSpc>
                          <a:spcPct val="100000"/>
                        </a:lnSpc>
                        <a:spcBef>
                          <a:spcPct val="20000"/>
                        </a:spcBef>
                        <a:spcAft>
                          <a:spcPct val="0"/>
                        </a:spcAft>
                        <a:buClrTx/>
                        <a:buSzTx/>
                        <a:buFontTx/>
                        <a:buNone/>
                        <a:tabLst/>
                      </a:pPr>
                      <a:r>
                        <a:rPr kumimoji="0" lang="ar-SA" sz="1200" b="1" i="0" u="none" strike="noStrike" cap="none" normalizeH="0" baseline="0" smtClean="0">
                          <a:ln>
                            <a:noFill/>
                          </a:ln>
                          <a:solidFill>
                            <a:schemeClr val="tx1"/>
                          </a:solidFill>
                          <a:effectLst/>
                          <a:latin typeface="Arial" charset="0"/>
                          <a:cs typeface="Arial" charset="0"/>
                        </a:rPr>
                        <a:t>بالغة التدمير</a:t>
                      </a:r>
                      <a:endParaRPr kumimoji="0" lang="en-US" sz="1200" b="1" i="0" u="none" strike="noStrike" cap="none" normalizeH="0" baseline="0" smtClean="0">
                        <a:ln>
                          <a:noFill/>
                        </a:ln>
                        <a:solidFill>
                          <a:schemeClr val="tx1"/>
                        </a:solidFill>
                        <a:effectLst/>
                        <a:latin typeface="Arial" charset="0"/>
                        <a:cs typeface="Arial" charset="0"/>
                      </a:endParaRP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200" b="1" i="0" u="none" strike="noStrike" cap="none" normalizeH="0" baseline="0" smtClean="0">
                          <a:ln>
                            <a:noFill/>
                          </a:ln>
                          <a:solidFill>
                            <a:schemeClr val="tx1"/>
                          </a:solidFill>
                          <a:effectLst/>
                          <a:latin typeface="Arial" charset="0"/>
                          <a:cs typeface="Arial" charset="0"/>
                        </a:rPr>
                        <a:t>11</a:t>
                      </a:r>
                      <a:endParaRPr kumimoji="0" lang="en-US" sz="12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200" b="1" i="0" u="none" strike="noStrike" cap="none" normalizeH="0" baseline="0" smtClean="0">
                          <a:ln>
                            <a:noFill/>
                          </a:ln>
                          <a:solidFill>
                            <a:schemeClr val="tx1"/>
                          </a:solidFill>
                          <a:effectLst/>
                          <a:latin typeface="Arial" charset="0"/>
                          <a:cs typeface="Arial" charset="0"/>
                        </a:rPr>
                        <a:t>7.4-8.1</a:t>
                      </a:r>
                      <a:endParaRPr kumimoji="0" lang="en-US" sz="12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1" eaLnBrk="1" fontAlgn="base" latinLnBrk="0" hangingPunct="1">
                        <a:lnSpc>
                          <a:spcPct val="100000"/>
                        </a:lnSpc>
                        <a:spcBef>
                          <a:spcPct val="20000"/>
                        </a:spcBef>
                        <a:spcAft>
                          <a:spcPct val="0"/>
                        </a:spcAft>
                        <a:buClrTx/>
                        <a:buSzTx/>
                        <a:buFontTx/>
                        <a:buNone/>
                        <a:tabLst/>
                      </a:pPr>
                      <a:r>
                        <a:rPr kumimoji="0" lang="ar-SA" sz="1200" b="1" i="0" u="none" strike="noStrike" cap="none" normalizeH="0" baseline="0" dirty="0" smtClean="0">
                          <a:ln>
                            <a:noFill/>
                          </a:ln>
                          <a:solidFill>
                            <a:schemeClr val="tx1"/>
                          </a:solidFill>
                          <a:effectLst/>
                          <a:latin typeface="Arial" charset="0"/>
                          <a:cs typeface="Arial" charset="0"/>
                        </a:rPr>
                        <a:t>تنهار المبانى، يزداد إتساع الشقوق وتتحطم السدود، تنثنى الخطوط الحديدية، خسائر ضخمة بالأرواح.</a:t>
                      </a:r>
                      <a:endParaRPr kumimoji="0" lang="en-US" sz="1200" b="1"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11"/>
                  </a:ext>
                </a:extLst>
              </a:tr>
              <a:tr h="574208">
                <a:tc>
                  <a:txBody>
                    <a:bodyPr/>
                    <a:lstStyle/>
                    <a:p>
                      <a:pPr marL="0" marR="0" lvl="0" indent="0" algn="just" defTabSz="914400" rtl="1" eaLnBrk="1" fontAlgn="base" latinLnBrk="0" hangingPunct="1">
                        <a:lnSpc>
                          <a:spcPct val="100000"/>
                        </a:lnSpc>
                        <a:spcBef>
                          <a:spcPct val="20000"/>
                        </a:spcBef>
                        <a:spcAft>
                          <a:spcPct val="0"/>
                        </a:spcAft>
                        <a:buClrTx/>
                        <a:buSzTx/>
                        <a:buFontTx/>
                        <a:buNone/>
                        <a:tabLst/>
                      </a:pPr>
                      <a:r>
                        <a:rPr kumimoji="0" lang="ar-SA" sz="1200" b="1" i="0" u="none" strike="noStrike" cap="none" normalizeH="0" baseline="0" smtClean="0">
                          <a:ln>
                            <a:noFill/>
                          </a:ln>
                          <a:solidFill>
                            <a:schemeClr val="tx1"/>
                          </a:solidFill>
                          <a:effectLst/>
                          <a:latin typeface="Arial" charset="0"/>
                          <a:cs typeface="Arial" charset="0"/>
                        </a:rPr>
                        <a:t>كارثة مفجعة</a:t>
                      </a:r>
                      <a:endParaRPr kumimoji="0" lang="en-US" sz="1200" b="1" i="0" u="none" strike="noStrike" cap="none" normalizeH="0" baseline="0" smtClean="0">
                        <a:ln>
                          <a:noFill/>
                        </a:ln>
                        <a:solidFill>
                          <a:schemeClr val="tx1"/>
                        </a:solidFill>
                        <a:effectLst/>
                        <a:latin typeface="Arial" charset="0"/>
                        <a:cs typeface="Arial" charset="0"/>
                      </a:endParaRP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200" b="1" i="0" u="none" strike="noStrike" cap="none" normalizeH="0" baseline="0" smtClean="0">
                          <a:ln>
                            <a:noFill/>
                          </a:ln>
                          <a:solidFill>
                            <a:schemeClr val="tx1"/>
                          </a:solidFill>
                          <a:effectLst/>
                          <a:latin typeface="Arial" charset="0"/>
                          <a:cs typeface="Arial" charset="0"/>
                        </a:rPr>
                        <a:t>12</a:t>
                      </a:r>
                      <a:endParaRPr kumimoji="0" lang="en-US" sz="12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200" b="1" i="0" u="none" strike="noStrike" cap="none" normalizeH="0" baseline="0" smtClean="0">
                          <a:ln>
                            <a:noFill/>
                          </a:ln>
                          <a:solidFill>
                            <a:schemeClr val="tx1"/>
                          </a:solidFill>
                          <a:effectLst/>
                          <a:latin typeface="Arial" charset="0"/>
                          <a:cs typeface="Arial" charset="0"/>
                        </a:rPr>
                        <a:t>8-8.9</a:t>
                      </a:r>
                      <a:endParaRPr kumimoji="0" lang="en-US" sz="12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1" eaLnBrk="1" fontAlgn="base" latinLnBrk="0" hangingPunct="1">
                        <a:lnSpc>
                          <a:spcPct val="100000"/>
                        </a:lnSpc>
                        <a:spcBef>
                          <a:spcPct val="20000"/>
                        </a:spcBef>
                        <a:spcAft>
                          <a:spcPct val="0"/>
                        </a:spcAft>
                        <a:buClrTx/>
                        <a:buSzTx/>
                        <a:buFontTx/>
                        <a:buNone/>
                        <a:tabLst/>
                      </a:pPr>
                      <a:r>
                        <a:rPr kumimoji="0" lang="ar-SA" sz="1200" b="1" i="0" u="none" strike="noStrike" cap="none" normalizeH="0" baseline="0" dirty="0" smtClean="0">
                          <a:ln>
                            <a:noFill/>
                          </a:ln>
                          <a:solidFill>
                            <a:schemeClr val="tx1"/>
                          </a:solidFill>
                          <a:effectLst/>
                          <a:latin typeface="Arial" charset="0"/>
                          <a:cs typeface="Arial" charset="0"/>
                        </a:rPr>
                        <a:t>تتحطم كل المبانى بلا إستثناء، تتطاير أجزاؤها فى الهواء وتهبط السواحل مع إزاحة أفقية ورأسية مع طبقات قشرة الأرض.</a:t>
                      </a:r>
                      <a:endParaRPr kumimoji="0" lang="en-US" sz="1200" b="1"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12"/>
                  </a:ext>
                </a:extLst>
              </a:tr>
            </a:tbl>
          </a:graphicData>
        </a:graphic>
      </p:graphicFrame>
      <p:sp>
        <p:nvSpPr>
          <p:cNvPr id="10" name="Rectangle 9"/>
          <p:cNvSpPr/>
          <p:nvPr/>
        </p:nvSpPr>
        <p:spPr>
          <a:xfrm>
            <a:off x="6225303" y="332187"/>
            <a:ext cx="2345514" cy="646331"/>
          </a:xfrm>
          <a:prstGeom prst="rect">
            <a:avLst/>
          </a:prstGeom>
          <a:noFill/>
        </p:spPr>
        <p:txBody>
          <a:bodyPr wrap="none" lIns="91440" tIns="45720" rIns="91440" bIns="45720">
            <a:spAutoFit/>
          </a:bodyPr>
          <a:lstStyle/>
          <a:p>
            <a:pPr algn="ctr"/>
            <a:r>
              <a:rPr lang="ar-EG" sz="36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مقياس الزلازل</a:t>
            </a:r>
            <a:endParaRPr lang="en-US" sz="36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pull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heckerboard(across)">
                                      <p:cBhvr>
                                        <p:cTn id="7" dur="500"/>
                                        <p:tgtEl>
                                          <p:spTgt spid="9"/>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4876800" y="1268760"/>
            <a:ext cx="3962400" cy="5262979"/>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Char char="•"/>
              <a:tabLst/>
            </a:pPr>
            <a:r>
              <a:rPr kumimoji="0" lang="ar-SA"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Arial" pitchFamily="34" charset="0"/>
              </a:rPr>
              <a:t>عدم تجانس صخور باطن الأرض وقشرتها السطحية </a:t>
            </a:r>
            <a:r>
              <a:rPr kumimoji="0" lang="ar-SA"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ووجود الصدوع النشطة بها فمع تأثير طبقات القشرة الأرضية بالفوالق فى المناطق التى تتعرض للتقلصات والضغوط الكبيرة ، وتبدأ الهزات الأرضية بمجرد حدوث الإنفلاق إذ تنطلق الطاقة على هيئة موجات مختلفة يتكون منها الزلزال.</a:t>
            </a:r>
            <a:endParaRPr kumimoji="0" lang="en-US"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Arial" pitchFamily="34" charset="0"/>
              </a:rPr>
              <a:t>عدم إستقرار الجبال خاصة سلاسل قيعان المحيطات وعمليات إتزانها البطيئة .</a:t>
            </a:r>
            <a:endParaRPr kumimoji="0" lang="en-US"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حدوث الإنزلاقـات الأرضية أو إنهيار أسقف المناجم أو الكهوف فى مناطق الكارست الجيرية .</a:t>
            </a:r>
            <a:endParaRPr kumimoji="0" lang="ar-SA"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4" name="Rectangle 3"/>
          <p:cNvSpPr/>
          <p:nvPr/>
        </p:nvSpPr>
        <p:spPr>
          <a:xfrm>
            <a:off x="1785289" y="152400"/>
            <a:ext cx="4342856"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EG" sz="4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اسباب حدوث الزلازل</a:t>
            </a:r>
            <a:endParaRPr lang="en-US" sz="4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Slide Number Placeholder 4"/>
          <p:cNvSpPr>
            <a:spLocks noGrp="1"/>
          </p:cNvSpPr>
          <p:nvPr>
            <p:ph type="sldNum" sz="quarter" idx="12"/>
          </p:nvPr>
        </p:nvSpPr>
        <p:spPr/>
        <p:txBody>
          <a:bodyPr/>
          <a:lstStyle/>
          <a:p>
            <a:fld id="{E3DCCAC4-DD9F-4107-9574-F27E7A711727}" type="slidenum">
              <a:rPr lang="en-US" smtClean="0"/>
              <a:pPr/>
              <a:t>5</a:t>
            </a:fld>
            <a:endParaRPr lang="en-US"/>
          </a:p>
        </p:txBody>
      </p:sp>
      <p:sp>
        <p:nvSpPr>
          <p:cNvPr id="8" name="Rectangle 5"/>
          <p:cNvSpPr>
            <a:spLocks noChangeArrowheads="1"/>
          </p:cNvSpPr>
          <p:nvPr/>
        </p:nvSpPr>
        <p:spPr bwMode="auto">
          <a:xfrm>
            <a:off x="241114" y="1688068"/>
            <a:ext cx="4464495" cy="4154984"/>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Arial" pitchFamily="34" charset="0"/>
              </a:rPr>
              <a:t>أسباب بشرية:</a:t>
            </a:r>
            <a:endParaRPr kumimoji="0" lang="en-US"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التفجيرات النووية : يؤدى إجراء التجارب النووية على الأسلحة الحديثة تحت سطح الأرض على أعماق كبيرة سواء فى المناطق الصحراوية أو فى أعماق البحار والمحيطات إلى إتساع الفوالق فى القشرة الأرضية</a:t>
            </a:r>
            <a:endParaRPr kumimoji="0" lang="en-US"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إنشاء السدود والبحيرات الصناعية : يعتقد أن السدود التى لها بحيرات صناعية يزيد عمقها عن 140 متراً مصدراً لحدوث الزلازل ، خصوصاً عند إقتراب إكتمال المياه بالخزان </a:t>
            </a:r>
            <a:r>
              <a:rPr kumimoji="0" lang="ar-EG"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a:t>
            </a:r>
            <a:endParaRPr kumimoji="0" lang="ar-SA"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p:txBody>
      </p:sp>
    </p:spTree>
  </p:cSld>
  <p:clrMapOvr>
    <a:masterClrMapping/>
  </p:clrMapOvr>
  <p:transition>
    <p:pull dir="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251520" y="476672"/>
            <a:ext cx="8640960" cy="2308324"/>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400" b="1" i="0" u="sng"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أنواع الزلازل :</a:t>
            </a:r>
            <a:endParaRPr kumimoji="0" lang="en-US" sz="2400" b="1" i="0" u="none"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b="1" i="0" u="none"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تقسم الزلازل إلى ثلاثة أنواع على أساس بعد مركز الزلزال الداخلى عن سطح الأرض وهى:</a:t>
            </a:r>
            <a:endParaRPr kumimoji="0" lang="en-US" sz="2400" b="1" i="0" u="none"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زلازل ضحلة، وهى زلازل لايزيد عقها عن 60كم وتتميز بالعنف والتدمير.</a:t>
            </a:r>
            <a:endParaRPr kumimoji="0" lang="en-US"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2400" b="1" i="0" u="none"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زلازل متوسطة العمق، وهى التى يتراوح عمقها ما بين 60كم إلى 300كم .</a:t>
            </a:r>
            <a:endParaRPr kumimoji="0" lang="en-US" sz="2400" b="1" i="0" u="none" strike="noStrike" normalizeH="0" baseline="0"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زلازل عميقة ، وهى الزلازل التى يتراوح عمقها بين 300كم إلى 800 كم.</a:t>
            </a:r>
            <a:endParaRPr kumimoji="0" lang="ar-SA"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p:txBody>
      </p:sp>
      <p:pic>
        <p:nvPicPr>
          <p:cNvPr id="3" name="Picture 2" descr="thirty"/>
          <p:cNvPicPr>
            <a:picLocks noChangeAspect="1" noChangeArrowheads="1"/>
          </p:cNvPicPr>
          <p:nvPr/>
        </p:nvPicPr>
        <p:blipFill>
          <a:blip r:embed="rId2" cstate="print"/>
          <a:srcRect/>
          <a:stretch>
            <a:fillRect/>
          </a:stretch>
        </p:blipFill>
        <p:spPr bwMode="auto">
          <a:xfrm>
            <a:off x="5058397" y="2924944"/>
            <a:ext cx="3816424" cy="3628256"/>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E3DCCAC4-DD9F-4107-9574-F27E7A711727}" type="slidenum">
              <a:rPr lang="en-US" smtClean="0"/>
              <a:pPr/>
              <a:t>6</a:t>
            </a:fld>
            <a:endParaRPr lang="en-US"/>
          </a:p>
        </p:txBody>
      </p:sp>
      <p:sp>
        <p:nvSpPr>
          <p:cNvPr id="6" name="Rectangle 1"/>
          <p:cNvSpPr>
            <a:spLocks noChangeArrowheads="1"/>
          </p:cNvSpPr>
          <p:nvPr/>
        </p:nvSpPr>
        <p:spPr bwMode="auto">
          <a:xfrm>
            <a:off x="252233" y="3068960"/>
            <a:ext cx="4608512" cy="3046988"/>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400" b="1" i="1" u="sng" strike="noStrike" normalizeH="0" baseline="0" dirty="0" smtClean="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ويمكن تقسيم الزلازل إلى ثلاثة أنواع على أساس سبب حدوثها هى :</a:t>
            </a:r>
            <a:endParaRPr kumimoji="0" lang="en-US" sz="2400" b="1" i="1" u="sng" strike="noStrike" normalizeH="0" baseline="0" dirty="0" smtClean="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2400" b="1" i="0" u="none" strike="noStrike" normalizeH="0" baseline="0" dirty="0" smtClean="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زلازل تكتونية وهى التى يرجع سببها إلى حركة تكتونية مثل زلزال سان فرانسيسكو1906.</a:t>
            </a:r>
            <a:endParaRPr kumimoji="0" lang="en-US" sz="2400" b="1" i="0" u="none" strike="noStrike" normalizeH="0" baseline="0" dirty="0" smtClean="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2400" b="1" i="0" u="none" strike="noStrike" normalizeH="0" baseline="0" dirty="0" smtClean="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زلازل بلوتونية ، وهى الزلازل التى يكون سببها المباشر باطن الأرض وليس قشرتها.</a:t>
            </a:r>
            <a:endParaRPr kumimoji="0" lang="en-US" sz="2400" b="1" i="0" u="none" strike="noStrike" normalizeH="0" baseline="0" dirty="0" smtClean="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2400" b="1" i="0" u="none" strike="noStrike" normalizeH="0" baseline="0" dirty="0" smtClean="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زلازل بركانية وترتبط بحدوث البراكين.</a:t>
            </a:r>
            <a:endParaRPr kumimoji="0" lang="ar-SA" sz="2400" b="1" i="0" u="none" strike="noStrike" normalizeH="0" baseline="0" dirty="0" smtClean="0">
              <a:ln w="12700">
                <a:solidFill>
                  <a:schemeClr val="tx2">
                    <a:satMod val="155000"/>
                  </a:schemeClr>
                </a:solidFill>
                <a:prstDash val="solid"/>
              </a:ln>
              <a:solidFill>
                <a:schemeClr val="accent1"/>
              </a:solidFill>
              <a:effectLst>
                <a:outerShdw blurRad="41275" dist="20320" dir="1800000" algn="tl" rotWithShape="0">
                  <a:srgbClr val="000000">
                    <a:alpha val="40000"/>
                  </a:srgb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323528" y="1030670"/>
            <a:ext cx="8496944" cy="2062103"/>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SA" sz="3200" b="1" i="1"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وتنقسم الهزات الزلزالية إلى ثلاثة أنواع </a:t>
            </a:r>
            <a:r>
              <a:rPr kumimoji="0" lang="ar-SA" sz="28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endParaRPr kumimoji="0" lang="en-US" sz="28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Char char="•"/>
              <a:tabLst/>
            </a:pPr>
            <a:r>
              <a:rPr kumimoji="0" lang="ar-SA"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هزات رأسية من أسفل إلى أعلى ويكون نتيجتها قذف الصخور والمنازل فى الهواء .</a:t>
            </a:r>
            <a:endParaRPr kumimoji="0" lang="en-US"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Char char="•"/>
              <a:tabLst/>
            </a:pPr>
            <a:r>
              <a:rPr kumimoji="0" lang="ar-SA"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هزات أفقية ، وهى النوع السائد فى الهزات الزلزالية ، وينتج عنها هدم كل ما يكون على سطح الأرض من مبانى ويكون سقوطها فى إتجاه الزلزال .</a:t>
            </a:r>
            <a:endParaRPr kumimoji="0" lang="en-US"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A"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هزات دائرية ، وهو نوع نادر الحدوث</a:t>
            </a:r>
            <a:r>
              <a:rPr kumimoji="0" lang="en-US"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r>
              <a:rPr kumimoji="0" lang="en-US"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rPr>
              <a:t> </a:t>
            </a:r>
          </a:p>
        </p:txBody>
      </p:sp>
      <p:sp>
        <p:nvSpPr>
          <p:cNvPr id="26626" name="Rectangle 2"/>
          <p:cNvSpPr>
            <a:spLocks noChangeArrowheads="1"/>
          </p:cNvSpPr>
          <p:nvPr/>
        </p:nvSpPr>
        <p:spPr bwMode="auto">
          <a:xfrm>
            <a:off x="683568" y="3672027"/>
            <a:ext cx="7956376" cy="1938992"/>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SA" sz="2400" b="1" i="0" u="sng" strike="noStrike" normalizeH="0" baseline="0" dirty="0" smtClean="0">
                <a:ln w="18000">
                  <a:solidFill>
                    <a:schemeClr val="accent2">
                      <a:satMod val="140000"/>
                    </a:schemeClr>
                  </a:solidFill>
                  <a:prstDash val="solid"/>
                  <a:miter lim="800000"/>
                </a:ln>
                <a:solidFill>
                  <a:schemeClr val="accent1"/>
                </a:solidFill>
                <a:effectLst>
                  <a:outerShdw blurRad="25500" dist="23000" dir="7020000" algn="tl">
                    <a:srgbClr val="000000">
                      <a:alpha val="50000"/>
                    </a:srgbClr>
                  </a:outerShdw>
                </a:effectLst>
                <a:latin typeface="Arial" pitchFamily="34" charset="0"/>
                <a:ea typeface="Times New Roman" pitchFamily="18" charset="0"/>
                <a:cs typeface="Arial" pitchFamily="34" charset="0"/>
              </a:rPr>
              <a:t>قياس الزلازل :</a:t>
            </a:r>
            <a:endParaRPr kumimoji="0" lang="en-US" sz="2400" b="1" i="0" u="none" strike="noStrike" normalizeH="0" baseline="0" dirty="0" smtClean="0">
              <a:ln w="18000">
                <a:solidFill>
                  <a:schemeClr val="accent2">
                    <a:satMod val="140000"/>
                  </a:schemeClr>
                </a:solidFill>
                <a:prstDash val="solid"/>
                <a:miter lim="800000"/>
              </a:ln>
              <a:solidFill>
                <a:schemeClr val="accent1"/>
              </a:solidFill>
              <a:effectLst>
                <a:outerShdw blurRad="25500" dist="23000" dir="7020000" algn="tl">
                  <a:srgbClr val="000000">
                    <a:alpha val="50000"/>
                  </a:srgbClr>
                </a:outerShdw>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A" sz="2400" b="1" i="0" u="none" strike="noStrike" normalizeH="0" baseline="0" dirty="0" smtClean="0">
                <a:ln w="18000">
                  <a:solidFill>
                    <a:schemeClr val="accent2">
                      <a:satMod val="140000"/>
                    </a:schemeClr>
                  </a:solidFill>
                  <a:prstDash val="solid"/>
                  <a:miter lim="800000"/>
                </a:ln>
                <a:solidFill>
                  <a:schemeClr val="accent1"/>
                </a:solidFill>
                <a:effectLst>
                  <a:outerShdw blurRad="25500" dist="23000" dir="7020000" algn="tl">
                    <a:srgbClr val="000000">
                      <a:alpha val="50000"/>
                    </a:srgbClr>
                  </a:outerShdw>
                </a:effectLst>
                <a:latin typeface="Arial" pitchFamily="34" charset="0"/>
                <a:ea typeface="Times New Roman" pitchFamily="18" charset="0"/>
                <a:cs typeface="Arial" pitchFamily="34" charset="0"/>
              </a:rPr>
              <a:t>	عندما يحدث الزلزال تنطلق من مركزة طاقة تبعث بذبذبات قوية فى الصخور تنتج عنها تموجات مختلفة فى عدة إتجاهات وتسجل الموجات التى تصل إلى مراكز رصد الزلازل بواسطة جهاز رصد الزلازل السيسموجراف</a:t>
            </a:r>
            <a:endParaRPr kumimoji="0" lang="en-US" sz="2400" b="1" i="0" u="none" strike="noStrike" normalizeH="0" baseline="0" dirty="0" smtClean="0">
              <a:ln w="18000">
                <a:solidFill>
                  <a:schemeClr val="accent2">
                    <a:satMod val="140000"/>
                  </a:schemeClr>
                </a:solidFill>
                <a:prstDash val="solid"/>
                <a:miter lim="800000"/>
              </a:ln>
              <a:solidFill>
                <a:schemeClr val="accent1"/>
              </a:solidFill>
              <a:effectLst>
                <a:outerShdw blurRad="25500" dist="23000" dir="7020000" algn="tl">
                  <a:srgbClr val="000000">
                    <a:alpha val="50000"/>
                  </a:srgbClr>
                </a:outerShdw>
              </a:effectLst>
              <a:latin typeface="Arial" pitchFamily="34" charset="0"/>
              <a:ea typeface="Times New Roman" pitchFamily="18"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en-US" sz="2400" b="1" i="0" u="none" strike="noStrike" normalizeH="0" baseline="0" dirty="0" smtClean="0">
                <a:ln w="18000">
                  <a:solidFill>
                    <a:schemeClr val="accent2">
                      <a:satMod val="140000"/>
                    </a:schemeClr>
                  </a:solidFill>
                  <a:prstDash val="solid"/>
                  <a:miter lim="800000"/>
                </a:ln>
                <a:solidFill>
                  <a:schemeClr val="accent1"/>
                </a:solidFill>
                <a:effectLst>
                  <a:outerShdw blurRad="25500" dist="23000" dir="7020000" algn="tl">
                    <a:srgbClr val="000000">
                      <a:alpha val="50000"/>
                    </a:srgbClr>
                  </a:outerShdw>
                </a:effectLst>
                <a:latin typeface="Arial" pitchFamily="34" charset="0"/>
                <a:ea typeface="Times New Roman" pitchFamily="18" charset="0"/>
                <a:cs typeface="Arial" pitchFamily="34" charset="0"/>
              </a:rPr>
              <a:t>seismograph</a:t>
            </a:r>
            <a:r>
              <a:rPr kumimoji="0" lang="en-US" sz="2400" b="1" i="0" u="none" strike="noStrike" normalizeH="0" baseline="0" dirty="0" smtClean="0">
                <a:ln w="18000">
                  <a:solidFill>
                    <a:schemeClr val="accent2">
                      <a:satMod val="140000"/>
                    </a:schemeClr>
                  </a:solidFill>
                  <a:prstDash val="solid"/>
                  <a:miter lim="800000"/>
                </a:ln>
                <a:solidFill>
                  <a:schemeClr val="accent1"/>
                </a:solidFill>
                <a:effectLst>
                  <a:outerShdw blurRad="25500" dist="23000" dir="7020000" algn="tl">
                    <a:srgbClr val="000000">
                      <a:alpha val="50000"/>
                    </a:srgbClr>
                  </a:outerShdw>
                </a:effectLst>
                <a:latin typeface="Arial" pitchFamily="34" charset="0"/>
                <a:cs typeface="Arial" pitchFamily="34" charset="0"/>
              </a:rPr>
              <a:t> </a:t>
            </a:r>
          </a:p>
        </p:txBody>
      </p:sp>
      <p:sp>
        <p:nvSpPr>
          <p:cNvPr id="4" name="Slide Number Placeholder 3"/>
          <p:cNvSpPr>
            <a:spLocks noGrp="1"/>
          </p:cNvSpPr>
          <p:nvPr>
            <p:ph type="sldNum" sz="quarter" idx="12"/>
          </p:nvPr>
        </p:nvSpPr>
        <p:spPr/>
        <p:txBody>
          <a:bodyPr/>
          <a:lstStyle/>
          <a:p>
            <a:fld id="{E3DCCAC4-DD9F-4107-9574-F27E7A711727}"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4860032" y="66690"/>
            <a:ext cx="4176464" cy="6370975"/>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400" b="1" i="0"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التوزيع الجغرافى للزلازال </a:t>
            </a:r>
            <a:endParaRPr kumimoji="0" lang="en-US"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تتأثر بالزلزال كل بقاع العالم تقريباً ، ولكن يتركز حدوث الزلازل فى مناطق الضعف فى القشرة الأرضية ، ويمكن تح</a:t>
            </a:r>
            <a:r>
              <a:rPr kumimoji="0" lang="ar-EG"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ـ</a:t>
            </a:r>
            <a:r>
              <a:rPr kumimoji="0" lang="ar-SA"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ديدها فى نطــاقات رئيسية هى : </a:t>
            </a:r>
            <a:endParaRPr kumimoji="0" lang="en-US"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السواحل الشرقية والغربية للمحيط الهادى وتعرف بحلقة النار، ويضم هذا النطاق 68 % من الزلازل التى سجلت فى العا</a:t>
            </a:r>
            <a:r>
              <a:rPr kumimoji="0" lang="ar-EG"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لم</a:t>
            </a: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الحزام الثانى يمتد فى قلب العالم القديم ، ويبدأ من سواحل المحيط الأطلسى من الغرب ما بين جزر الرأس الأخضر فى غرب أفريقيا وشمال البرتغال ، ويمتد نحو الشرق فى جنوب أوروبا وإقليم جبال أطلس ، ويمتد شرقاً حتى يشمل آسيا الصغرى وإيران .</a:t>
            </a:r>
            <a:endParaRPr kumimoji="0" lang="en-US"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E3DCCAC4-DD9F-4107-9574-F27E7A711727}" type="slidenum">
              <a:rPr lang="en-US" smtClean="0"/>
              <a:pPr/>
              <a:t>8</a:t>
            </a:fld>
            <a:endParaRPr lang="en-US"/>
          </a:p>
        </p:txBody>
      </p:sp>
      <p:sp>
        <p:nvSpPr>
          <p:cNvPr id="6" name="Rectangle 5"/>
          <p:cNvSpPr/>
          <p:nvPr/>
        </p:nvSpPr>
        <p:spPr>
          <a:xfrm>
            <a:off x="208647" y="1556792"/>
            <a:ext cx="4501008" cy="304698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lvl="0" algn="justLow" rtl="1" eaLnBrk="0" fontAlgn="base" hangingPunct="0">
              <a:spcBef>
                <a:spcPct val="0"/>
              </a:spcBef>
              <a:spcAft>
                <a:spcPct val="0"/>
              </a:spcAft>
              <a:buFontTx/>
              <a:buChar char="•"/>
            </a:pP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نطاق يمتد وسط المحيط الأطلسى من الشمال إلى الجنوب متمشياً مع الشق الطولى الذى يوجد فى وسط حافة أطلس الوسطى .</a:t>
            </a:r>
            <a:endParaRPr lang="en-US"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a:p>
            <a:pPr lvl="0" algn="justLow" rtl="1" eaLnBrk="0" fontAlgn="base" hangingPunct="0">
              <a:spcBef>
                <a:spcPct val="0"/>
              </a:spcBef>
              <a:spcAft>
                <a:spcPct val="0"/>
              </a:spcAft>
              <a:buFontTx/>
              <a:buChar char="•"/>
            </a:pPr>
            <a:r>
              <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النطاق الرابع يمتد من شرق أفريقيا على طول الأخدود الأفريقى العظيم ، ويعتبر البحر الأحمر درجة ثانية فى حزام الزلزل لأن أخدودة نشط .</a:t>
            </a:r>
            <a:endParaRPr lang="ar-SA"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467544" y="816387"/>
            <a:ext cx="7920880" cy="54476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3600" b="1" i="0" u="sng" strike="noStrike" normalizeH="0" baseline="0" dirty="0" smtClean="0">
                <a:ln w="18000">
                  <a:solidFill>
                    <a:schemeClr val="accent2">
                      <a:satMod val="140000"/>
                    </a:schemeClr>
                  </a:solidFill>
                  <a:prstDash val="solid"/>
                  <a:miter lim="800000"/>
                </a:ln>
                <a:solidFill>
                  <a:srgbClr val="FF0066"/>
                </a:solidFill>
                <a:effectLst>
                  <a:outerShdw blurRad="25500" dist="23000" dir="7020000" algn="tl">
                    <a:srgbClr val="000000">
                      <a:alpha val="50000"/>
                    </a:srgbClr>
                  </a:outerShdw>
                </a:effectLst>
                <a:latin typeface="Arial" pitchFamily="34" charset="0"/>
                <a:ea typeface="Times New Roman" pitchFamily="18" charset="0"/>
                <a:cs typeface="Arial" pitchFamily="34" charset="0"/>
              </a:rPr>
              <a:t>الآثار الناتجة عن حدوث الزلزال</a:t>
            </a:r>
            <a:endParaRPr kumimoji="0" lang="ar-EG" sz="3600" b="1" i="0" u="sng" strike="noStrike" normalizeH="0" baseline="0" dirty="0" smtClean="0">
              <a:ln w="18000">
                <a:solidFill>
                  <a:schemeClr val="accent2">
                    <a:satMod val="140000"/>
                  </a:schemeClr>
                </a:solidFill>
                <a:prstDash val="solid"/>
                <a:miter lim="800000"/>
              </a:ln>
              <a:solidFill>
                <a:srgbClr val="FF0066"/>
              </a:solidFill>
              <a:effectLst>
                <a:outerShdw blurRad="25500" dist="23000" dir="7020000" algn="tl">
                  <a:srgbClr val="000000">
                    <a:alpha val="50000"/>
                  </a:srgbClr>
                </a:outerShdw>
              </a:effectLst>
              <a:latin typeface="Arial" pitchFamily="34" charset="0"/>
              <a:ea typeface="Times New Roman" pitchFamily="18"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endParaRPr kumimoji="0" lang="en-US" sz="2400" b="1" i="0" u="none" strike="noStrike" normalizeH="0" baseline="0" dirty="0" smtClean="0">
              <a:ln w="18000">
                <a:solidFill>
                  <a:schemeClr val="accent2">
                    <a:satMod val="140000"/>
                  </a:schemeClr>
                </a:solidFill>
                <a:prstDash val="solid"/>
                <a:miter lim="800000"/>
              </a:ln>
              <a:solidFill>
                <a:srgbClr val="FF0066"/>
              </a:solidFill>
              <a:effectLst>
                <a:outerShdw blurRad="25500" dist="23000" dir="7020000" algn="tl">
                  <a:srgbClr val="000000">
                    <a:alpha val="50000"/>
                  </a:srgbClr>
                </a:outerShdw>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Char char="•"/>
              <a:tabLst/>
            </a:pPr>
            <a:r>
              <a:rPr kumimoji="0" lang="ar-SA" sz="2400" b="1" i="0" u="none" strike="noStrike" normalizeH="0" baseline="0" dirty="0" smtClean="0">
                <a:ln w="18000">
                  <a:solidFill>
                    <a:schemeClr val="accent2">
                      <a:satMod val="140000"/>
                    </a:schemeClr>
                  </a:solidFill>
                  <a:prstDash val="solid"/>
                  <a:miter lim="800000"/>
                </a:ln>
                <a:solidFill>
                  <a:srgbClr val="FF0066"/>
                </a:solidFill>
                <a:effectLst>
                  <a:outerShdw blurRad="25500" dist="23000" dir="7020000" algn="tl">
                    <a:srgbClr val="000000">
                      <a:alpha val="50000"/>
                    </a:srgbClr>
                  </a:outerShdw>
                </a:effectLst>
                <a:latin typeface="Arial" pitchFamily="34" charset="0"/>
                <a:ea typeface="Times New Roman" pitchFamily="18" charset="0"/>
                <a:cs typeface="Arial" pitchFamily="34" charset="0"/>
              </a:rPr>
              <a:t>تدمير المنشأت العمرانية والقناطر والجسور وإ</a:t>
            </a:r>
            <a:r>
              <a:rPr kumimoji="0" lang="ar-EG" sz="2400" b="1" i="0" u="none" strike="noStrike" normalizeH="0" baseline="0" dirty="0" smtClean="0">
                <a:ln w="18000">
                  <a:solidFill>
                    <a:schemeClr val="accent2">
                      <a:satMod val="140000"/>
                    </a:schemeClr>
                  </a:solidFill>
                  <a:prstDash val="solid"/>
                  <a:miter lim="800000"/>
                </a:ln>
                <a:solidFill>
                  <a:srgbClr val="FF0066"/>
                </a:solidFill>
                <a:effectLst>
                  <a:outerShdw blurRad="25500" dist="23000" dir="7020000" algn="tl">
                    <a:srgbClr val="000000">
                      <a:alpha val="50000"/>
                    </a:srgbClr>
                  </a:outerShdw>
                </a:effectLst>
                <a:latin typeface="Arial" pitchFamily="34" charset="0"/>
                <a:ea typeface="Times New Roman" pitchFamily="18" charset="0"/>
                <a:cs typeface="Arial" pitchFamily="34" charset="0"/>
              </a:rPr>
              <a:t>ن</a:t>
            </a:r>
            <a:r>
              <a:rPr kumimoji="0" lang="ar-SA" sz="2400" b="1" i="0" u="none" strike="noStrike" normalizeH="0" baseline="0" dirty="0" smtClean="0">
                <a:ln w="18000">
                  <a:solidFill>
                    <a:schemeClr val="accent2">
                      <a:satMod val="140000"/>
                    </a:schemeClr>
                  </a:solidFill>
                  <a:prstDash val="solid"/>
                  <a:miter lim="800000"/>
                </a:ln>
                <a:solidFill>
                  <a:srgbClr val="FF0066"/>
                </a:solidFill>
                <a:effectLst>
                  <a:outerShdw blurRad="25500" dist="23000" dir="7020000" algn="tl">
                    <a:srgbClr val="000000">
                      <a:alpha val="50000"/>
                    </a:srgbClr>
                  </a:outerShdw>
                </a:effectLst>
                <a:latin typeface="Arial" pitchFamily="34" charset="0"/>
                <a:ea typeface="Times New Roman" pitchFamily="18" charset="0"/>
                <a:cs typeface="Arial" pitchFamily="34" charset="0"/>
              </a:rPr>
              <a:t>ثناء خطوط السكك الحديدية .</a:t>
            </a:r>
            <a:endParaRPr kumimoji="0" lang="en-US" sz="2400" b="1" i="0" u="none" strike="noStrike" normalizeH="0" baseline="0" dirty="0" smtClean="0">
              <a:ln w="18000">
                <a:solidFill>
                  <a:schemeClr val="accent2">
                    <a:satMod val="140000"/>
                  </a:schemeClr>
                </a:solidFill>
                <a:prstDash val="solid"/>
                <a:miter lim="800000"/>
              </a:ln>
              <a:solidFill>
                <a:srgbClr val="FF0066"/>
              </a:solidFill>
              <a:effectLst>
                <a:outerShdw blurRad="25500" dist="23000" dir="7020000" algn="tl">
                  <a:srgbClr val="000000">
                    <a:alpha val="50000"/>
                  </a:srgbClr>
                </a:outerShdw>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Char char="•"/>
              <a:tabLst/>
            </a:pPr>
            <a:r>
              <a:rPr kumimoji="0" lang="ar-SA" sz="2400" b="1" i="0" u="none" strike="noStrike" normalizeH="0" baseline="0" dirty="0" smtClean="0">
                <a:ln w="18000">
                  <a:solidFill>
                    <a:schemeClr val="accent2">
                      <a:satMod val="140000"/>
                    </a:schemeClr>
                  </a:solidFill>
                  <a:prstDash val="solid"/>
                  <a:miter lim="800000"/>
                </a:ln>
                <a:solidFill>
                  <a:srgbClr val="0000FF"/>
                </a:solidFill>
                <a:effectLst>
                  <a:outerShdw blurRad="25500" dist="23000" dir="7020000" algn="tl">
                    <a:srgbClr val="000000">
                      <a:alpha val="50000"/>
                    </a:srgbClr>
                  </a:outerShdw>
                </a:effectLst>
                <a:latin typeface="Arial" pitchFamily="34" charset="0"/>
                <a:ea typeface="Times New Roman" pitchFamily="18" charset="0"/>
                <a:cs typeface="Arial" pitchFamily="34" charset="0"/>
              </a:rPr>
              <a:t>إشتعال الحرائق ، فالآثار الناتجة عنها تكون أعظم أثر من الهزات الأرضية نفسها ، فحوالى 95% من التدمير الذى يصيب المنازل يكون نتيجة لإشتعال الحرائق فى المنازل والمنشآت العمرانية والمنشآت العامة .</a:t>
            </a:r>
            <a:endParaRPr kumimoji="0" lang="en-US" sz="2400" b="1" i="0" u="none" strike="noStrike" normalizeH="0" baseline="0" dirty="0" smtClean="0">
              <a:ln w="18000">
                <a:solidFill>
                  <a:schemeClr val="accent2">
                    <a:satMod val="140000"/>
                  </a:schemeClr>
                </a:solidFill>
                <a:prstDash val="solid"/>
                <a:miter lim="800000"/>
              </a:ln>
              <a:solidFill>
                <a:srgbClr val="0000FF"/>
              </a:solidFill>
              <a:effectLst>
                <a:outerShdw blurRad="25500" dist="23000" dir="7020000" algn="tl">
                  <a:srgbClr val="000000">
                    <a:alpha val="50000"/>
                  </a:srgbClr>
                </a:outerShdw>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Char char="•"/>
              <a:tabLst/>
            </a:pPr>
            <a:r>
              <a:rPr kumimoji="0" lang="ar-SA" sz="2400" b="1" i="0" u="none" strike="noStrike" normalizeH="0" baseline="0" dirty="0" smtClean="0">
                <a:ln w="18000">
                  <a:solidFill>
                    <a:schemeClr val="accent2">
                      <a:satMod val="140000"/>
                    </a:schemeClr>
                  </a:solidFill>
                  <a:prstDash val="solid"/>
                  <a:miter lim="800000"/>
                </a:ln>
                <a:solidFill>
                  <a:srgbClr val="FF0066"/>
                </a:solidFill>
                <a:effectLst>
                  <a:outerShdw blurRad="25500" dist="23000" dir="7020000" algn="tl">
                    <a:srgbClr val="000000">
                      <a:alpha val="50000"/>
                    </a:srgbClr>
                  </a:outerShdw>
                </a:effectLst>
                <a:latin typeface="Arial" pitchFamily="34" charset="0"/>
                <a:ea typeface="Times New Roman" pitchFamily="18" charset="0"/>
                <a:cs typeface="Arial" pitchFamily="34" charset="0"/>
              </a:rPr>
              <a:t>إذا تعرضت منطقة جبلية لزلازل يترتب على ذلك إنهيار الكتل الصخرية .</a:t>
            </a:r>
            <a:endParaRPr kumimoji="0" lang="en-US" sz="2400" b="1" i="0" u="none" strike="noStrike" normalizeH="0" baseline="0" dirty="0" smtClean="0">
              <a:ln w="18000">
                <a:solidFill>
                  <a:schemeClr val="accent2">
                    <a:satMod val="140000"/>
                  </a:schemeClr>
                </a:solidFill>
                <a:prstDash val="solid"/>
                <a:miter lim="800000"/>
              </a:ln>
              <a:solidFill>
                <a:srgbClr val="FF0066"/>
              </a:solidFill>
              <a:effectLst>
                <a:outerShdw blurRad="25500" dist="23000" dir="7020000" algn="tl">
                  <a:srgbClr val="000000">
                    <a:alpha val="50000"/>
                  </a:srgbClr>
                </a:outerShdw>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Char char="•"/>
              <a:tabLst/>
            </a:pPr>
            <a:r>
              <a:rPr kumimoji="0" lang="ar-SA" sz="2400" b="1" i="0" u="none" strike="noStrike" normalizeH="0" baseline="0" dirty="0" smtClean="0">
                <a:ln w="18000">
                  <a:solidFill>
                    <a:schemeClr val="accent2">
                      <a:satMod val="140000"/>
                    </a:schemeClr>
                  </a:solidFill>
                  <a:prstDash val="solid"/>
                  <a:miter lim="800000"/>
                </a:ln>
                <a:solidFill>
                  <a:srgbClr val="FF0066"/>
                </a:solidFill>
                <a:effectLst>
                  <a:outerShdw blurRad="25500" dist="23000" dir="7020000" algn="tl">
                    <a:srgbClr val="000000">
                      <a:alpha val="50000"/>
                    </a:srgbClr>
                  </a:outerShdw>
                </a:effectLst>
                <a:latin typeface="Arial" pitchFamily="34" charset="0"/>
                <a:ea typeface="Times New Roman" pitchFamily="18" charset="0"/>
                <a:cs typeface="Arial" pitchFamily="34" charset="0"/>
              </a:rPr>
              <a:t>حدوث خسف فى الأرض كما حدث فى أزربيجان وأرمنيا 1989 حيث صحب الزلزال إزاحة أفقية أبتلعت مافوقها من مناطق عمرانية وبشر .</a:t>
            </a:r>
            <a:endParaRPr kumimoji="0" lang="en-US" sz="2400" b="1" i="0" u="none" strike="noStrike" normalizeH="0" baseline="0" dirty="0" smtClean="0">
              <a:ln w="18000">
                <a:solidFill>
                  <a:schemeClr val="accent2">
                    <a:satMod val="140000"/>
                  </a:schemeClr>
                </a:solidFill>
                <a:prstDash val="solid"/>
                <a:miter lim="800000"/>
              </a:ln>
              <a:solidFill>
                <a:srgbClr val="FF0066"/>
              </a:solidFill>
              <a:effectLst>
                <a:outerShdw blurRad="25500" dist="23000" dir="7020000" algn="tl">
                  <a:srgbClr val="000000">
                    <a:alpha val="50000"/>
                  </a:srgbClr>
                </a:outerShdw>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Char char="•"/>
              <a:tabLst/>
            </a:pPr>
            <a:r>
              <a:rPr kumimoji="0" lang="ar-SA" sz="2400" b="1" i="0" u="none" strike="noStrike" normalizeH="0" baseline="0" dirty="0" smtClean="0">
                <a:ln w="18000">
                  <a:solidFill>
                    <a:schemeClr val="accent2">
                      <a:satMod val="140000"/>
                    </a:schemeClr>
                  </a:solidFill>
                  <a:prstDash val="solid"/>
                  <a:miter lim="800000"/>
                </a:ln>
                <a:solidFill>
                  <a:srgbClr val="0000FF"/>
                </a:solidFill>
                <a:effectLst>
                  <a:outerShdw blurRad="25500" dist="23000" dir="7020000" algn="tl">
                    <a:srgbClr val="000000">
                      <a:alpha val="50000"/>
                    </a:srgbClr>
                  </a:outerShdw>
                </a:effectLst>
                <a:latin typeface="Arial" pitchFamily="34" charset="0"/>
                <a:ea typeface="Times New Roman" pitchFamily="18" charset="0"/>
                <a:cs typeface="Arial" pitchFamily="34" charset="0"/>
              </a:rPr>
              <a:t>فى الإنهار تنهار السدود والخزانات مما يؤدى إلى أغراق المناطق المحيطة بها</a:t>
            </a:r>
            <a:endParaRPr kumimoji="0" lang="en-US" sz="2400" b="1" i="0" u="none" strike="noStrike" normalizeH="0" baseline="0" dirty="0" smtClean="0">
              <a:ln w="18000">
                <a:solidFill>
                  <a:schemeClr val="accent2">
                    <a:satMod val="140000"/>
                  </a:schemeClr>
                </a:solidFill>
                <a:prstDash val="solid"/>
                <a:miter lim="800000"/>
              </a:ln>
              <a:solidFill>
                <a:srgbClr val="0000FF"/>
              </a:solidFill>
              <a:effectLst>
                <a:outerShdw blurRad="25500" dist="23000" dir="7020000" algn="tl">
                  <a:srgbClr val="000000">
                    <a:alpha val="50000"/>
                  </a:srgbClr>
                </a:outerShdw>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Char char="•"/>
              <a:tabLst/>
            </a:pPr>
            <a:r>
              <a:rPr kumimoji="0" lang="ar-SA" sz="2400" b="1" i="0" u="none" strike="noStrike" normalizeH="0" baseline="0" dirty="0" smtClean="0">
                <a:ln w="18000">
                  <a:solidFill>
                    <a:schemeClr val="accent2">
                      <a:satMod val="140000"/>
                    </a:schemeClr>
                  </a:solidFill>
                  <a:prstDash val="solid"/>
                  <a:miter lim="800000"/>
                </a:ln>
                <a:solidFill>
                  <a:srgbClr val="FF0066"/>
                </a:solidFill>
                <a:effectLst>
                  <a:outerShdw blurRad="25500" dist="23000" dir="7020000" algn="tl">
                    <a:srgbClr val="000000">
                      <a:alpha val="50000"/>
                    </a:srgbClr>
                  </a:outerShdw>
                </a:effectLst>
                <a:latin typeface="Arial" pitchFamily="34" charset="0"/>
                <a:ea typeface="Times New Roman" pitchFamily="18" charset="0"/>
                <a:cs typeface="Arial" pitchFamily="34" charset="0"/>
              </a:rPr>
              <a:t>فى المدن ، ونظراً لوجود المبانى العالية تكون الأدوار العليا أكثر عرضه للإنهيار من الأدوار السفلى ، فكلما زاد إرتفاع المبنى كان إحتمال تدميره أكبر نتيجة لكبر حركة المبنى مع الإرتفاع .</a:t>
            </a:r>
            <a:endParaRPr kumimoji="0" lang="en-US" sz="2400" b="1" i="0" u="none" strike="noStrike" normalizeH="0" baseline="0" dirty="0" smtClean="0">
              <a:ln w="18000">
                <a:solidFill>
                  <a:schemeClr val="accent2">
                    <a:satMod val="140000"/>
                  </a:schemeClr>
                </a:solidFill>
                <a:prstDash val="solid"/>
                <a:miter lim="800000"/>
              </a:ln>
              <a:solidFill>
                <a:srgbClr val="FF0066"/>
              </a:solidFill>
              <a:effectLst>
                <a:outerShdw blurRad="25500" dist="23000" dir="7020000" algn="tl">
                  <a:srgbClr val="000000">
                    <a:alpha val="50000"/>
                  </a:srgbClr>
                </a:outerShdw>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endParaRPr kumimoji="0" lang="en-US" sz="2400" b="1" i="0" u="none" strike="noStrike" normalizeH="0" baseline="0" dirty="0" smtClean="0">
              <a:ln w="18000">
                <a:solidFill>
                  <a:schemeClr val="accent2">
                    <a:satMod val="140000"/>
                  </a:schemeClr>
                </a:solidFill>
                <a:prstDash val="solid"/>
                <a:miter lim="800000"/>
              </a:ln>
              <a:solidFill>
                <a:srgbClr val="FF0066"/>
              </a:solidFill>
              <a:effectLst>
                <a:outerShdw blurRad="25500" dist="23000" dir="7020000" algn="tl">
                  <a:srgbClr val="000000">
                    <a:alpha val="50000"/>
                  </a:srgbClr>
                </a:outerShdw>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E3DCCAC4-DD9F-4107-9574-F27E7A711727}"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219</TotalTime>
  <Words>2130</Words>
  <Application>Microsoft Office PowerPoint</Application>
  <PresentationFormat>On-screen Show (4:3)</PresentationFormat>
  <Paragraphs>200</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 AZZA</dc:creator>
  <cp:lastModifiedBy>Dr.Azza</cp:lastModifiedBy>
  <cp:revision>110</cp:revision>
  <dcterms:created xsi:type="dcterms:W3CDTF">2013-09-22T05:29:01Z</dcterms:created>
  <dcterms:modified xsi:type="dcterms:W3CDTF">2020-03-25T14:17:32Z</dcterms:modified>
</cp:coreProperties>
</file>