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0"/>
  </p:notesMasterIdLst>
  <p:sldIdLst>
    <p:sldId id="256" r:id="rId2"/>
    <p:sldId id="280" r:id="rId3"/>
    <p:sldId id="257" r:id="rId4"/>
    <p:sldId id="258" r:id="rId5"/>
    <p:sldId id="259" r:id="rId6"/>
    <p:sldId id="260" r:id="rId7"/>
    <p:sldId id="261" r:id="rId8"/>
    <p:sldId id="262" r:id="rId9"/>
    <p:sldId id="263" r:id="rId10"/>
    <p:sldId id="264" r:id="rId11"/>
    <p:sldId id="265" r:id="rId12"/>
    <p:sldId id="266" r:id="rId13"/>
    <p:sldId id="281" r:id="rId14"/>
    <p:sldId id="267" r:id="rId15"/>
    <p:sldId id="268" r:id="rId16"/>
    <p:sldId id="269" r:id="rId17"/>
    <p:sldId id="270" r:id="rId18"/>
    <p:sldId id="271" r:id="rId19"/>
    <p:sldId id="272" r:id="rId20"/>
    <p:sldId id="273" r:id="rId21"/>
    <p:sldId id="282" r:id="rId22"/>
    <p:sldId id="283" r:id="rId23"/>
    <p:sldId id="275" r:id="rId24"/>
    <p:sldId id="277" r:id="rId25"/>
    <p:sldId id="278" r:id="rId26"/>
    <p:sldId id="284" r:id="rId27"/>
    <p:sldId id="279" r:id="rId28"/>
    <p:sldId id="285"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36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00CC"/>
    <a:srgbClr val="FF0000"/>
    <a:srgbClr val="00FF99"/>
    <a:srgbClr val="009900"/>
    <a:srgbClr val="33CC33"/>
    <a:srgbClr val="000066"/>
    <a:srgbClr val="0000FF"/>
    <a:srgbClr val="FF33CC"/>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4" d="100"/>
          <a:sy n="74" d="100"/>
        </p:scale>
        <p:origin x="576" y="72"/>
      </p:cViewPr>
      <p:guideLst>
        <p:guide orient="horz" pos="2136"/>
        <p:guide pos="36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655DE8-B61D-46C2-B062-9CC700F35BBF}" type="datetimeFigureOut">
              <a:rPr lang="en-US" smtClean="0"/>
              <a:t>10/2/2015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C80F39-0AEB-49B1-ABBA-D85B0BFF731F}" type="slidenum">
              <a:rPr lang="en-US" smtClean="0"/>
              <a:t>‹#›</a:t>
            </a:fld>
            <a:endParaRPr lang="en-US"/>
          </a:p>
        </p:txBody>
      </p:sp>
    </p:spTree>
    <p:extLst>
      <p:ext uri="{BB962C8B-B14F-4D97-AF65-F5344CB8AC3E}">
        <p14:creationId xmlns:p14="http://schemas.microsoft.com/office/powerpoint/2010/main" val="1875789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C80F39-0AEB-49B1-ABBA-D85B0BFF731F}" type="slidenum">
              <a:rPr lang="en-US" smtClean="0"/>
              <a:t>28</a:t>
            </a:fld>
            <a:endParaRPr lang="en-US"/>
          </a:p>
        </p:txBody>
      </p:sp>
    </p:spTree>
    <p:extLst>
      <p:ext uri="{BB962C8B-B14F-4D97-AF65-F5344CB8AC3E}">
        <p14:creationId xmlns:p14="http://schemas.microsoft.com/office/powerpoint/2010/main" val="40798712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10/2/2015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10/2/2015</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ar.wikipedia.org/w/index.php?title=%D8%A7%D9%84%D9%87%D8%A7%D9%84%D8%A9&amp;action=edit&amp;redlink=1"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http://www.mowswoat-suhofe-alltyybeyyn.org/suhofealltyybeyyn/mlfmair/msh1/sooooys.gif" TargetMode="External"/><Relationship Id="rId2" Type="http://schemas.openxmlformats.org/officeDocument/2006/relationships/image" Target="../media/image15.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ar.wikipedia.org/wiki/%D8%B4%D9%85%D8%B3" TargetMode="External"/><Relationship Id="rId2" Type="http://schemas.openxmlformats.org/officeDocument/2006/relationships/image" Target="../media/image17.jpeg"/><Relationship Id="rId1" Type="http://schemas.openxmlformats.org/officeDocument/2006/relationships/slideLayout" Target="../slideLayouts/slideLayout7.xml"/><Relationship Id="rId5" Type="http://schemas.openxmlformats.org/officeDocument/2006/relationships/image" Target="../media/image18.jpeg"/><Relationship Id="rId4" Type="http://schemas.openxmlformats.org/officeDocument/2006/relationships/hyperlink" Target="http://ar.wikipedia.org/wiki/%D9%83%D9%88%D9%83%D8%A8"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ar.wikipedia.org/wiki/%D9%86%D9%8A%D8%B2%D9%83" TargetMode="External"/><Relationship Id="rId2" Type="http://schemas.openxmlformats.org/officeDocument/2006/relationships/hyperlink" Target="http://ar.wikipedia.org/wiki/%D9%82%D9%85%D8%B1" TargetMode="External"/><Relationship Id="rId1" Type="http://schemas.openxmlformats.org/officeDocument/2006/relationships/slideLayout" Target="../slideLayouts/slideLayout7.xml"/><Relationship Id="rId5" Type="http://schemas.openxmlformats.org/officeDocument/2006/relationships/image" Target="../media/image20.jpeg"/><Relationship Id="rId4" Type="http://schemas.openxmlformats.org/officeDocument/2006/relationships/image" Target="../media/image19.jpeg"/></Relationships>
</file>

<file path=ppt/slides/_rels/slide1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hyperlink" Target="http://ar.wikipedia.org/wiki/%D9%85%D8%B0%D9%86%D8%A8" TargetMode="External"/><Relationship Id="rId1" Type="http://schemas.openxmlformats.org/officeDocument/2006/relationships/slideLayout" Target="../slideLayouts/slideLayout7.xml"/><Relationship Id="rId4" Type="http://schemas.openxmlformats.org/officeDocument/2006/relationships/image" Target="../media/image2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slideLayout" Target="../slideLayouts/slideLayout7.xml"/><Relationship Id="rId1" Type="http://schemas.openxmlformats.org/officeDocument/2006/relationships/themeOverride" Target="../theme/themeOverride1.xml"/><Relationship Id="rId4" Type="http://schemas.openxmlformats.org/officeDocument/2006/relationships/image" Target="http://www.mowswoat-suhofe-alltyybeyyn.org/suhofealltyybeyyn/mlfmair/msh1/ww25.jpg"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hyperlink" Target="http://ar.wikipedia.org/wiki/%D8%A3%D8%B1%D8%B6" TargetMode="External"/><Relationship Id="rId1" Type="http://schemas.openxmlformats.org/officeDocument/2006/relationships/slideLayout" Target="../slideLayouts/slideLayout7.xml"/><Relationship Id="rId5" Type="http://schemas.openxmlformats.org/officeDocument/2006/relationships/image" Target="../media/image30.jpeg"/><Relationship Id="rId4" Type="http://schemas.openxmlformats.org/officeDocument/2006/relationships/image" Target="../media/image29.jpeg"/></Relationships>
</file>

<file path=ppt/slides/_rels/slide25.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7.xml"/><Relationship Id="rId4" Type="http://schemas.openxmlformats.org/officeDocument/2006/relationships/image" Target="../media/image33.jpeg"/></Relationships>
</file>

<file path=ppt/slides/_rels/slide26.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36.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ar.wikipedia.org/wiki/%D8%B9%D9%88%D8%A7%D9%84%D9%85_%D9%85%D8%AA%D8%B9%D8%AF%D8%AF%D8%A9" TargetMode="External"/><Relationship Id="rId2" Type="http://schemas.openxmlformats.org/officeDocument/2006/relationships/hyperlink" Target="http://ar.wikipedia.org/wiki/%D8%A7%D9%84%D8%B9%D9%84%D9%85%D8%A7%D8%A1" TargetMode="Externa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hyperlink" Target="http://ar.wikipedia.org/wiki/%D8%A7%D9%84%D8%AA%D9%88%D8%B3%D8%B9_%D8%A7%D9%84%D9%83%D9%88%D9%86%D9%8A" TargetMode="External"/><Relationship Id="rId2" Type="http://schemas.openxmlformats.org/officeDocument/2006/relationships/hyperlink" Target="http://ar.wikipedia.org/wiki/%D8%A7%D9%84%D8%A5%D9%86%D8%B3%D8%A7%D9%86" TargetMode="External"/><Relationship Id="rId1" Type="http://schemas.openxmlformats.org/officeDocument/2006/relationships/slideLayout" Target="../slideLayouts/slideLayout7.xml"/><Relationship Id="rId5" Type="http://schemas.openxmlformats.org/officeDocument/2006/relationships/hyperlink" Target="http://ar.wikipedia.org/wiki/%D8%A7%D9%84%D8%A3%D8%B1%D8%B6" TargetMode="External"/><Relationship Id="rId4" Type="http://schemas.openxmlformats.org/officeDocument/2006/relationships/hyperlink" Target="http://ar.wikipedia.org/w/index.php?title=%D8%A3%D9%81%D9%82_%D8%A7%D9%84%D8%AC%D8%B3%D9%8A%D9%85&amp;action=edit&amp;redlink=1"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http://ar.wikipedia.org/wiki/%D8%A7%D9%84%D8%A3%D8%B1%D8%B6" TargetMode="External"/><Relationship Id="rId7" Type="http://schemas.openxmlformats.org/officeDocument/2006/relationships/image" Target="../media/image7.jpeg"/><Relationship Id="rId2" Type="http://schemas.openxmlformats.org/officeDocument/2006/relationships/hyperlink" Target="http://ar.wikipedia.org/wiki/%D8%A7%D9%84%D9%83%D9%88%D9%86" TargetMode="External"/><Relationship Id="rId1" Type="http://schemas.openxmlformats.org/officeDocument/2006/relationships/slideLayout" Target="../slideLayouts/slideLayout7.xml"/><Relationship Id="rId6" Type="http://schemas.openxmlformats.org/officeDocument/2006/relationships/hyperlink" Target="http://ar.wikipedia.org/wiki/%D8%A7%D9%84%D9%82%D9%85%D8%B1" TargetMode="External"/><Relationship Id="rId5" Type="http://schemas.openxmlformats.org/officeDocument/2006/relationships/hyperlink" Target="http://ar.wikipedia.org/wiki/%D8%A7%D9%84%D8%B4%D9%85%D8%B3" TargetMode="External"/><Relationship Id="rId4" Type="http://schemas.openxmlformats.org/officeDocument/2006/relationships/hyperlink" Target="http://ar.wikipedia.org/wiki/%D8%A7%D9%84%D9%83%D9%88%D8%A7%D9%83%D8%A8"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79264" y="1421870"/>
            <a:ext cx="6272872" cy="923330"/>
          </a:xfrm>
          <a:prstGeom prst="rect">
            <a:avLst/>
          </a:prstGeom>
          <a:noFill/>
        </p:spPr>
        <p:txBody>
          <a:bodyPr wrap="none" lIns="91440" tIns="45720" rIns="91440" bIns="45720">
            <a:spAutoFit/>
          </a:bodyPr>
          <a:lstStyle/>
          <a:p>
            <a:pPr algn="ctr"/>
            <a:r>
              <a:rPr lang="ar-EG" sz="5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الكون والمجموعة الشمسية</a:t>
            </a:r>
            <a:endParaRPr lang="en-US" sz="5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ndParaRPr>
          </a:p>
        </p:txBody>
      </p:sp>
      <p:sp>
        <p:nvSpPr>
          <p:cNvPr id="5" name="Rectangle 4"/>
          <p:cNvSpPr/>
          <p:nvPr/>
        </p:nvSpPr>
        <p:spPr>
          <a:xfrm>
            <a:off x="6587047" y="3971887"/>
            <a:ext cx="4607352" cy="2185214"/>
          </a:xfrm>
          <a:prstGeom prst="rect">
            <a:avLst/>
          </a:prstGeom>
          <a:noFill/>
        </p:spPr>
        <p:txBody>
          <a:bodyPr wrap="none" lIns="91440" tIns="45720" rIns="91440" bIns="45720">
            <a:spAutoFit/>
          </a:bodyPr>
          <a:lstStyle/>
          <a:p>
            <a:pPr algn="ctr"/>
            <a:r>
              <a:rPr lang="ar-EG" sz="40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أ.د.عزة عبدالله</a:t>
            </a:r>
          </a:p>
          <a:p>
            <a:pPr algn="ctr"/>
            <a:r>
              <a:rPr lang="ar-EG" sz="32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أستاذ الجغرافيا الطبيعية </a:t>
            </a:r>
          </a:p>
          <a:p>
            <a:pPr algn="ctr"/>
            <a:r>
              <a:rPr lang="ar-EG" sz="32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وكيل شئون التعليم والطلاب سابقاً</a:t>
            </a:r>
          </a:p>
          <a:p>
            <a:pPr algn="ctr"/>
            <a:r>
              <a:rPr lang="ar-EG" sz="32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كلية الآداب – جامعة بنها</a:t>
            </a:r>
            <a:endParaRPr lang="en-US" sz="32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ndParaRPr>
          </a:p>
        </p:txBody>
      </p:sp>
      <p:pic>
        <p:nvPicPr>
          <p:cNvPr id="1026" name="Picture 2" descr="https://sp.yimg.com/xj/th?id=OIP.M20959dc2e3a3d3b69926f6d9e4088408o0&amp;pid=15.1&amp;P=0&amp;w=238&amp;h=17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127" y="3554570"/>
            <a:ext cx="4881093" cy="2949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953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descr="مجر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098" y="266007"/>
            <a:ext cx="3919538" cy="230981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096000" y="574744"/>
            <a:ext cx="5982145" cy="5632311"/>
          </a:xfrm>
          <a:prstGeom prst="rect">
            <a:avLst/>
          </a:prstGeom>
          <a:noFill/>
        </p:spPr>
        <p:txBody>
          <a:bodyPr wrap="square" lIns="91440" tIns="45720" rIns="91440" bIns="45720">
            <a:spAutoFit/>
          </a:bodyPr>
          <a:lstStyle/>
          <a:p>
            <a:pPr marL="0" marR="0" lvl="0" indent="457200" algn="ctr" defTabSz="914400" rtl="1" eaLnBrk="0" fontAlgn="base" latinLnBrk="0" hangingPunct="0">
              <a:lnSpc>
                <a:spcPct val="100000"/>
              </a:lnSpc>
              <a:spcBef>
                <a:spcPct val="0"/>
              </a:spcBef>
              <a:spcAft>
                <a:spcPct val="0"/>
              </a:spcAft>
              <a:buClrTx/>
              <a:buSzTx/>
              <a:buFontTx/>
              <a:buNone/>
              <a:tabLst/>
            </a:pPr>
            <a:r>
              <a:rPr kumimoji="0" lang="en-US" altLang="en-US" sz="3600" b="1" i="0" u="none" strike="noStrike" cap="none" spc="0" normalizeH="0" baseline="0" dirty="0" err="1"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المجرات</a:t>
            </a:r>
            <a:endParaRPr kumimoji="0" lang="ar-EG" altLang="en-US" sz="3600" b="1" i="0" u="none" strike="noStrike" cap="none" spc="0" normalizeH="0" baseline="0"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endParaRPr>
          </a:p>
          <a:p>
            <a:pPr marL="0" marR="0" lvl="0" indent="457200" algn="ctr" defTabSz="914400" rtl="1" eaLnBrk="0" fontAlgn="base" latinLnBrk="0" hangingPunct="0">
              <a:lnSpc>
                <a:spcPct val="100000"/>
              </a:lnSpc>
              <a:spcBef>
                <a:spcPct val="0"/>
              </a:spcBef>
              <a:spcAft>
                <a:spcPct val="0"/>
              </a:spcAft>
              <a:buClrTx/>
              <a:buSzTx/>
              <a:buFontTx/>
              <a:buNone/>
              <a:tabLst/>
            </a:pPr>
            <a:endParaRPr kumimoji="0" lang="en-US" altLang="en-US" sz="3600" b="1" i="0" u="none" strike="noStrike" cap="none" spc="0" normalizeH="0" baseline="0"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altLang="en-US" sz="2400" b="1" i="0" u="none" strike="noStrike" cap="none" spc="0" normalizeH="0" baseline="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المجرات هي تجمعات واسعة من النجوم, تشكلت بعد نشوء الكون انطلاقا من سحب هائلة من الغاز و الغبار في الدوران حول نفسها.</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altLang="en-US" sz="2400" b="1" i="0" u="none" strike="noStrike" cap="none" spc="0" normalizeH="0" baseline="0"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يضم الكون حوالي100   مليار مجرة .</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altLang="en-US" sz="2400" b="1" i="0" u="none" strike="noStrike" cap="none" spc="0" normalizeH="0" baseline="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إذا افترضنا وجود مركبة تسير بسرعة الضوء لاحتاجت إلى عدة آلاف من السنين لتجتاز مجرة واحدة.</a:t>
            </a:r>
            <a:endParaRPr kumimoji="0" lang="en-US" altLang="en-US" sz="2400" b="1" i="0" u="none" strike="noStrike" cap="none" spc="0" normalizeH="0" baseline="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altLang="en-US" sz="2400" b="1" i="0" u="none" strike="noStrike" cap="none" spc="0" normalizeH="0" baseline="0"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وتعرف مجرتنا بدرب التبانة أو طريق اللبانة ، وهي مجرة حلزونية مكونة من النجوم والغازات والغبار الكوني،  سميت كذلك لأنها تظهر في الليالي الصافية كطريق أبيض من اللبن أو التبن.</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altLang="en-US" sz="2400" b="1" i="0" u="none" strike="noStrike" cap="none" spc="0" normalizeH="0" baseline="0" dirty="0" smtClean="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تنتمي المجموعة الشمسية لذراع الجبار إحدى الأذرع المتفرعة عن مركز المجرة. </a:t>
            </a:r>
            <a:endParaRPr kumimoji="0" lang="en-US" altLang="en-US" sz="2400" b="1" i="0" u="none" strike="noStrike" cap="none" spc="0" normalizeH="0" baseline="0" dirty="0" smtClean="0">
              <a:ln w="12700">
                <a:solidFill>
                  <a:schemeClr val="tx2">
                    <a:lumMod val="75000"/>
                  </a:schemeClr>
                </a:solidFill>
                <a:prstDash val="solid"/>
              </a:ln>
              <a:solidFill>
                <a:srgbClr val="FF33CC"/>
              </a:solidFill>
              <a:effectLst>
                <a:outerShdw dist="38100" dir="2640000" algn="bl" rotWithShape="0">
                  <a:schemeClr val="tx2">
                    <a:lumMod val="75000"/>
                  </a:schemeClr>
                </a:outerShdw>
              </a:effectLst>
            </a:endParaRPr>
          </a:p>
        </p:txBody>
      </p:sp>
      <p:sp>
        <p:nvSpPr>
          <p:cNvPr id="5" name="Rectangle 4"/>
          <p:cNvSpPr/>
          <p:nvPr/>
        </p:nvSpPr>
        <p:spPr>
          <a:xfrm>
            <a:off x="257577" y="2928042"/>
            <a:ext cx="5525037" cy="3539430"/>
          </a:xfrm>
          <a:prstGeom prst="rect">
            <a:avLst/>
          </a:prstGeom>
        </p:spPr>
        <p:txBody>
          <a:bodyPr wrap="square">
            <a:spAutoFit/>
          </a:bodyPr>
          <a:lstStyle/>
          <a:p>
            <a:pPr lvl="0" indent="457200" algn="ctr" defTabSz="914400" rtl="1" eaLnBrk="0" fontAlgn="base" hangingPunct="0">
              <a:spcBef>
                <a:spcPct val="0"/>
              </a:spcBef>
              <a:spcAft>
                <a:spcPct val="0"/>
              </a:spcAft>
            </a:pPr>
            <a:r>
              <a:rPr lang="ar-EG" altLang="en-US" sz="3200" b="1"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مجرة درب التبانة</a:t>
            </a:r>
            <a:endParaRPr lang="en-US" altLang="en-US" sz="3200" b="1"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endParaRPr>
          </a:p>
          <a:p>
            <a:pPr lvl="0" indent="457200" algn="just" defTabSz="914400" rtl="1" eaLnBrk="0" fontAlgn="base" hangingPunct="0">
              <a:spcBef>
                <a:spcPct val="0"/>
              </a:spcBef>
              <a:spcAft>
                <a:spcPct val="0"/>
              </a:spcAft>
            </a:pPr>
            <a:r>
              <a:rPr lang="ar-EG" alt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درب التبانة أو درب اللبانة هي </a:t>
            </a:r>
            <a:r>
              <a:rPr lang="ar-EG" altLang="en-US" sz="2400" b="1"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مجره </a:t>
            </a:r>
            <a:r>
              <a:rPr lang="ar-EG" alt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لولبية الشكل ، ويقدر العلماء أنها تحتوي على ما يتراوح بين 200 إلى 400 مليار </a:t>
            </a:r>
            <a:r>
              <a:rPr lang="ar-EG" altLang="en-US" sz="2400" b="1"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نجم </a:t>
            </a:r>
            <a:r>
              <a:rPr lang="ar-EG" alt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ومن ضمنها </a:t>
            </a:r>
            <a:r>
              <a:rPr lang="ar-EG" altLang="en-US" sz="2400" b="1"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الشمس.</a:t>
            </a:r>
          </a:p>
          <a:p>
            <a:pPr indent="457200" algn="just" defTabSz="914400" rtl="1" eaLnBrk="0" fontAlgn="base" hangingPunct="0">
              <a:spcBef>
                <a:spcPct val="0"/>
              </a:spcBef>
              <a:spcAft>
                <a:spcPct val="0"/>
              </a:spcAft>
            </a:pPr>
            <a:r>
              <a:rPr lang="ar-EG" alt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يبلغ عرض مجرة درب التبانة  100 ألف </a:t>
            </a:r>
            <a:r>
              <a:rPr lang="ar-EG" altLang="en-US" sz="24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سنة ضوئية </a:t>
            </a:r>
            <a:r>
              <a:rPr lang="ar-EG" alt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وسمكها ألف سنة ضوئية، ونحن نعيش على حافة تلك المجرة ضمن </a:t>
            </a:r>
            <a:r>
              <a:rPr lang="ar-EG" altLang="en-US" sz="24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مجموعتنا الشمسية </a:t>
            </a:r>
            <a:r>
              <a:rPr lang="ar-EG" alt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والتي تبعد نحو ثلثي المسافة عن مركز المجرة. </a:t>
            </a:r>
            <a:endParaRPr lang="en-US" alt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endParaRPr>
          </a:p>
          <a:p>
            <a:pPr lvl="0" indent="457200" algn="just" defTabSz="914400" rtl="1" eaLnBrk="0" fontAlgn="base" hangingPunct="0">
              <a:spcBef>
                <a:spcPct val="0"/>
              </a:spcBef>
              <a:spcAft>
                <a:spcPct val="0"/>
              </a:spcAft>
            </a:pPr>
            <a:endPar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32557033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p:nvPr/>
        </p:nvSpPr>
        <p:spPr>
          <a:xfrm>
            <a:off x="4465983" y="917138"/>
            <a:ext cx="7381460" cy="5632311"/>
          </a:xfrm>
          <a:prstGeom prst="rect">
            <a:avLst/>
          </a:prstGeom>
          <a:noFill/>
        </p:spPr>
        <p:txBody>
          <a:bodyPr wrap="square" lIns="91440" tIns="45720" rIns="91440" bIns="45720">
            <a:spAutoFit/>
          </a:bodyPr>
          <a:lstStyle/>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altLang="en-US" sz="2400" b="1" i="0" u="none" strike="noStrike" cap="none" spc="0"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سميت مجرتنا بمجرة درب التبانة أو طريق اللبانة وهى ترجمة للتعبير الأغريقي </a:t>
            </a:r>
            <a:r>
              <a:rPr kumimoji="0" lang="en-US" altLang="en-US" sz="2400" b="1" i="0" u="none" strike="noStrike" cap="none" spc="0" normalizeH="0" baseline="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Kiklos</a:t>
            </a:r>
            <a:r>
              <a:rPr kumimoji="0" lang="en-US" altLang="en-US" sz="2400" b="1" i="0" u="none" strike="noStrike" cap="none" spc="0"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Galaxias</a:t>
            </a:r>
            <a:r>
              <a:rPr kumimoji="0" lang="ar-EG" altLang="en-US" sz="2400" b="1" i="0" u="none" strike="noStrike" cap="none" spc="0"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الذي يعني الدائرة اللبنية، لأن جزء منها يرى في الليالي الصافية كطريق أبيض من اللبن يتمثل للرائي بسبب النور الأبيض الخافت الممتد في السماء نتيجة الملايين من النجوم السماوية المضيئة والتي تبدو رغم أبعادها الشاسعة كأنها متراصة متجاورة، كما ترى كامل المجرة من مجرة أخرى على شكل شريط أبيض باهت في السماء.</a:t>
            </a:r>
            <a:endParaRPr kumimoji="0" lang="en-US" altLang="en-US" sz="2400" b="1" i="0" u="none" strike="noStrike" cap="none" spc="0"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en-US" altLang="en-US" sz="2400" b="1" i="0" u="none" strike="noStrike" cap="none" spc="0"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ar-EG" altLang="en-US" sz="2400" b="1" i="0" u="none" strike="noStrike" cap="none" spc="0" normalizeH="0" baseline="0" dirty="0" smtClean="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يقدر علماء الفلك </a:t>
            </a:r>
            <a:r>
              <a:rPr kumimoji="0" lang="ar-EG" altLang="en-US" sz="2400" b="1" i="0" u="sng" strike="noStrike" cap="none" spc="0" normalizeH="0" baseline="0" dirty="0" smtClean="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عمر  مجرة درب التبانه </a:t>
            </a:r>
            <a:r>
              <a:rPr kumimoji="0" lang="ar-EG" altLang="en-US" sz="2400" b="1" i="0" u="none" strike="noStrike" cap="none" spc="0" normalizeH="0" baseline="0" dirty="0" smtClean="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بمدة زمنية تتراوح  </a:t>
            </a:r>
            <a:r>
              <a:rPr kumimoji="0" lang="ar-EG" altLang="en-US" sz="2400" b="1" i="0" u="sng" strike="noStrike" cap="none" spc="0" normalizeH="0" baseline="0" dirty="0" smtClean="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بـ12–14 مليار سنة</a:t>
            </a:r>
            <a:r>
              <a:rPr kumimoji="0" lang="ar-EG" altLang="en-US" sz="2400" b="1" i="0" u="none" strike="noStrike" cap="none" spc="0" normalizeH="0" baseline="0" dirty="0" smtClean="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فيما يعد علماء الفلك المجرة بأنها صغيرة العمر نسبيًا بالنسبة لمجرات كونية أخرى. </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altLang="en-US" sz="2400" b="1" i="0" u="none" strike="noStrike" cap="none" spc="0"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تم تحديد عمر المجرة باستخدام تقنية علم التسلسل الزمانى المكانى.</a:t>
            </a:r>
            <a:endParaRPr kumimoji="0" lang="en-US" altLang="en-US" sz="2400" b="1" i="0" u="none" strike="noStrike" cap="none" spc="0"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altLang="en-US" sz="2400" b="1" i="0" u="none" strike="noStrike" cap="none" spc="0" normalizeH="0" baseline="0" dirty="0" smtClean="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تتواجد مجرة درب التبانة ضمن مجرة عظمى، وهي المجرة الحلزونية التي تحتوي على العديد من الأذرع المجرية</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altLang="en-US" sz="2400" b="1" i="0" u="none" strike="noStrike" cap="none" spc="0" normalizeH="0" baseline="0" dirty="0" smtClean="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تشكل مجرّة درب التبانة أحد هؤلاء الأذرع الهائلة في المجرة الحلزونية.</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altLang="en-US" sz="2400" b="1" i="0" u="none" strike="noStrike" cap="none" spc="0"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وتقسم بنية المجرة إلى ثلاثة أقسام رئيسية هى النواة ،الأذرع،الهالة.</a:t>
            </a:r>
            <a:endPar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ndParaRPr>
          </a:p>
        </p:txBody>
      </p:sp>
      <p:sp>
        <p:nvSpPr>
          <p:cNvPr id="5" name="Rectangle 4"/>
          <p:cNvSpPr/>
          <p:nvPr/>
        </p:nvSpPr>
        <p:spPr>
          <a:xfrm>
            <a:off x="4855721" y="118118"/>
            <a:ext cx="3063659" cy="707886"/>
          </a:xfrm>
          <a:prstGeom prst="rect">
            <a:avLst/>
          </a:prstGeom>
          <a:noFill/>
        </p:spPr>
        <p:txBody>
          <a:bodyPr wrap="none" lIns="91440" tIns="45720" rIns="91440" bIns="45720">
            <a:spAutoFit/>
          </a:bodyPr>
          <a:lstStyle/>
          <a:p>
            <a:pPr algn="ctr"/>
            <a:r>
              <a:rPr lang="ar-EG" sz="4000" b="1" cap="none" spc="0" dirty="0" smtClean="0">
                <a:ln w="22225">
                  <a:solidFill>
                    <a:schemeClr val="accent2"/>
                  </a:solidFill>
                  <a:prstDash val="solid"/>
                </a:ln>
                <a:solidFill>
                  <a:srgbClr val="00B0F0"/>
                </a:solidFill>
                <a:effectLst/>
              </a:rPr>
              <a:t>مجرة درب التبانه</a:t>
            </a:r>
            <a:endParaRPr lang="en-US" sz="4000" b="1" cap="none" spc="0" dirty="0">
              <a:ln w="22225">
                <a:solidFill>
                  <a:schemeClr val="accent2"/>
                </a:solidFill>
                <a:prstDash val="solid"/>
              </a:ln>
              <a:solidFill>
                <a:srgbClr val="00B0F0"/>
              </a:solidFill>
              <a:effectLst/>
            </a:endParaRPr>
          </a:p>
        </p:txBody>
      </p:sp>
      <p:pic>
        <p:nvPicPr>
          <p:cNvPr id="2050" name="Picture 2" descr="https://sp.yimg.com/xj/th?id=OIP.Mdf10cfdff5a95efbc693c305a2469fcfo0&amp;pid=15.1&amp;P=0&amp;w=191&amp;h=17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331" y="2037842"/>
            <a:ext cx="3313044" cy="3422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99683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5540" y="1147750"/>
            <a:ext cx="5514397" cy="5632311"/>
          </a:xfrm>
          <a:prstGeom prst="rect">
            <a:avLst/>
          </a:prstGeom>
          <a:noFill/>
        </p:spPr>
        <p:txBody>
          <a:bodyPr wrap="square" lIns="91440" tIns="45720" rIns="91440" bIns="45720">
            <a:spAutoFit/>
          </a:bodyPr>
          <a:lstStyle/>
          <a:p>
            <a:pPr indent="457200" algn="ctr" rtl="1">
              <a:lnSpc>
                <a:spcPct val="150000"/>
              </a:lnSpc>
              <a:spcAft>
                <a:spcPts val="0"/>
              </a:spcAft>
            </a:pPr>
            <a:r>
              <a:rPr lang="ar-EG" sz="3200" b="1" cap="none" spc="0" dirty="0" smtClean="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تقسم </a:t>
            </a:r>
            <a:r>
              <a:rPr lang="ar-EG" sz="3200" b="1" cap="none" spc="0" dirty="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بنية </a:t>
            </a:r>
            <a:r>
              <a:rPr lang="ar-EG" sz="3200" b="1" cap="none" spc="0" dirty="0" smtClean="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مجرة درب التبانه إلى </a:t>
            </a:r>
            <a:r>
              <a:rPr lang="ar-EG" sz="3200" b="1" cap="none" spc="0" dirty="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ثلاثة أقسام رئيسية هى :</a:t>
            </a:r>
            <a:endParaRPr lang="en-US" sz="3200" b="1" cap="none" spc="0" dirty="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Traditional Arabic" panose="02020603050405020304" pitchFamily="18" charset="-78"/>
            </a:endParaRPr>
          </a:p>
          <a:p>
            <a:pPr indent="457200" algn="just" rtl="1">
              <a:lnSpc>
                <a:spcPct val="150000"/>
              </a:lnSpc>
              <a:spcAft>
                <a:spcPts val="0"/>
              </a:spcAft>
            </a:pPr>
            <a:r>
              <a:rPr lang="ar-EG" sz="3200" b="1" cap="none" spc="0" dirty="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النواة</a:t>
            </a:r>
            <a:r>
              <a:rPr lang="ar-EG" sz="3200" b="1" cap="none" spc="0" dirty="0" smtClean="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a:t>
            </a:r>
          </a:p>
          <a:p>
            <a:pPr indent="457200" algn="just" rtl="1">
              <a:lnSpc>
                <a:spcPct val="150000"/>
              </a:lnSpc>
              <a:spcAft>
                <a:spcPts val="0"/>
              </a:spcAft>
            </a:pPr>
            <a:r>
              <a:rPr lang="ar-EG" sz="2400" b="1" cap="none" spc="0" dirty="0" smtClean="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وهي عبارة عن انتفاخ مضيئ شبه كروي في مركز </a:t>
            </a:r>
            <a:r>
              <a:rPr lang="ar-EG" sz="2400" b="1" cap="none" spc="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المجرة </a:t>
            </a:r>
            <a:r>
              <a:rPr lang="ar-EG"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تكون نتيجة </a:t>
            </a:r>
            <a:r>
              <a:rPr lang="ar-EG" sz="2400" b="1" cap="none" spc="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الثقب الأسود العملاق </a:t>
            </a:r>
            <a:r>
              <a:rPr lang="ar-EG"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الذي بدأ بميلاد </a:t>
            </a:r>
            <a:r>
              <a:rPr lang="ar-EG" sz="2400" b="1" cap="none" spc="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المجرة، </a:t>
            </a:r>
            <a:r>
              <a:rPr lang="ar-EG"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وزاد أتساعه ووهجه مع كبر عمر </a:t>
            </a:r>
            <a:r>
              <a:rPr lang="ar-EG" sz="2400" b="1" cap="none" spc="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المجرة </a:t>
            </a:r>
            <a:r>
              <a:rPr lang="ar-EG"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ومع العدد الهائل من النجوم الهرمة </a:t>
            </a:r>
            <a:r>
              <a:rPr lang="ar-EG" sz="2400" b="1" cap="none" spc="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والأجرام </a:t>
            </a:r>
            <a:r>
              <a:rPr lang="ar-EG"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والغازات </a:t>
            </a:r>
            <a:r>
              <a:rPr lang="ar-EG" sz="2400" b="1" cap="none" spc="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والكواكب  </a:t>
            </a:r>
            <a:r>
              <a:rPr lang="ar-EG"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التي أبتلعها منذ ميلادها وما زال في ابتلاع المزيد من الأجرام بشراهة لا تتوقف</a:t>
            </a:r>
            <a:r>
              <a:rPr lang="ar-EG" sz="2400" b="1" cap="none" spc="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pic>
        <p:nvPicPr>
          <p:cNvPr id="4" name="Picture 2" descr="https://sp.yimg.com/xj/th?id=OIP.Mb0aaf23100149fdd26ba2872d5efd92ao0&amp;pid=15.1&amp;P=0&amp;w=237&amp;h=15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3685" y="1885949"/>
            <a:ext cx="4031087" cy="407696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970982" y="327166"/>
            <a:ext cx="3837910" cy="707886"/>
          </a:xfrm>
          <a:prstGeom prst="rect">
            <a:avLst/>
          </a:prstGeom>
          <a:noFill/>
        </p:spPr>
        <p:txBody>
          <a:bodyPr wrap="none" lIns="91440" tIns="45720" rIns="91440" bIns="45720">
            <a:spAutoFit/>
          </a:bodyPr>
          <a:lstStyle/>
          <a:p>
            <a:pPr algn="ctr"/>
            <a:r>
              <a:rPr lang="ar-EG" sz="4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بنية مجرة درب التبانه</a:t>
            </a:r>
            <a:endParaRPr lang="en-US" sz="4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5663667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08361" y="117693"/>
            <a:ext cx="7637171" cy="6740307"/>
          </a:xfrm>
          <a:prstGeom prst="rect">
            <a:avLst/>
          </a:prstGeom>
        </p:spPr>
        <p:txBody>
          <a:bodyPr wrap="square">
            <a:spAutoFit/>
          </a:bodyPr>
          <a:lstStyle/>
          <a:p>
            <a:pPr indent="457200" algn="just" rtl="1">
              <a:lnSpc>
                <a:spcPct val="150000"/>
              </a:lnSpc>
              <a:spcAft>
                <a:spcPts val="0"/>
              </a:spcAft>
            </a:pPr>
            <a:r>
              <a:rPr lang="ar-EG" sz="2400" b="1" u="sng"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الأذرع: </a:t>
            </a:r>
            <a:endParaRPr lang="ar-EG" sz="2400" b="1" u="sng"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endParaRPr>
          </a:p>
          <a:p>
            <a:pPr indent="457200" algn="just" rtl="1">
              <a:lnSpc>
                <a:spcPct val="150000"/>
              </a:lnSpc>
              <a:spcAft>
                <a:spcPts val="0"/>
              </a:spcAft>
            </a:pP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هي </a:t>
            </a:r>
            <a:r>
              <a:rPr lang="ar-EG"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التي تحيط بالنواة المجرية على شكل أخطبوط وهي أذرع عملاقة تدور حول مركز </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المجرة، </a:t>
            </a:r>
            <a:r>
              <a:rPr lang="ar-EG"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وقد أحصى العلماء حتى الآن ثلاثة أذرع عملاقة </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كذراع أوريون (الجبار</a:t>
            </a:r>
            <a:r>
              <a:rPr lang="ar-EG"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 الذي يبعد 26 ألف </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سنة ضوئية عن </a:t>
            </a:r>
            <a:r>
              <a:rPr lang="ar-EG"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مركز </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المجرة </a:t>
            </a:r>
            <a:r>
              <a:rPr lang="ar-EG"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 ويقدر العلماء عدد النجوم التي يحتويها هذا الذراع الجبار بـمائتي ألف </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نجم</a:t>
            </a:r>
          </a:p>
          <a:p>
            <a:pPr indent="457200" algn="just" rtl="1">
              <a:lnSpc>
                <a:spcPct val="150000"/>
              </a:lnSpc>
              <a:spcAft>
                <a:spcPts val="0"/>
              </a:spcAft>
            </a:pPr>
            <a:r>
              <a:rPr lang="ar-EG" sz="2400" b="1" dirty="0" smtClean="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ومن </a:t>
            </a:r>
            <a:r>
              <a:rPr lang="ar-EG" sz="2400" b="1" dirty="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ضمنها نجم </a:t>
            </a:r>
            <a:r>
              <a:rPr lang="ar-EG" sz="2400" b="1" dirty="0" smtClean="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نظامنا الشمسى (</a:t>
            </a:r>
            <a:r>
              <a:rPr lang="ar-EG" sz="2400" b="1" u="sng"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الشمس</a:t>
            </a:r>
            <a:r>
              <a:rPr lang="ar-EG" sz="2400" b="1" dirty="0" smtClean="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a:t>
            </a:r>
          </a:p>
          <a:p>
            <a:pPr indent="457200" algn="just" rtl="1">
              <a:lnSpc>
                <a:spcPct val="150000"/>
              </a:lnSpc>
              <a:spcAft>
                <a:spcPts val="0"/>
              </a:spcAft>
            </a:pPr>
            <a:r>
              <a:rPr lang="ar-EG" sz="2400" b="1" dirty="0" smtClean="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يقدر قطر الجزء الرئيسي منه في المجرة حوالي 100 ألف </a:t>
            </a:r>
            <a:r>
              <a:rPr lang="ar-EG" sz="2400" b="1" dirty="0" smtClean="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سنة ضوئية، والشمس </a:t>
            </a:r>
            <a:r>
              <a:rPr lang="ar-EG"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متواجدة على بعد 30 ألف </a:t>
            </a:r>
            <a:r>
              <a:rPr lang="ar-EG" sz="2400" b="1" dirty="0" smtClean="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سنة ضوئية من </a:t>
            </a:r>
            <a:r>
              <a:rPr lang="ar-EG"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مركز هذا الذراع، كما أن سمكه يصل إلى 1000 </a:t>
            </a:r>
            <a:r>
              <a:rPr lang="ar-EG" sz="2400" b="1" dirty="0" smtClean="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سنة ضوئية.</a:t>
            </a:r>
            <a:endPar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Traditional Arabic" panose="02020603050405020304" pitchFamily="18" charset="-78"/>
            </a:endParaRPr>
          </a:p>
          <a:p>
            <a:pPr indent="457200" algn="just" rtl="1">
              <a:lnSpc>
                <a:spcPct val="150000"/>
              </a:lnSpc>
              <a:spcAft>
                <a:spcPts val="0"/>
              </a:spcAft>
            </a:pPr>
            <a:r>
              <a:rPr lang="ar-EG" sz="2400" b="1" dirty="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hlinkClick r:id="rId2" tooltip="الهالة (الصفحة غير موجودة)"/>
              </a:rPr>
              <a:t>الهالة</a:t>
            </a:r>
            <a:r>
              <a:rPr lang="ar-EG" sz="2400" b="1" dirty="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ar-EG" sz="2400" b="1" dirty="0" smtClean="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endParaRPr>
          </a:p>
          <a:p>
            <a:pPr indent="457200" algn="just" rtl="1">
              <a:lnSpc>
                <a:spcPct val="150000"/>
              </a:lnSpc>
              <a:spcAft>
                <a:spcPts val="0"/>
              </a:spcAft>
            </a:pP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وهي </a:t>
            </a:r>
            <a:r>
              <a:rPr lang="ar-EG"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عبارة عن الإكليل الذي يحيط بالقرص المجري إلى مسافات بعيدة والمتكون من غازات مختلفة وسحب كونية</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ndParaRPr>
          </a:p>
        </p:txBody>
      </p:sp>
      <p:pic>
        <p:nvPicPr>
          <p:cNvPr id="3076" name="Picture 4" descr="https://sp.yimg.com/xj/th?id=OIP.M1e11e1f7cdcc0b9262d89469750b2d77o0&amp;pid=15.1&amp;P=0&amp;w=209&amp;h=15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457" y="1841680"/>
            <a:ext cx="3657600" cy="3915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151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www.mowswoat-suhofe-alltyybeyyn.org/suhofealltyybeyyn/mlfmair/msh1/sooooys.gif"/>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457639" y="1486987"/>
            <a:ext cx="4268907" cy="3381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4"/>
          <p:cNvSpPr>
            <a:spLocks noChangeArrowheads="1"/>
          </p:cNvSpPr>
          <p:nvPr/>
        </p:nvSpPr>
        <p:spPr bwMode="auto">
          <a:xfrm>
            <a:off x="3887299" y="163548"/>
            <a:ext cx="4753621"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1" eaLnBrk="0" fontAlgn="base" latinLnBrk="0" hangingPunct="0">
              <a:lnSpc>
                <a:spcPct val="100000"/>
              </a:lnSpc>
              <a:spcBef>
                <a:spcPct val="0"/>
              </a:spcBef>
              <a:spcAft>
                <a:spcPct val="0"/>
              </a:spcAft>
              <a:buClrTx/>
              <a:buSzTx/>
              <a:buFontTx/>
              <a:buNone/>
              <a:tabLst/>
            </a:pPr>
            <a:r>
              <a:rPr kumimoji="0" lang="ar-SA" altLang="en-US" sz="4000" b="1" i="0" u="none" strike="noStrike" normalizeH="0" baseline="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المجموعة الشمسية</a:t>
            </a:r>
            <a:endParaRPr kumimoji="0" lang="en-US" altLang="en-US" sz="4000" b="1" i="0" u="none" strike="noStrike" normalizeH="0" baseline="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4000" b="1" i="0" u="none" strike="noStrike" normalizeH="0" baseline="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Arial" panose="020B0604020202020204" pitchFamily="34" charset="0"/>
            </a:endParaRPr>
          </a:p>
        </p:txBody>
      </p:sp>
      <p:sp>
        <p:nvSpPr>
          <p:cNvPr id="3" name="Rectangle 5"/>
          <p:cNvSpPr>
            <a:spLocks noChangeArrowheads="1"/>
          </p:cNvSpPr>
          <p:nvPr/>
        </p:nvSpPr>
        <p:spPr bwMode="auto">
          <a:xfrm>
            <a:off x="4726546" y="993530"/>
            <a:ext cx="709388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justLow" defTabSz="914400" rtl="1" eaLnBrk="0" fontAlgn="base" latinLnBrk="0" hangingPunct="0">
              <a:lnSpc>
                <a:spcPct val="100000"/>
              </a:lnSpc>
              <a:spcBef>
                <a:spcPct val="0"/>
              </a:spcBef>
              <a:spcAft>
                <a:spcPct val="0"/>
              </a:spcAft>
              <a:buClrTx/>
              <a:buSzTx/>
              <a:buFontTx/>
              <a:buNone/>
              <a:tabLst/>
            </a:pPr>
            <a:r>
              <a:rPr kumimoji="0" lang="en-US" altLang="en-US" sz="2400" b="1" i="0" u="none" strike="noStrike" normalizeH="0" baseline="0" dirty="0" err="1" smtClean="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تشكل</a:t>
            </a:r>
            <a:r>
              <a:rPr kumimoji="0" lang="en-US" altLang="en-US" sz="2400" b="1" i="0" u="none" strike="noStrike" normalizeH="0" baseline="0" dirty="0" smtClean="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الشمس</a:t>
            </a:r>
            <a:r>
              <a:rPr kumimoji="0" lang="en-US" altLang="en-US" sz="2400" b="1" i="0" u="none" strike="noStrike" normalizeH="0" baseline="0" dirty="0" smtClean="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مع</a:t>
            </a:r>
            <a:r>
              <a:rPr kumimoji="0" lang="en-US" altLang="en-US" sz="2400" b="1" i="0" u="none" strike="noStrike" normalizeH="0" baseline="0" dirty="0" smtClean="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كواكبها</a:t>
            </a:r>
            <a:r>
              <a:rPr kumimoji="0" lang="en-US" altLang="en-US" sz="2400" b="1" i="0" u="none" strike="noStrike" normalizeH="0" baseline="0" dirty="0" smtClean="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التسعة</a:t>
            </a:r>
            <a:r>
              <a:rPr kumimoji="0" lang="en-US" altLang="en-US" sz="2400" b="1" i="0" u="none" strike="noStrike" normalizeH="0" baseline="0" dirty="0" smtClean="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ما</a:t>
            </a:r>
            <a:r>
              <a:rPr kumimoji="0" lang="en-US" altLang="en-US" sz="2400" b="1" i="0" u="none" strike="noStrike" normalizeH="0" baseline="0" dirty="0" smtClean="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يعرف</a:t>
            </a:r>
            <a:r>
              <a:rPr kumimoji="0" lang="en-US" altLang="en-US" sz="2400" b="1" i="0" u="none" strike="noStrike" normalizeH="0" baseline="0" dirty="0" smtClean="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بالمجموعة</a:t>
            </a:r>
            <a:r>
              <a:rPr kumimoji="0" lang="en-US" altLang="en-US" sz="2400" b="1" i="0" u="none" strike="noStrike" normalizeH="0" baseline="0" dirty="0" smtClean="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الشمسية</a:t>
            </a:r>
            <a:r>
              <a:rPr kumimoji="0" lang="ar-EG" altLang="en-US" sz="2400" b="1" i="0" u="none" strike="noStrike" normalizeH="0" baseline="0" dirty="0" smtClean="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a:t>
            </a: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en-US" altLang="en-US" sz="2400" b="1" i="0" u="none" strike="noStrike" normalizeH="0" baseline="0" dirty="0" smtClean="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endParaRPr lang="ar-EG" altLang="en-US" sz="2400" b="1" dirty="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en-US" altLang="en-US" sz="2400" b="1" i="0" u="none" strike="noStrike" normalizeH="0" baseline="0" dirty="0" err="1"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وبما</a:t>
            </a:r>
            <a:r>
              <a:rPr kumimoji="0" lang="en-US" altLang="en-US" sz="2400" b="1" i="0" u="none" strike="noStrike" normalizeH="0" baseline="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أن</a:t>
            </a:r>
            <a:r>
              <a:rPr kumimoji="0" lang="en-US" altLang="en-US" sz="2400" b="1" i="0" u="none" strike="noStrike" normalizeH="0" baseline="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الشمس</a:t>
            </a:r>
            <a:r>
              <a:rPr kumimoji="0" lang="en-US" altLang="en-US" sz="2400" b="1" i="0" u="none" strike="noStrike" normalizeH="0" baseline="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هي</a:t>
            </a:r>
            <a:r>
              <a:rPr kumimoji="0" lang="en-US" altLang="en-US" sz="2400" b="1" i="0" u="none" strike="noStrike" normalizeH="0" baseline="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الأثقل</a:t>
            </a:r>
            <a:r>
              <a:rPr kumimoji="0" lang="en-US" altLang="en-US" sz="2400" b="1" i="0" u="none" strike="noStrike" normalizeH="0" baseline="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ونظرا</a:t>
            </a:r>
            <a:r>
              <a:rPr kumimoji="0" lang="en-US" altLang="en-US" sz="2400" b="1" i="0" u="none" strike="noStrike" normalizeH="0" baseline="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لجاذبيتها</a:t>
            </a:r>
            <a:r>
              <a:rPr kumimoji="0" lang="en-US" altLang="en-US" sz="2400" b="1" i="0" u="none" strike="noStrike" normalizeH="0" baseline="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القوية</a:t>
            </a:r>
            <a:r>
              <a:rPr kumimoji="0" lang="en-US" altLang="en-US" sz="2400" b="1" i="0" u="none" strike="noStrike" normalizeH="0" baseline="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  </a:t>
            </a:r>
            <a:r>
              <a:rPr kumimoji="0" lang="en-US" altLang="en-US" sz="2400" b="1" i="0" u="none" strike="noStrike" normalizeH="0" baseline="0" dirty="0" err="1"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فإنها</a:t>
            </a:r>
            <a:r>
              <a:rPr kumimoji="0" lang="en-US" altLang="en-US" sz="2400" b="1" i="0" u="none" strike="noStrike" normalizeH="0" baseline="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تكون</a:t>
            </a:r>
            <a:r>
              <a:rPr kumimoji="0" lang="en-US" altLang="en-US" sz="2400" b="1" i="0" u="none" strike="noStrike" normalizeH="0" baseline="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مركز</a:t>
            </a:r>
            <a:r>
              <a:rPr kumimoji="0" lang="en-US" altLang="en-US" sz="2400" b="1" i="0" u="none" strike="noStrike" normalizeH="0" baseline="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المجموعة</a:t>
            </a:r>
            <a:r>
              <a:rPr lang="ar-EG" altLang="en-US" sz="24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a:t>
            </a:r>
          </a:p>
          <a:p>
            <a:pPr marL="0" marR="0" lvl="0" indent="457200" algn="justLow" defTabSz="914400" rtl="1" eaLnBrk="0" fontAlgn="base" latinLnBrk="0" hangingPunct="0">
              <a:lnSpc>
                <a:spcPct val="100000"/>
              </a:lnSpc>
              <a:spcBef>
                <a:spcPct val="0"/>
              </a:spcBef>
              <a:spcAft>
                <a:spcPct val="0"/>
              </a:spcAft>
              <a:buClrTx/>
              <a:buSzTx/>
              <a:buFontTx/>
              <a:buNone/>
              <a:tabLst/>
            </a:pPr>
            <a:endParaRPr kumimoji="0" lang="ar-EG" altLang="en-US" sz="2400" b="1" i="0" u="none" strike="noStrike" normalizeH="0" baseline="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altLang="en-US" sz="2400" b="1" i="0" u="none" strike="noStrike"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تدور</a:t>
            </a:r>
            <a:r>
              <a:rPr kumimoji="0" lang="en-US" altLang="en-US" sz="2400" b="1" i="0" u="none" strike="noStrike"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الكواكب</a:t>
            </a:r>
            <a:r>
              <a:rPr kumimoji="0" lang="en-US" altLang="en-US" sz="2400" b="1" i="0" u="none" strike="noStrike"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حول</a:t>
            </a:r>
            <a:r>
              <a:rPr kumimoji="0" lang="ar-EG" altLang="en-US" sz="2400" b="1" i="0" u="none" strike="noStrike" normalizeH="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الشمس </a:t>
            </a:r>
            <a:r>
              <a:rPr kumimoji="0" lang="en-US" altLang="en-US" sz="2400" b="1" i="0" u="none" strike="noStrike"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وفق</a:t>
            </a:r>
            <a:r>
              <a:rPr kumimoji="0" lang="en-US" altLang="en-US" sz="2400" b="1" i="0" u="none" strike="noStrike"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نظام</a:t>
            </a:r>
            <a:r>
              <a:rPr kumimoji="0" lang="en-US" altLang="en-US" sz="2400" b="1" i="0" u="none" strike="noStrike"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دقيق</a:t>
            </a:r>
            <a:r>
              <a:rPr kumimoji="0" lang="en-US" altLang="en-US" sz="2400" b="1" i="0" u="none" strike="noStrike"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فسبحان</a:t>
            </a:r>
            <a:r>
              <a:rPr kumimoji="0" lang="en-US" altLang="en-US" sz="2400" b="1" i="0" u="none" strike="noStrike"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الخالق</a:t>
            </a:r>
            <a:r>
              <a:rPr kumimoji="0" lang="en-US" altLang="en-US" sz="2400" b="1" i="0" u="none" strike="noStrike" normalizeH="0" baseline="0" dirty="0" smtClean="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endParaRPr kumimoji="0" lang="ar-EG" altLang="en-US" sz="2400" b="1" i="0" u="none" strike="noStrike" normalizeH="0" baseline="0" dirty="0" smtClean="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endParaRPr>
          </a:p>
          <a:p>
            <a:pPr marL="0" marR="0" lvl="0" indent="457200" algn="justLow" defTabSz="914400" rtl="1" eaLnBrk="0" fontAlgn="base" latinLnBrk="0" hangingPunct="0">
              <a:lnSpc>
                <a:spcPct val="100000"/>
              </a:lnSpc>
              <a:spcBef>
                <a:spcPct val="0"/>
              </a:spcBef>
              <a:spcAft>
                <a:spcPct val="0"/>
              </a:spcAft>
              <a:buClrTx/>
              <a:buSzTx/>
              <a:buFontTx/>
              <a:buNone/>
              <a:tabLst/>
            </a:pPr>
            <a:endParaRPr kumimoji="0" lang="ar-EG" altLang="en-US" sz="2400" b="1" i="0" u="none" strike="noStrike" normalizeH="0" baseline="0" dirty="0" smtClean="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en-US" altLang="en-US" sz="2400" b="1" i="0" u="none" strike="noStrike" normalizeH="0" baseline="0" dirty="0" err="1"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بالنسبة</a:t>
            </a:r>
            <a:r>
              <a:rPr kumimoji="0" lang="en-US" altLang="en-US" sz="2400" b="1" i="0" u="none" strike="noStrike" normalizeH="0" baseline="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لكواكب</a:t>
            </a:r>
            <a:r>
              <a:rPr kumimoji="0" lang="en-US" altLang="en-US" sz="2400" b="1" i="0" u="none" strike="noStrike" normalizeH="0" baseline="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النظام</a:t>
            </a:r>
            <a:r>
              <a:rPr kumimoji="0" lang="en-US" altLang="en-US" sz="2400" b="1" i="0" u="none" strike="noStrike" normalizeH="0" baseline="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فهي</a:t>
            </a:r>
            <a:r>
              <a:rPr kumimoji="0" lang="en-US" altLang="en-US" sz="2400" b="1" i="0" u="none" strike="noStrike" normalizeH="0" baseline="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بالترتيب</a:t>
            </a:r>
            <a:r>
              <a:rPr kumimoji="0" lang="en-US" altLang="en-US" sz="2400" b="1" i="0" u="none" strike="noStrike" normalizeH="0" baseline="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عطارد</a:t>
            </a:r>
            <a:r>
              <a:rPr kumimoji="0" lang="en-US" altLang="en-US" sz="2400" b="1" i="0" u="none" strike="noStrike" normalizeH="0" baseline="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الزهرة</a:t>
            </a:r>
            <a:r>
              <a:rPr kumimoji="0" lang="en-US" altLang="en-US" sz="2400" b="1" i="0" u="none" strike="noStrike" normalizeH="0" baseline="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 </a:t>
            </a:r>
            <a:r>
              <a:rPr kumimoji="0" lang="en-US" altLang="en-US" sz="2400" b="1" i="0" u="none" strike="noStrike" normalizeH="0" baseline="0" dirty="0" err="1"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الأرض</a:t>
            </a:r>
            <a:r>
              <a:rPr kumimoji="0" lang="en-US" altLang="en-US" sz="2400" b="1" i="0" u="none" strike="noStrike" normalizeH="0" baseline="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المريخ</a:t>
            </a:r>
            <a:r>
              <a:rPr kumimoji="0" lang="en-US" altLang="en-US" sz="2400" b="1" i="0" u="none" strike="noStrike" normalizeH="0" baseline="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المشتري</a:t>
            </a:r>
            <a:r>
              <a:rPr kumimoji="0" lang="en-US" altLang="en-US" sz="2400" b="1" i="0" u="none" strike="noStrike" normalizeH="0" baseline="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زحل</a:t>
            </a:r>
            <a:r>
              <a:rPr kumimoji="0" lang="en-US" altLang="en-US" sz="2400" b="1" i="0" u="none" strike="noStrike" normalizeH="0" baseline="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أورانوس</a:t>
            </a:r>
            <a:r>
              <a:rPr kumimoji="0" lang="en-US" altLang="en-US" sz="2400" b="1" i="0" u="none" strike="noStrike" normalizeH="0" baseline="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نبتون</a:t>
            </a:r>
            <a:r>
              <a:rPr kumimoji="0" lang="en-US" altLang="en-US" sz="2400" b="1" i="0" u="none" strike="noStrike" normalizeH="0" baseline="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وبلوتو</a:t>
            </a:r>
            <a:r>
              <a:rPr kumimoji="0" lang="ar-EG" altLang="en-US" sz="2400" b="1" i="0" u="none" strike="noStrike" normalizeH="0" baseline="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a:t>
            </a:r>
          </a:p>
          <a:p>
            <a:pPr marL="0" marR="0" lvl="0" indent="457200" algn="justLow" defTabSz="914400" rtl="1" eaLnBrk="0" fontAlgn="base" latinLnBrk="0" hangingPunct="0">
              <a:lnSpc>
                <a:spcPct val="100000"/>
              </a:lnSpc>
              <a:spcBef>
                <a:spcPct val="0"/>
              </a:spcBef>
              <a:spcAft>
                <a:spcPct val="0"/>
              </a:spcAft>
              <a:buClrTx/>
              <a:buSzTx/>
              <a:buFontTx/>
              <a:buNone/>
              <a:tabLst/>
            </a:pPr>
            <a:endParaRPr kumimoji="0" lang="ar-EG" altLang="en-US" sz="2400" b="1" i="0" u="none" strike="noStrike" normalizeH="0" baseline="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en-US" altLang="en-US" sz="2400" b="1" i="0" u="none" strike="noStrike" normalizeH="0" baseline="0" dirty="0" err="1" smtClean="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الكواكب</a:t>
            </a:r>
            <a:r>
              <a:rPr kumimoji="0" lang="en-US" altLang="en-US" sz="2400" b="1" i="0" u="none" strike="noStrike" normalizeH="0" baseline="0" dirty="0" smtClean="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الأربعة</a:t>
            </a:r>
            <a:r>
              <a:rPr kumimoji="0" lang="en-US" altLang="en-US" sz="2400" b="1" i="0" u="none" strike="noStrike" normalizeH="0" baseline="0" dirty="0" smtClean="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الأولى</a:t>
            </a:r>
            <a:r>
              <a:rPr kumimoji="0" lang="en-US" altLang="en-US" sz="2400" b="1" i="0" u="none" strike="noStrike" normalizeH="0" baseline="0" dirty="0" smtClean="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صغيرة</a:t>
            </a:r>
            <a:r>
              <a:rPr kumimoji="0" lang="en-US" altLang="en-US" sz="2400" b="1" i="0" u="none" strike="noStrike" normalizeH="0" baseline="0" dirty="0" smtClean="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الحجم</a:t>
            </a:r>
            <a:r>
              <a:rPr kumimoji="0" lang="en-US" altLang="en-US" sz="2400" b="1" i="0" u="none" strike="noStrike" normalizeH="0" baseline="0" dirty="0" smtClean="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و </a:t>
            </a:r>
            <a:r>
              <a:rPr kumimoji="0" lang="en-US" altLang="en-US" sz="2400" b="1" i="0" u="none" strike="noStrike" normalizeH="0" baseline="0" dirty="0" err="1" smtClean="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ذات</a:t>
            </a:r>
            <a:r>
              <a:rPr kumimoji="0" lang="en-US" altLang="en-US" sz="2400" b="1" i="0" u="none" strike="noStrike" normalizeH="0" baseline="0" dirty="0" smtClean="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طبيعة</a:t>
            </a:r>
            <a:r>
              <a:rPr kumimoji="0" lang="en-US" altLang="en-US" sz="2400" b="1" i="0" u="none" strike="noStrike" normalizeH="0" baseline="0" dirty="0" smtClean="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صخرية</a:t>
            </a:r>
            <a:r>
              <a:rPr lang="ar-EG" altLang="en-US" sz="2400" b="1" dirty="0" smtClean="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a:t>
            </a:r>
          </a:p>
          <a:p>
            <a:pPr marL="0" marR="0" lvl="0" indent="457200" algn="justLow" defTabSz="914400" rtl="1" eaLnBrk="0" fontAlgn="base" latinLnBrk="0" hangingPunct="0">
              <a:lnSpc>
                <a:spcPct val="100000"/>
              </a:lnSpc>
              <a:spcBef>
                <a:spcPct val="0"/>
              </a:spcBef>
              <a:spcAft>
                <a:spcPct val="0"/>
              </a:spcAft>
              <a:buClrTx/>
              <a:buSzTx/>
              <a:buFontTx/>
              <a:buNone/>
              <a:tabLst/>
            </a:pPr>
            <a:endParaRPr lang="ar-EG" altLang="en-US" sz="2400" b="1" dirty="0" smtClean="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altLang="en-US" sz="2400" b="1" i="0" u="none" strike="noStrike"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الكواكب </a:t>
            </a:r>
            <a:r>
              <a:rPr kumimoji="0" lang="en-US" altLang="en-US" sz="2400" b="1" i="0" u="none" strike="noStrike" normalizeH="0" baseline="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الأخرى</a:t>
            </a:r>
            <a:r>
              <a:rPr kumimoji="0" lang="en-US" altLang="en-US" sz="2400" b="1" i="0" u="none" strike="noStrike"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باستثناء</a:t>
            </a:r>
            <a:r>
              <a:rPr kumimoji="0" lang="en-US" altLang="en-US" sz="2400" b="1" i="0" u="none" strike="noStrike"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بلوتو</a:t>
            </a:r>
            <a:r>
              <a:rPr kumimoji="0" lang="en-US" altLang="en-US" sz="2400" b="1" i="0" u="none" strike="noStrike"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فكلها</a:t>
            </a:r>
            <a:r>
              <a:rPr kumimoji="0" lang="en-US" altLang="en-US" sz="2400" b="1" i="0" u="none" strike="noStrike"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كواكب</a:t>
            </a:r>
            <a:r>
              <a:rPr kumimoji="0" lang="en-US" altLang="en-US" sz="2400" b="1" i="0" u="none" strike="noStrike"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غازية</a:t>
            </a:r>
            <a:r>
              <a:rPr kumimoji="0" lang="en-US" altLang="en-US" sz="2400" b="1" i="0" u="none" strike="noStrike"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ضخمة</a:t>
            </a:r>
            <a:r>
              <a:rPr kumimoji="0" lang="en-US" altLang="en-US" sz="2400" b="1" i="0" u="none" strike="noStrike"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و </a:t>
            </a:r>
            <a:r>
              <a:rPr kumimoji="0" lang="en-US" altLang="en-US" sz="2400" b="1" i="0" u="none" strike="noStrike" normalizeH="0" baseline="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ذات</a:t>
            </a:r>
            <a:r>
              <a:rPr kumimoji="0" lang="en-US" altLang="en-US" sz="2400" b="1" i="0" u="none" strike="noStrike"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قلب</a:t>
            </a:r>
            <a:r>
              <a:rPr kumimoji="0" lang="en-US" altLang="en-US" sz="2400" b="1" i="0" u="none" strike="noStrike"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صخري</a:t>
            </a:r>
            <a:r>
              <a:rPr kumimoji="0" lang="en-US" altLang="en-US" sz="2400" b="1" i="0" u="none" strike="noStrike"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صغير</a:t>
            </a:r>
            <a:r>
              <a:rPr kumimoji="0" lang="en-US" altLang="en-US" sz="2400" b="1" i="0" u="none" strike="noStrike"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فحجم</a:t>
            </a:r>
            <a:r>
              <a:rPr kumimoji="0" lang="en-US" altLang="en-US" sz="2400" b="1" i="0" u="none" strike="noStrike"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كوكب</a:t>
            </a:r>
            <a:r>
              <a:rPr kumimoji="0" lang="en-US" altLang="en-US" sz="2400" b="1" i="0" u="none" strike="noStrike"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المشتري</a:t>
            </a:r>
            <a:r>
              <a:rPr kumimoji="0" lang="en-US" altLang="en-US" sz="2400" b="1" i="0" u="none" strike="noStrike"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و </a:t>
            </a:r>
            <a:r>
              <a:rPr kumimoji="0" lang="en-US" altLang="en-US" sz="2400" b="1" i="0" u="none" strike="noStrike" normalizeH="0" baseline="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حده</a:t>
            </a:r>
            <a:r>
              <a:rPr kumimoji="0" lang="en-US" altLang="en-US" sz="2400" b="1" i="0" u="none" strike="noStrike"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يعادل</a:t>
            </a:r>
            <a:r>
              <a:rPr kumimoji="0" lang="en-US" altLang="en-US" sz="2400" b="1" i="0" u="none" strike="noStrike"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حجم</a:t>
            </a:r>
            <a:r>
              <a:rPr kumimoji="0" lang="en-US" altLang="en-US" sz="2400" b="1" i="0" u="none" strike="noStrike"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جميع</a:t>
            </a:r>
            <a:r>
              <a:rPr kumimoji="0" lang="en-US" altLang="en-US" sz="2400" b="1" i="0" u="none" strike="noStrike"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الكواكب</a:t>
            </a:r>
            <a:r>
              <a:rPr kumimoji="0" lang="en-US" altLang="en-US" sz="2400" b="1" i="0" u="none" strike="noStrike"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الأخرى</a:t>
            </a:r>
            <a:r>
              <a:rPr kumimoji="0" lang="en-US" altLang="en-US" sz="2400" b="1" i="0" u="none" strike="noStrike"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r>
              <a:rPr kumimoji="0" lang="en-US" altLang="en-US" sz="2400" b="1" i="0" u="none" strike="noStrike" normalizeH="0" baseline="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مجتمعة</a:t>
            </a:r>
            <a:r>
              <a:rPr kumimoji="0" lang="en-US" altLang="en-US" sz="2400" b="1" i="0" u="none" strike="noStrike"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Simplified Arabic" panose="02020603050405020304" pitchFamily="18" charset="-78"/>
              </a:rPr>
              <a:t>.   </a:t>
            </a:r>
            <a:endParaRPr kumimoji="0" lang="en-US" altLang="en-US" sz="2400" b="1" i="0" u="none" strike="noStrike" normalizeH="0" baseline="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66797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4779" y="109293"/>
            <a:ext cx="11423374" cy="6863417"/>
          </a:xfrm>
          <a:prstGeom prst="rect">
            <a:avLst/>
          </a:prstGeom>
          <a:noFill/>
        </p:spPr>
        <p:txBody>
          <a:bodyPr wrap="square" lIns="91440" tIns="45720" rIns="91440" bIns="45720">
            <a:spAutoFit/>
          </a:bodyPr>
          <a:lstStyle/>
          <a:p>
            <a:pPr algn="ctr" rtl="1">
              <a:spcAft>
                <a:spcPts val="0"/>
              </a:spcAft>
            </a:pPr>
            <a:r>
              <a:rPr lang="ar-SA" sz="40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نظريات تكون المجموعة </a:t>
            </a:r>
            <a:r>
              <a:rPr lang="ar-SA" sz="40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الشمسية</a:t>
            </a:r>
            <a:endParaRPr lang="ar-EG" sz="40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endParaRPr>
          </a:p>
          <a:p>
            <a:pPr algn="ctr" rtl="1">
              <a:spcAft>
                <a:spcPts val="0"/>
              </a:spcAft>
            </a:pPr>
            <a:endParaRPr lang="en-US" sz="40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endParaRPr>
          </a:p>
          <a:p>
            <a:pPr algn="just" rtl="1">
              <a:spcAft>
                <a:spcPts val="0"/>
              </a:spcAft>
            </a:pPr>
            <a:r>
              <a:rPr lang="ar-SA"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حاول</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العلماء</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إيجاد</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تفسير</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لنشأة</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المجموعة</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الشمسية</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واختلفت</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النظريات</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بين</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مؤيد</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ورافض</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ولعل</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من</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اكثر</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النظريات</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انتشارا</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هى</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p>
          <a:p>
            <a:pPr algn="just" rtl="1">
              <a:spcAft>
                <a:spcPts val="0"/>
              </a:spcAft>
            </a:pP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i="1" u="sng"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النظرية</a:t>
            </a:r>
            <a:r>
              <a:rPr lang="en-US" sz="2400" b="1" i="1" u="sng"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i="1" u="sng"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الأولى</a:t>
            </a:r>
            <a:r>
              <a:rPr lang="en-US" sz="2400" b="1" i="1" u="sng"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p>
          <a:p>
            <a:pPr indent="457200" algn="just" rtl="1">
              <a:lnSpc>
                <a:spcPct val="150000"/>
              </a:lnSpc>
              <a:spcAft>
                <a:spcPts val="0"/>
              </a:spcAft>
            </a:pP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تعرف</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بالنظرية</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الثنائية</a:t>
            </a:r>
            <a:endParaRPr lang="ar-EG" sz="2400" b="1" cap="none" spc="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endParaRPr>
          </a:p>
          <a:p>
            <a:pPr indent="457200" algn="just" rtl="1">
              <a:lnSpc>
                <a:spcPct val="150000"/>
              </a:lnSpc>
              <a:spcAft>
                <a:spcPts val="0"/>
              </a:spcAft>
            </a:pPr>
            <a:r>
              <a:rPr lang="en-US" sz="2400" b="1" cap="none" spc="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تقول</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النظرية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أن</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نجماً</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ضخماً</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إقترب</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من</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الشمس</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وكان</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لهذا</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النجم</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قوة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جاذبية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عالية</a:t>
            </a:r>
            <a:endPar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endParaRPr>
          </a:p>
          <a:p>
            <a:pPr indent="457200" algn="just" rtl="1">
              <a:lnSpc>
                <a:spcPct val="150000"/>
              </a:lnSpc>
              <a:spcAft>
                <a:spcPts val="0"/>
              </a:spcAft>
            </a:pP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انتزع</a:t>
            </a:r>
            <a:r>
              <a:rPr lang="en-US" sz="2400" b="1" cap="none" spc="0"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من</a:t>
            </a:r>
            <a:r>
              <a:rPr lang="en-US" sz="2400" b="1" cap="none" spc="0"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الشمس</a:t>
            </a:r>
            <a:r>
              <a:rPr lang="en-US" sz="2400" b="1" cap="none" spc="0"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كتلة</a:t>
            </a:r>
            <a:r>
              <a:rPr lang="en-US" sz="2400" b="1" cap="none" spc="0"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ضخمة</a:t>
            </a:r>
            <a:r>
              <a:rPr lang="en-US" sz="2400" b="1" cap="none" spc="0"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من</a:t>
            </a:r>
            <a:r>
              <a:rPr lang="en-US" sz="2400" b="1" cap="none" spc="0"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الغازات</a:t>
            </a:r>
            <a:r>
              <a:rPr lang="en-US" sz="2400" b="1" cap="none" spc="0"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وشكلت</a:t>
            </a:r>
            <a:r>
              <a:rPr lang="en-US" sz="2400" b="1" cap="none" spc="0"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على</a:t>
            </a:r>
            <a:r>
              <a:rPr lang="en-US" sz="2400" b="1" cap="none" spc="0"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هيئة</a:t>
            </a:r>
            <a:r>
              <a:rPr lang="en-US" sz="2400" b="1" cap="none" spc="0"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أذرع</a:t>
            </a:r>
            <a:r>
              <a:rPr lang="en-US" sz="2400" b="1" cap="none" spc="0"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طويلة</a:t>
            </a:r>
            <a:r>
              <a:rPr lang="en-US" sz="2400" b="1" cap="none" spc="0"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تدور</a:t>
            </a:r>
            <a:r>
              <a:rPr lang="en-US" sz="2400" b="1" cap="none" spc="0"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فى</a:t>
            </a:r>
            <a:r>
              <a:rPr lang="en-US" sz="2400" b="1" cap="none" spc="0"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نفس</a:t>
            </a:r>
            <a:r>
              <a:rPr lang="en-US" sz="2400" b="1" cap="none" spc="0"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اتجاه</a:t>
            </a:r>
            <a:r>
              <a:rPr lang="en-US" sz="2400" b="1" cap="none" spc="0"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دوران</a:t>
            </a:r>
            <a:r>
              <a:rPr lang="en-US" sz="2400" b="1" cap="none" spc="0"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smtClean="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الشمس</a:t>
            </a:r>
            <a:r>
              <a:rPr lang="ar-EG" sz="2400" b="1" cap="none" spc="0" dirty="0" smtClean="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a:t>
            </a:r>
          </a:p>
          <a:p>
            <a:pPr indent="457200" algn="just" rtl="1">
              <a:lnSpc>
                <a:spcPct val="150000"/>
              </a:lnSpc>
              <a:spcAft>
                <a:spcPts val="0"/>
              </a:spcAft>
            </a:pPr>
            <a:r>
              <a:rPr lang="en-US" sz="2400" b="1" cap="none" spc="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فقدت</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هذه</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الأذرع</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جزء</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من</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حرارتها</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وحدثت</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بعض</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الدوامات</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فتكثفت</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بعض</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مادتها</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وتحولت</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إلى</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مجموعة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الكواكب</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التى</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تدور</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حول</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الشمس</a:t>
            </a:r>
            <a:r>
              <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a:t>
            </a:r>
          </a:p>
          <a:p>
            <a:pPr indent="457200" algn="just" rtl="1">
              <a:lnSpc>
                <a:spcPct val="150000"/>
              </a:lnSpc>
              <a:spcAft>
                <a:spcPts val="0"/>
              </a:spcAft>
            </a:pPr>
            <a:r>
              <a:rPr lang="en-US" sz="2400" b="1" cap="none" spc="0" dirty="0" err="1"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اختلفت</a:t>
            </a:r>
            <a:r>
              <a:rPr lang="en-US" sz="2400" b="1" cap="none" spc="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أحجام</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تلك</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الكواكب</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حسب</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إختلاف</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جزء</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الأذرع</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المقطوع</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لكن</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هذه</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النظرية</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انتقدت</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من</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علماء</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الرياضيات</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لوجود</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بعض</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الأخطاء</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mj-cs"/>
              </a:rPr>
              <a:t>.</a:t>
            </a:r>
            <a:endPar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4116349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17454" y="143857"/>
            <a:ext cx="7396858" cy="6494085"/>
          </a:xfrm>
          <a:prstGeom prst="rect">
            <a:avLst/>
          </a:prstGeom>
          <a:noFill/>
        </p:spPr>
        <p:txBody>
          <a:bodyPr wrap="square" lIns="91440" tIns="45720" rIns="91440" bIns="45720">
            <a:spAutoFit/>
          </a:bodyPr>
          <a:lstStyle/>
          <a:p>
            <a:pPr algn="just" rtl="1">
              <a:spcAft>
                <a:spcPts val="0"/>
              </a:spcAft>
            </a:pPr>
            <a:r>
              <a:rPr lang="en-US" sz="2800" b="1" u="sng"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النظرية</a:t>
            </a:r>
            <a:r>
              <a:rPr lang="en-US" sz="2800" b="1" u="sng"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800" b="1" u="sng"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الثانية</a:t>
            </a:r>
            <a:r>
              <a:rPr lang="en-US" sz="2800" b="1" u="sng"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p>
          <a:p>
            <a:pPr indent="457200" algn="just" rtl="1">
              <a:lnSpc>
                <a:spcPct val="150000"/>
              </a:lnSpc>
              <a:spcAft>
                <a:spcPts val="0"/>
              </a:spcAft>
            </a:pP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وهي</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تقول</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ان</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المجموعة</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تكونت</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من</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سحابة</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كونية</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هائلة</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من</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الغاز</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والغبار</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وظلت</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لعدة</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آلاف</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من</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السنين</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واستمرت</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في</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الدوران</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حول</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نفسها</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تحت</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تأثير</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جاذبيتها</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الخاصة</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مكونة</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بذلك</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سحابة</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أخرى</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أصغر</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حجما</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وأكثر</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كثافة</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أعطتها</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كتلة</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مركزية</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كونت</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الشمس</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في</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بداياتها</a:t>
            </a:r>
            <a:r>
              <a:rPr lang="ar-EG" sz="2400" b="1" cap="none" spc="0"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a:t>
            </a:r>
          </a:p>
          <a:p>
            <a:pPr indent="457200" algn="just" rtl="1">
              <a:lnSpc>
                <a:spcPct val="150000"/>
              </a:lnSpc>
              <a:spcAft>
                <a:spcPts val="0"/>
              </a:spcAft>
            </a:pPr>
            <a:r>
              <a:rPr lang="en-US" sz="2400" b="1" cap="none" spc="0" dirty="0" err="1"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بعد</a:t>
            </a:r>
            <a:r>
              <a:rPr lang="en-US" sz="2400" b="1" cap="none" spc="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ملايين</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السنين</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دخلت</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الدقائق</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الصخرية</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الأقرب</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إلى</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الشمس</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في</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تصادم</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بينها</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أدى</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إلى</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تكون</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كواكب</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صغيرة</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ذات</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أشكال</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غير</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منتظمة</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إلا</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أنها</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ولكونها</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كانت</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ذات</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جاذبية</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فقد</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استمرت</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في</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جذب</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الكتل</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الصخرية</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والغازات</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فساعدها</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ذلك</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على</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اكتساب</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أحجام</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أكبر</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ذات</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انتظام</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أكثر</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a:t>
            </a:r>
          </a:p>
          <a:p>
            <a:pPr algn="just" rtl="1">
              <a:spcAft>
                <a:spcPts val="0"/>
              </a:spcAft>
            </a:pPr>
            <a:r>
              <a:rPr lang="en-US" sz="2800" b="1" u="sng"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النظرية</a:t>
            </a:r>
            <a:r>
              <a:rPr lang="en-US" sz="2800" b="1" u="sng"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800" b="1" u="sng"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الثالثة</a:t>
            </a:r>
            <a:r>
              <a:rPr lang="en-US" sz="2800" b="1" u="sng"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p>
          <a:p>
            <a:pPr indent="457200" algn="just" rtl="1">
              <a:lnSpc>
                <a:spcPct val="150000"/>
              </a:lnSpc>
              <a:spcAft>
                <a:spcPts val="0"/>
              </a:spcAft>
            </a:pP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تفترض</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انفجار</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لجسم</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فضائي</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هائل</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تفرق</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الى</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شظايا</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تكونت</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منها</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المجموعة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الشمسية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a:t>
            </a:r>
            <a:endPar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ndParaRPr>
          </a:p>
        </p:txBody>
      </p:sp>
      <p:pic>
        <p:nvPicPr>
          <p:cNvPr id="5124" name="Picture 4" descr="https://sp.yimg.com/xj/th?id=OIP.Me5bf6ea99ccb56277da8230b62cafb0do0&amp;pid=15.1&amp;P=0&amp;w=302&amp;h=8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151" y="1854558"/>
            <a:ext cx="3759603" cy="2949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54083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sp.yimg.com/xj/th?id=OIP.Mc92e7ef97cf1b73e7cb66879b37fe462o0&amp;pid=15.1&amp;P=0&amp;w=315&amp;h=18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006" y="943488"/>
            <a:ext cx="4043966" cy="216031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208103" y="315714"/>
            <a:ext cx="6983897" cy="6247864"/>
          </a:xfrm>
          <a:prstGeom prst="rect">
            <a:avLst/>
          </a:prstGeom>
          <a:noFill/>
        </p:spPr>
        <p:txBody>
          <a:bodyPr wrap="square" lIns="91440" tIns="45720" rIns="91440" bIns="45720">
            <a:spAutoFit/>
          </a:bodyPr>
          <a:lstStyle/>
          <a:p>
            <a:pPr algn="ctr" rtl="1">
              <a:spcAft>
                <a:spcPts val="0"/>
              </a:spcAft>
            </a:pPr>
            <a:r>
              <a:rPr lang="en-US" sz="40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أجسام</a:t>
            </a:r>
            <a:r>
              <a:rPr lang="en-US" sz="40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40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النظام</a:t>
            </a:r>
            <a:r>
              <a:rPr lang="en-US" sz="40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40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الشمسي</a:t>
            </a:r>
            <a:endParaRPr lang="en-US" sz="40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endParaRPr>
          </a:p>
          <a:p>
            <a:pPr indent="457200" algn="just" rtl="1">
              <a:lnSpc>
                <a:spcPct val="150000"/>
              </a:lnSpc>
              <a:spcAft>
                <a:spcPts val="0"/>
              </a:spcAft>
            </a:pP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توجد</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العديد</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من</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الأجسام</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في</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النظام</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الشمسي</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وتصنف</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إلى</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عدة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تصنيفات</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مختلفة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وهى</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 </a:t>
            </a:r>
          </a:p>
          <a:p>
            <a:pPr marL="457200" indent="-457200" algn="just" rtl="1">
              <a:lnSpc>
                <a:spcPct val="150000"/>
              </a:lnSpc>
              <a:spcAft>
                <a:spcPts val="0"/>
              </a:spcAft>
              <a:buAutoNum type="arabicPeriod"/>
            </a:pPr>
            <a:r>
              <a:rPr lang="en-US" sz="2400" b="1" cap="none" spc="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hlinkClick r:id="rId3" tooltip="شمس"/>
              </a:rPr>
              <a:t>الشمس</a:t>
            </a:r>
            <a:endParaRPr lang="ar-EG"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endParaRPr>
          </a:p>
          <a:p>
            <a:pPr algn="just" rtl="1">
              <a:lnSpc>
                <a:spcPct val="150000"/>
              </a:lnSpc>
              <a:spcAft>
                <a:spcPts val="0"/>
              </a:spcAft>
            </a:pPr>
            <a:r>
              <a:rPr lang="en-US" sz="2400" b="1" cap="none" spc="0" dirty="0" smtClean="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وهى</a:t>
            </a:r>
            <a:r>
              <a:rPr lang="en-US" sz="2400" b="1" cap="none" spc="0" dirty="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نجم</a:t>
            </a:r>
            <a:r>
              <a:rPr lang="en-US" sz="2400" b="1" cap="none" spc="0" dirty="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وهي</a:t>
            </a:r>
            <a:r>
              <a:rPr lang="en-US" sz="2400" b="1" cap="none" spc="0" dirty="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واحدة</a:t>
            </a:r>
            <a:r>
              <a:rPr lang="en-US" sz="2400" b="1" cap="none" spc="0" dirty="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من</a:t>
            </a:r>
            <a:r>
              <a:rPr lang="en-US" sz="2400" b="1" cap="none" spc="0" dirty="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أكثر</a:t>
            </a:r>
            <a:r>
              <a:rPr lang="en-US" sz="2400" b="1" cap="none" spc="0" dirty="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من</a:t>
            </a:r>
            <a:r>
              <a:rPr lang="en-US" sz="2400" b="1" cap="none" spc="0" dirty="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200 </a:t>
            </a:r>
            <a:r>
              <a:rPr lang="en-US" sz="2400" b="1" cap="none" spc="0" dirty="0" err="1">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مليار</a:t>
            </a:r>
            <a:r>
              <a:rPr lang="en-US" sz="2400" b="1" cap="none" spc="0" dirty="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نجمة</a:t>
            </a:r>
            <a:r>
              <a:rPr lang="en-US" sz="2400" b="1" cap="none" spc="0" dirty="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في</a:t>
            </a:r>
            <a:r>
              <a:rPr lang="en-US" sz="2400" b="1" cap="none" spc="0" dirty="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مجرتنا</a:t>
            </a:r>
            <a:r>
              <a:rPr lang="en-US" sz="2400" b="1" cap="none" spc="0" dirty="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ar-EG" sz="2400" b="1" cap="none" spc="0" dirty="0" smtClean="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درب التبانه</a:t>
            </a:r>
            <a:r>
              <a:rPr lang="en-US" sz="2400" b="1" cap="none" spc="0" dirty="0" smtClean="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وتحتل</a:t>
            </a:r>
            <a:r>
              <a:rPr lang="en-US" sz="2400" b="1" cap="none" spc="0" dirty="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الشمس</a:t>
            </a:r>
            <a:r>
              <a:rPr lang="en-US" sz="2400" b="1" cap="none" spc="0" dirty="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مركز</a:t>
            </a:r>
            <a:r>
              <a:rPr lang="en-US" sz="2400" b="1" cap="none" spc="0" dirty="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نظامنا</a:t>
            </a:r>
            <a:r>
              <a:rPr lang="en-US" sz="2400" b="1" cap="none" spc="0" dirty="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الشمسي</a:t>
            </a:r>
            <a:r>
              <a:rPr lang="en-US" sz="2400" b="1" cap="none" spc="0" dirty="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وتكون</a:t>
            </a:r>
            <a:r>
              <a:rPr lang="en-US" sz="2400" b="1" cap="none" spc="0" dirty="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99.86% </a:t>
            </a:r>
            <a:r>
              <a:rPr lang="en-US" sz="2400" b="1" cap="none" spc="0" dirty="0" err="1">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من</a:t>
            </a:r>
            <a:r>
              <a:rPr lang="en-US" sz="2400" b="1" cap="none" spc="0" dirty="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كتلته</a:t>
            </a:r>
            <a:r>
              <a:rPr lang="en-US" sz="2400" b="1" cap="none" spc="0" dirty="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a:t>
            </a:r>
          </a:p>
          <a:p>
            <a:pPr indent="457200" algn="just" rtl="1">
              <a:lnSpc>
                <a:spcPct val="150000"/>
              </a:lnSpc>
              <a:spcAft>
                <a:spcPts val="0"/>
              </a:spcAft>
            </a:pPr>
            <a:r>
              <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2.</a:t>
            </a:r>
            <a:r>
              <a:rPr lang="en-US" sz="2400" b="1" cap="none" spc="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hlinkClick r:id="rId4" tooltip="كوكب"/>
              </a:rPr>
              <a:t>الكواكب</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hlinkClick r:id="rId4" tooltip="كوكب"/>
              </a:rPr>
              <a:t> </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endPar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endParaRPr>
          </a:p>
          <a:p>
            <a:pPr indent="457200" algn="just" rtl="1">
              <a:lnSpc>
                <a:spcPct val="150000"/>
              </a:lnSpc>
              <a:spcAft>
                <a:spcPts val="0"/>
              </a:spcAft>
            </a:pPr>
            <a:r>
              <a:rPr lang="en-US" sz="2400" b="1" cap="none" spc="0" dirty="0" err="1"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وهي</a:t>
            </a:r>
            <a:r>
              <a:rPr lang="en-US" sz="2400" b="1" cap="none" spc="0"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ثمانية</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كواكب</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وهي</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على</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التوالي</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حسب</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بعدها</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عن</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en-US" sz="24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الشمس</a:t>
            </a:r>
            <a:r>
              <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ar-EG" sz="2400" b="1" cap="none" spc="0" dirty="0" smtClean="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عطارد ، الزهرة ،الأرض ، المريخ ، المشترى ، زحل ، أورانوس ، نبتون ،</a:t>
            </a:r>
            <a:r>
              <a:rPr lang="ar-EG" sz="2400" b="1" dirty="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 </a:t>
            </a:r>
            <a:r>
              <a:rPr lang="ar-EG" sz="2400" b="1" dirty="0" smtClean="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ب</a:t>
            </a:r>
            <a:r>
              <a:rPr lang="en-US" sz="2400" b="1" cap="none" spc="0" dirty="0" err="1" smtClean="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لوتو</a:t>
            </a:r>
            <a:r>
              <a:rPr lang="en-US" sz="2400" b="1" cap="none" spc="0" dirty="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Arial" panose="020B0604020202020204" pitchFamily="34" charset="0"/>
                <a:ea typeface="Times New Roman" panose="02020603050405020304" pitchFamily="18" charset="0"/>
                <a:cs typeface="Arial" panose="020B0604020202020204" pitchFamily="34" charset="0"/>
              </a:rPr>
              <a:t>.</a:t>
            </a:r>
            <a:endParaRPr lang="en-US" sz="2400" b="1" cap="none" spc="0" dirty="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Arial" panose="020B0604020202020204" pitchFamily="34" charset="0"/>
              <a:cs typeface="Arial" panose="020B0604020202020204" pitchFamily="34" charset="0"/>
            </a:endParaRPr>
          </a:p>
        </p:txBody>
      </p:sp>
      <p:pic>
        <p:nvPicPr>
          <p:cNvPr id="6148" name="Picture 4" descr="https://sp.yimg.com/xj/th?id=OIP.M06014fcc932361fcf2690ce4386ce179o0&amp;pid=15.1&amp;P=0&amp;w=356&amp;h=15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0330" y="4118733"/>
            <a:ext cx="4505739" cy="2229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38625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13679" y="0"/>
            <a:ext cx="5576925" cy="6740307"/>
          </a:xfrm>
          <a:prstGeom prst="rect">
            <a:avLst/>
          </a:prstGeom>
          <a:noFill/>
        </p:spPr>
        <p:txBody>
          <a:bodyPr wrap="square" lIns="91440" tIns="45720" rIns="91440" bIns="45720">
            <a:spAutoFit/>
          </a:bodyPr>
          <a:lstStyle/>
          <a:p>
            <a:pPr indent="457200" algn="just" rtl="1">
              <a:lnSpc>
                <a:spcPct val="150000"/>
              </a:lnSpc>
              <a:spcAft>
                <a:spcPts val="0"/>
              </a:spcAft>
            </a:pPr>
            <a:r>
              <a:rPr lang="ar-EG" sz="2400" b="1" cap="none" spc="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hlinkClick r:id="rId2" tooltip="قمر"/>
              </a:rPr>
              <a:t>3.</a:t>
            </a:r>
            <a:r>
              <a:rPr lang="en-US" sz="2400" b="1" cap="none" spc="0" dirty="0" err="1"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hlinkClick r:id="rId2" tooltip="قمر"/>
              </a:rPr>
              <a:t>الأقمار</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endParaRPr lang="ar-EG" sz="2400" b="1" cap="none" spc="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a:p>
            <a:pPr indent="457200" algn="just" rtl="1">
              <a:lnSpc>
                <a:spcPct val="150000"/>
              </a:lnSpc>
              <a:spcAft>
                <a:spcPts val="0"/>
              </a:spcAft>
            </a:pPr>
            <a:r>
              <a:rPr lang="en-US" sz="2400" b="1" cap="none" spc="0" dirty="0" err="1"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الأقمار</a:t>
            </a:r>
            <a:r>
              <a:rPr lang="en-US" sz="2400" b="1" cap="none" spc="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أو</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التوابع</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الطبيعية</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وهي</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أجسام</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مختلفة</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الاحجام</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ولها</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مدار</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حول</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كوكب</a:t>
            </a:r>
            <a:r>
              <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endParaRPr lang="en-US" sz="24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Traditional Arabic" panose="02020603050405020304" pitchFamily="18" charset="-78"/>
            </a:endParaRPr>
          </a:p>
          <a:p>
            <a:pPr indent="457200" algn="just" rtl="1">
              <a:lnSpc>
                <a:spcPct val="150000"/>
              </a:lnSpc>
              <a:spcAft>
                <a:spcPts val="0"/>
              </a:spcAft>
            </a:pPr>
            <a:r>
              <a:rPr lang="ar-EG" sz="2400" b="1" u="sng"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4.الكويكبات</a:t>
            </a:r>
            <a:r>
              <a:rPr lang="ar-EG" sz="2400" b="1"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p>
          <a:p>
            <a:pPr indent="457200" algn="just" rtl="1">
              <a:lnSpc>
                <a:spcPct val="150000"/>
              </a:lnSpc>
              <a:spcAft>
                <a:spcPts val="0"/>
              </a:spcAft>
            </a:pPr>
            <a:r>
              <a:rPr lang="en-US" sz="2400" b="1" cap="none" spc="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تصغير</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كلمة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كوكب</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وهي</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الأجسام</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التي</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تكونت</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منها</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الكواكب</a:t>
            </a:r>
            <a:r>
              <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p>
          <a:p>
            <a:pPr indent="457200" algn="just" rtl="1">
              <a:lnSpc>
                <a:spcPct val="150000"/>
              </a:lnSpc>
              <a:spcAft>
                <a:spcPts val="0"/>
              </a:spcAft>
            </a:pP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وهي</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أجسام</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صخرية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أصغر</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حجم</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الكوكب</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تكونت</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في</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بداية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تكون</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النظام</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الشمسي</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تدور</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حول</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ولاسيما</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ما</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بين</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كوكبي</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a:t>
            </a:r>
            <a:r>
              <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لمريخ</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و</a:t>
            </a:r>
            <a:r>
              <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المشترى</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وفي</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أماكن</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أخرى</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وحول</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ذاتها</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وهي</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غير</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موجودة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الآن</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بشكل</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واضح</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endPar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a:p>
            <a:pPr indent="457200" algn="just" rtl="1">
              <a:lnSpc>
                <a:spcPct val="150000"/>
              </a:lnSpc>
              <a:spcAft>
                <a:spcPts val="0"/>
              </a:spcAft>
            </a:pPr>
            <a:r>
              <a:rPr lang="en-US" sz="2400" b="1" cap="none" spc="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ويستخدم</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المصطلح</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أحياناً</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للأشارة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للنيازك</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والمذنبات</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أو</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الجسيمات</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التي</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قطرها</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أقل</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10</a:t>
            </a:r>
            <a:r>
              <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كم</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endPar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4" name="Rectangle 3"/>
          <p:cNvSpPr/>
          <p:nvPr/>
        </p:nvSpPr>
        <p:spPr>
          <a:xfrm>
            <a:off x="257577" y="3390900"/>
            <a:ext cx="5692462" cy="2862322"/>
          </a:xfrm>
          <a:prstGeom prst="rect">
            <a:avLst/>
          </a:prstGeom>
        </p:spPr>
        <p:txBody>
          <a:bodyPr wrap="square">
            <a:spAutoFit/>
          </a:bodyPr>
          <a:lstStyle/>
          <a:p>
            <a:pPr indent="457200" algn="just" rtl="1">
              <a:lnSpc>
                <a:spcPct val="150000"/>
              </a:lnSpc>
              <a:spcAft>
                <a:spcPts val="0"/>
              </a:spcAft>
            </a:pP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hlinkClick r:id="rId3" tooltip="نيزك"/>
              </a:rPr>
              <a:t>5.</a:t>
            </a: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hlinkClick r:id="rId3" tooltip="نيزك"/>
              </a:rPr>
              <a:t>النيازك</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endPar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a:p>
            <a:pPr indent="457200" algn="just" rtl="1">
              <a:lnSpc>
                <a:spcPct val="150000"/>
              </a:lnSpc>
              <a:spcAft>
                <a:spcPts val="0"/>
              </a:spcAft>
            </a:pPr>
            <a:r>
              <a:rPr lang="en-US" sz="2400" b="1" dirty="0" err="1"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ملايين</a:t>
            </a:r>
            <a:r>
              <a:rPr lang="en-US" sz="24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الأجسام</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الصخرية</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مختلفة</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الأشكال</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والأحجام</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تدور</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في</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مدار</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حول</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a:t>
            </a:r>
            <a:r>
              <a:rPr lang="en-US" sz="24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بين</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مداري</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المريخ والمشترى</a:t>
            </a:r>
            <a:r>
              <a:rPr lang="en-US" sz="24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وتتواجد</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على</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طول</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مدارها</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وبذلك</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تشكل</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ما</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يشبه</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الحزام</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ولهذا</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سمي</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هذا</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المدار</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بحزام الكويكبات.</a:t>
            </a:r>
            <a:endPar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endParaRPr>
          </a:p>
        </p:txBody>
      </p:sp>
      <p:pic>
        <p:nvPicPr>
          <p:cNvPr id="1026" name="Picture 2" descr="https://sp.yimg.com/xj/th?id=OIP.Medefcb7990b5abdaed44885d7ff45c04o0&amp;pid=15.1&amp;P=0&amp;w=171&amp;h=15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1387" y="0"/>
            <a:ext cx="2467914" cy="24839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sp.yimg.com/xj/th?id=OIP.M5b8284a27ae2b755b1c929848e13e713o0&amp;pid=15.1&amp;P=0&amp;w=199&amp;h=16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0609" y="1030310"/>
            <a:ext cx="2747448" cy="23605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00782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56090" y="126783"/>
            <a:ext cx="7167189" cy="3416320"/>
          </a:xfrm>
          <a:prstGeom prst="rect">
            <a:avLst/>
          </a:prstGeom>
        </p:spPr>
        <p:txBody>
          <a:bodyPr wrap="square">
            <a:spAutoFit/>
          </a:bodyPr>
          <a:lstStyle/>
          <a:p>
            <a:pPr indent="457200" algn="just" rtl="1">
              <a:lnSpc>
                <a:spcPct val="150000"/>
              </a:lnSpc>
            </a:pP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hlinkClick r:id="rId2" tooltip="مذنب"/>
              </a:rPr>
              <a:t>6.</a:t>
            </a: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hlinkClick r:id="rId2" tooltip="مذنب"/>
              </a:rPr>
              <a:t>المذنبات</a:t>
            </a:r>
            <a:endPar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a:p>
            <a:pPr indent="457200" algn="just" rtl="1">
              <a:lnSpc>
                <a:spcPct val="150000"/>
              </a:lnSpc>
            </a:pP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وهي</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أجسام</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جليدية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تأتي</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خارج</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المجموعة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الشمسية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أو</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تخرج</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منها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تدور</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حول</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في</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مدارات</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إهليليجيّة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الشكل</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يصل</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بعضها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إلى</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بعد</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حدود</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نظامنا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الشمسي</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ومداراتها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طويلة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جدا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ومنتشرة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بطريقة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غير</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منتظمة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ومبعثرة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وعند</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اقتراب</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أحدها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يتسامى</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الجليد</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الذي</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يكسوه</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متحوّلا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مباشرة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إلى</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بخار</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مخلفا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سحابة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على</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شكل</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ذنب</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p>
        </p:txBody>
      </p:sp>
      <p:pic>
        <p:nvPicPr>
          <p:cNvPr id="8196" name="Picture 7" descr="https://sp.yimg.com/xj/th?id=OIP.M6742aae2955afdc616be0e11165e9c84o0&amp;pid=15.1&amp;P=0&amp;w=213.6.6&amp;h=16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35" y="425003"/>
            <a:ext cx="3618962" cy="2654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45961" y="5594626"/>
            <a:ext cx="11741239" cy="830997"/>
          </a:xfrm>
          <a:prstGeom prst="rect">
            <a:avLst/>
          </a:prstGeom>
          <a:noFill/>
        </p:spPr>
        <p:txBody>
          <a:bodyPr wrap="square" lIns="91440" tIns="45720" rIns="91440" bIns="45720">
            <a:spAutoFit/>
          </a:bodyPr>
          <a:lstStyle/>
          <a:p>
            <a:pPr algn="ctr"/>
            <a:r>
              <a:rPr lang="ar-EG" sz="2400" b="1" u="sng" cap="none" spc="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9. مخلفات فضائية </a:t>
            </a:r>
            <a:r>
              <a:rPr lang="en-US" sz="2400" b="1" u="sng" cap="none" spc="0" dirty="0" err="1"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صناعية</a:t>
            </a:r>
            <a:endParaRPr lang="ar-EG" sz="2400" b="1" u="sng" cap="none" spc="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a:p>
            <a:pPr algn="ctr"/>
            <a:r>
              <a:rPr lang="en-US" sz="2400" b="1" cap="none" spc="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وهي</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بقايا</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أو</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حطام</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cap="none" spc="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أقمار صناعية </a:t>
            </a:r>
            <a:r>
              <a:rPr lang="en-US" sz="2400" b="1" cap="none" spc="0" dirty="0" err="1"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ومركبات</a:t>
            </a:r>
            <a:r>
              <a:rPr lang="en-US" sz="2400" b="1" cap="none" spc="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ومحطات</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فصائية</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صنع</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البشر</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وهذه</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منتشرة</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بالغلاف</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الجوي</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حول</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كوكب</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cap="none" spc="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الأرض.</a:t>
            </a:r>
            <a:endPar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endParaRPr>
          </a:p>
        </p:txBody>
      </p:sp>
      <p:sp>
        <p:nvSpPr>
          <p:cNvPr id="3" name="Rectangle 2"/>
          <p:cNvSpPr/>
          <p:nvPr/>
        </p:nvSpPr>
        <p:spPr>
          <a:xfrm>
            <a:off x="6370749" y="4153258"/>
            <a:ext cx="6096000" cy="1754326"/>
          </a:xfrm>
          <a:prstGeom prst="rect">
            <a:avLst/>
          </a:prstGeom>
        </p:spPr>
        <p:txBody>
          <a:bodyPr>
            <a:spAutoFit/>
          </a:bodyPr>
          <a:lstStyle/>
          <a:p>
            <a:pPr indent="457200" algn="ctr" rtl="1">
              <a:lnSpc>
                <a:spcPct val="150000"/>
              </a:lnSpc>
              <a:spcAft>
                <a:spcPts val="0"/>
              </a:spcAft>
            </a:pPr>
            <a:r>
              <a:rPr lang="ar-EG" sz="2400" b="1" u="sng"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8.</a:t>
            </a:r>
            <a:r>
              <a:rPr lang="en-US" sz="2400" b="1" u="sng"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الأقمار</a:t>
            </a:r>
            <a:r>
              <a:rPr lang="en-US" sz="2400" b="1" u="sng"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u="sng"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الصناعية</a:t>
            </a:r>
            <a:r>
              <a:rPr lang="en-US" sz="2400" b="1" u="sng"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endParaRPr lang="ar-EG" sz="2400" b="1" u="sng"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a:p>
            <a:pPr indent="457200" algn="ctr" rtl="1">
              <a:lnSpc>
                <a:spcPct val="150000"/>
              </a:lnSpc>
              <a:spcAft>
                <a:spcPts val="0"/>
              </a:spcAft>
            </a:pP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وهي</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أجسام</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صغيرة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صنعها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وأطلقها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الإنسان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وتدور</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حول</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الكواكب</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وخصوصاً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الأرض</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endPar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p:txBody>
      </p:sp>
      <p:pic>
        <p:nvPicPr>
          <p:cNvPr id="2050" name="Picture 2" descr="https://sp.yimg.com/xj/th?id=JN.BpTCewPOxKO0USzcyiQYqA&amp;pid=15.1&amp;P=0&amp;w=227&amp;h=1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093" y="3275842"/>
            <a:ext cx="4068696" cy="222068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6096000" y="3438297"/>
            <a:ext cx="6096000" cy="600164"/>
          </a:xfrm>
          <a:prstGeom prst="rect">
            <a:avLst/>
          </a:prstGeom>
        </p:spPr>
        <p:txBody>
          <a:bodyPr>
            <a:spAutoFit/>
          </a:bodyPr>
          <a:lstStyle/>
          <a:p>
            <a:pPr indent="457200" algn="ctr" rtl="1">
              <a:lnSpc>
                <a:spcPct val="150000"/>
              </a:lnSpc>
            </a:pPr>
            <a:r>
              <a:rPr lang="ar-EG" sz="2400" b="1" u="sng" dirty="0" smtClean="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7.غبار</a:t>
            </a:r>
            <a:r>
              <a:rPr lang="en-US" sz="2400" b="1" u="sng" dirty="0" smtClean="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u="sng"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وجسيمات</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ضئيلة</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أخرى</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تدور</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في</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مدار</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الكواكب</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endPar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765104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85349" y="988410"/>
            <a:ext cx="5221301" cy="923330"/>
          </a:xfrm>
          <a:prstGeom prst="rect">
            <a:avLst/>
          </a:prstGeom>
          <a:noFill/>
        </p:spPr>
        <p:txBody>
          <a:bodyPr wrap="none" lIns="91440" tIns="45720" rIns="91440" bIns="45720">
            <a:spAutoFit/>
          </a:bodyPr>
          <a:lstStyle/>
          <a:p>
            <a:pPr algn="ctr"/>
            <a:r>
              <a:rPr lang="ar-EG" sz="5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بسم الله الرحمن الرحيم</a:t>
            </a:r>
            <a:endParaRPr lang="en-US" sz="5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ndParaRPr>
          </a:p>
        </p:txBody>
      </p:sp>
      <p:sp>
        <p:nvSpPr>
          <p:cNvPr id="4" name="Rectangle 3"/>
          <p:cNvSpPr/>
          <p:nvPr/>
        </p:nvSpPr>
        <p:spPr>
          <a:xfrm>
            <a:off x="191069" y="2885867"/>
            <a:ext cx="11583380" cy="1323439"/>
          </a:xfrm>
          <a:prstGeom prst="rect">
            <a:avLst/>
          </a:prstGeom>
          <a:noFill/>
        </p:spPr>
        <p:txBody>
          <a:bodyPr wrap="square" lIns="91440" tIns="45720" rIns="91440" bIns="45720">
            <a:spAutoFit/>
          </a:bodyPr>
          <a:lstStyle/>
          <a:p>
            <a:pPr algn="ctr"/>
            <a:r>
              <a:rPr lang="ar-EG" sz="40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cs typeface="Simplified Arabic" panose="02020603050405020304" pitchFamily="18" charset="-78"/>
              </a:rPr>
              <a:t>وَالشَّمْسُ تَجْرِي لِمُسْتَقَرٍّ لَهَا ذَلِكَ تَقْدِيرُ الْعَزِيزِ الْعَلِيمِ*وَالْقَمَرَ قَدَّرْنَاهُ مَنَازِلَ حَتَّى عَادَ كَالْعُرْجُونِ الْقَدِيمِ *</a:t>
            </a:r>
            <a:endParaRPr lang="en-US" sz="40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ndParaRPr>
          </a:p>
        </p:txBody>
      </p:sp>
      <p:sp>
        <p:nvSpPr>
          <p:cNvPr id="5" name="Rectangle 4"/>
          <p:cNvSpPr/>
          <p:nvPr/>
        </p:nvSpPr>
        <p:spPr>
          <a:xfrm>
            <a:off x="4237157" y="5135031"/>
            <a:ext cx="3717685" cy="923330"/>
          </a:xfrm>
          <a:prstGeom prst="rect">
            <a:avLst/>
          </a:prstGeom>
          <a:noFill/>
        </p:spPr>
        <p:txBody>
          <a:bodyPr wrap="none" lIns="91440" tIns="45720" rIns="91440" bIns="45720">
            <a:spAutoFit/>
          </a:bodyPr>
          <a:lstStyle/>
          <a:p>
            <a:pPr algn="ctr"/>
            <a:r>
              <a:rPr lang="ar-EG" sz="5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صدق الله العظيم</a:t>
            </a:r>
            <a:endParaRPr lang="en-US" sz="5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38876513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56844" y="0"/>
            <a:ext cx="7903335" cy="7571303"/>
          </a:xfrm>
          <a:prstGeom prst="rect">
            <a:avLst/>
          </a:prstGeom>
        </p:spPr>
        <p:txBody>
          <a:bodyPr wrap="square">
            <a:spAutoFit/>
          </a:bodyPr>
          <a:lstStyle/>
          <a:p>
            <a:pPr indent="457200" algn="ctr" rtl="1">
              <a:lnSpc>
                <a:spcPct val="150000"/>
              </a:lnSpc>
              <a:spcAft>
                <a:spcPts val="0"/>
              </a:spcAft>
            </a:pPr>
            <a:r>
              <a:rPr lang="en-US" sz="36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a:t>
            </a:r>
            <a:endParaRPr lang="en-US" sz="36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a:p>
            <a:pPr indent="457200" algn="just" rtl="1">
              <a:lnSpc>
                <a:spcPct val="150000"/>
              </a:lnSpc>
              <a:spcAft>
                <a:spcPts val="0"/>
              </a:spcAft>
            </a:pP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نجم</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عظيم</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ذو</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جاذبية</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قوية</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تحققها</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له</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كتلته</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الكبيرة</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وهي</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مركز</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النظام</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الشمسي</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هذا</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النظام</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الذي</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تعتبر</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أرضنا</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جزءا</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منه</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p>
          <a:p>
            <a:pPr indent="457200" algn="just" rtl="1">
              <a:lnSpc>
                <a:spcPct val="150000"/>
              </a:lnSpc>
              <a:spcAft>
                <a:spcPts val="0"/>
              </a:spcAft>
            </a:pP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يبلغ</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متوسط</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قطر</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حوالي</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مليون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ونصف</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المليون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الكيلومترات</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وكثافته</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ربع</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كثافة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الارض</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تقريبا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وكتلته</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الفا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مليون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مليون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مليون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طن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 </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335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ألف</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مرة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قدر</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كتلة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الارض</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p>
          <a:p>
            <a:pPr indent="457200" algn="just" rtl="1">
              <a:lnSpc>
                <a:spcPct val="150000"/>
              </a:lnSpc>
              <a:spcAft>
                <a:spcPts val="0"/>
              </a:spcAft>
            </a:pPr>
            <a:r>
              <a:rPr lang="en-US" sz="24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والشمس</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كأي</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نجم</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عادي</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توجد</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على</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هيئة</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كرة</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ضخمة</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غاز</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الهيدروجين</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والهيليوم</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ويكّونْ</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الهيدروجين</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حوالي</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%70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كتلة</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بينما</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غاز</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الهيليوم</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يكّونْ</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حوالي</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%28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والباقي</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اي</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نسبة</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%2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مكونْ</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عنصر</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الكربون</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والاوكسجين</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وعناصر</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اخرى</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p>
          <a:p>
            <a:pPr indent="457200" algn="just" rtl="1">
              <a:lnSpc>
                <a:spcPct val="150000"/>
              </a:lnSpc>
              <a:spcAft>
                <a:spcPts val="0"/>
              </a:spcAft>
            </a:pP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تحتل</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مركز</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ال</a:t>
            </a: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نظام</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الشمسي</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وتكون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98%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كتلته</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وقد</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لاحظ</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ـ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العلماء</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وجود</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البقع</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الشمسية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على</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سطحها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والمعروفة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بإسم</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الكلف</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الشمسية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وذلك</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خلال</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دورانها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حول</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محورها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p>
          <a:p>
            <a:pPr indent="457200" algn="just" rtl="1">
              <a:lnSpc>
                <a:spcPct val="150000"/>
              </a:lnSpc>
              <a:spcAft>
                <a:spcPts val="0"/>
              </a:spcAft>
            </a:pP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p>
        </p:txBody>
      </p:sp>
      <p:pic>
        <p:nvPicPr>
          <p:cNvPr id="3074" name="Picture 2" descr="https://sp.yimg.com/xj/th?id=JN.Q8zyu9Kn3Mt2HvWILJfpoQ&amp;pid=15.1&amp;P=0&amp;w=300&amp;h=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277" y="766606"/>
            <a:ext cx="2438400" cy="24384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sp.yimg.com/xj/th?id=OIP.M53fef3586ddca27c005c91195eb3b01bo0&amp;pid=15.1&amp;P=0&amp;w=178&amp;h=16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609" y="3528811"/>
            <a:ext cx="3258354" cy="2833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38108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093" y="112708"/>
            <a:ext cx="11745532" cy="3600986"/>
          </a:xfrm>
          <a:prstGeom prst="rect">
            <a:avLst/>
          </a:prstGeom>
        </p:spPr>
        <p:txBody>
          <a:bodyPr wrap="square">
            <a:spAutoFit/>
          </a:bodyPr>
          <a:lstStyle/>
          <a:p>
            <a:pPr indent="457200" algn="ctr" rtl="1">
              <a:lnSpc>
                <a:spcPct val="150000"/>
              </a:lnSpc>
            </a:pPr>
            <a:r>
              <a:rPr lang="en-US" sz="3200" b="1" i="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a:t>
            </a:r>
            <a:endParaRPr lang="en-US" sz="3200" b="1" i="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a:p>
            <a:pPr indent="457200" algn="just" rtl="1">
              <a:lnSpc>
                <a:spcPct val="150000"/>
              </a:lnSpc>
            </a:pP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تبلغ</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درجة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حرارة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سطح</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6000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درجة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مئوية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ودرجة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حرارة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ألسنة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اللهب</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الممتد</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منها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الى</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مليون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درجة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مئوية</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p>
          <a:p>
            <a:pPr indent="457200" algn="just" rtl="1">
              <a:lnSpc>
                <a:spcPct val="150000"/>
              </a:lnSpc>
            </a:pPr>
            <a:r>
              <a:rPr lang="en-US" sz="2400" b="1" dirty="0" err="1" smtClean="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تزداد</a:t>
            </a:r>
            <a:r>
              <a:rPr lang="en-US" sz="2400" b="1" dirty="0" smtClean="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درجة</a:t>
            </a:r>
            <a:r>
              <a:rPr lang="en-US" sz="2400" b="1" dirty="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الحرارة</a:t>
            </a:r>
            <a:r>
              <a:rPr lang="en-US" sz="2400" b="1" dirty="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في</a:t>
            </a:r>
            <a:r>
              <a:rPr lang="en-US" sz="2400" b="1" dirty="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اتجاه</a:t>
            </a:r>
            <a:r>
              <a:rPr lang="en-US" sz="2400" b="1" dirty="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مركز</a:t>
            </a:r>
            <a:r>
              <a:rPr lang="en-US" sz="2400" b="1" dirty="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a:t>
            </a:r>
            <a:r>
              <a:rPr lang="en-US" sz="2400" b="1" dirty="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لتصل</a:t>
            </a:r>
            <a:r>
              <a:rPr lang="en-US" sz="2400" b="1" dirty="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الى</a:t>
            </a:r>
            <a:r>
              <a:rPr lang="en-US" sz="2400" b="1" dirty="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حوالي</a:t>
            </a:r>
            <a:r>
              <a:rPr lang="en-US" sz="2400" b="1" dirty="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15 </a:t>
            </a:r>
            <a:r>
              <a:rPr lang="en-US" sz="2400" b="1" dirty="0" err="1">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مليون</a:t>
            </a:r>
            <a:r>
              <a:rPr lang="en-US" sz="2400" b="1" dirty="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درجة</a:t>
            </a:r>
            <a:r>
              <a:rPr lang="en-US" sz="2400" b="1" dirty="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مئوية</a:t>
            </a:r>
            <a:r>
              <a:rPr lang="ar-EG" sz="2400" b="1" dirty="0" smtClean="0">
                <a:ln w="12700">
                  <a:solidFill>
                    <a:schemeClr val="tx2">
                      <a:lumMod val="75000"/>
                    </a:schemeClr>
                  </a:solidFill>
                  <a:prstDash val="solid"/>
                </a:ln>
                <a:solidFill>
                  <a:srgbClr val="FFFF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p>
          <a:p>
            <a:pPr indent="457200" algn="just" rtl="1">
              <a:lnSpc>
                <a:spcPct val="150000"/>
              </a:lnSpc>
            </a:pP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ويزداد</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كل</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الضغط</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والكثافة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مع</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ازدياد</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درجة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الحرارة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في</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اتجاه</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مركز</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p>
          <a:p>
            <a:pPr indent="457200" algn="just" rtl="1">
              <a:lnSpc>
                <a:spcPct val="150000"/>
              </a:lnSpc>
            </a:pP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يبلغ</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قطر</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قلب</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الى</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400,000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كلم</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يحيط</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به</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نطاق</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اشعاعي</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يبلغ</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سمكه</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حوالي</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300,000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كلم</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ثم</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نطاق</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موصل</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يبلغ</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سمكه</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حوالي</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200,000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كلم</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فنطاق</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الضوء</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يبلغ</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سمكه</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حوالي</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500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كلم</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p>
        </p:txBody>
      </p:sp>
      <p:sp>
        <p:nvSpPr>
          <p:cNvPr id="3" name="Rectangle 2"/>
          <p:cNvSpPr/>
          <p:nvPr/>
        </p:nvSpPr>
        <p:spPr>
          <a:xfrm>
            <a:off x="3902299" y="3824539"/>
            <a:ext cx="8062173" cy="2862322"/>
          </a:xfrm>
          <a:prstGeom prst="rect">
            <a:avLst/>
          </a:prstGeom>
        </p:spPr>
        <p:txBody>
          <a:bodyPr wrap="square">
            <a:spAutoFit/>
          </a:bodyPr>
          <a:lstStyle/>
          <a:p>
            <a:pPr indent="457200" algn="just" rtl="1">
              <a:lnSpc>
                <a:spcPct val="150000"/>
              </a:lnSpc>
              <a:spcAft>
                <a:spcPts val="0"/>
              </a:spcAft>
            </a:pP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يمتد </a:t>
            </a: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نطاق</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الالوان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لآلآف</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الكيلومترات</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وتنطلق</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منه</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هالة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p>
          <a:p>
            <a:pPr indent="457200" algn="just" rtl="1">
              <a:lnSpc>
                <a:spcPct val="150000"/>
              </a:lnSpc>
              <a:spcAft>
                <a:spcPts val="0"/>
              </a:spcAft>
            </a:pPr>
            <a:r>
              <a:rPr lang="en-US" sz="2400" b="1" dirty="0" err="1"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يمتد</a:t>
            </a:r>
            <a:r>
              <a:rPr lang="en-US" sz="24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المجال</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المغناطيسي</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للشمس</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الى</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ما</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بعد</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حدود</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المجموعة</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الشمسية</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وتسمى</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منطقة</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هيمنة</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بإسم</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النطاق</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الشمسي</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p>
          <a:p>
            <a:pPr indent="457200" algn="just" rtl="1">
              <a:lnSpc>
                <a:spcPct val="150000"/>
              </a:lnSpc>
              <a:spcAft>
                <a:spcPts val="0"/>
              </a:spcAft>
            </a:pP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تفقد</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كتلتها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في</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كل</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ثانية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يعادل</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4.6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ملايين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طن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المادة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على</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هيئة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طاقة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مما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يؤدي</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على</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حتمية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فنائها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بهذه</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الطريقة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إن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لم</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يقدر</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الله</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فناءها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قبل</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ذلك</a:t>
            </a:r>
            <a:endPar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p:txBody>
      </p:sp>
      <p:pic>
        <p:nvPicPr>
          <p:cNvPr id="4" name="Picture 2" descr="las01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093" y="3503054"/>
            <a:ext cx="3258355" cy="3183807"/>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87792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062" y="257628"/>
            <a:ext cx="5623238" cy="6694140"/>
          </a:xfrm>
          <a:prstGeom prst="rect">
            <a:avLst/>
          </a:prstGeom>
        </p:spPr>
        <p:txBody>
          <a:bodyPr wrap="square">
            <a:spAutoFit/>
          </a:bodyPr>
          <a:lstStyle/>
          <a:p>
            <a:pPr indent="457200" algn="just" rtl="1">
              <a:lnSpc>
                <a:spcPct val="150000"/>
              </a:lnSpc>
            </a:pPr>
            <a:r>
              <a:rPr lang="en-US" sz="2400" b="1" dirty="0" err="1"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يمثل</a:t>
            </a:r>
            <a:r>
              <a:rPr lang="en-US" sz="24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الاشعاع</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الشمسى</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والطاقة</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الشمسية</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المصدر</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الرئيسي</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المباشر</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أو</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غير</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المباشر</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لكل</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أشكال</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الحياة</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على</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سطح</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الأرض</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تبعد</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الأرض</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بحوالي</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150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مليون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كيلومتر</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endPar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a:p>
            <a:pPr indent="457200" algn="just" rtl="1">
              <a:lnSpc>
                <a:spcPct val="150000"/>
              </a:lnSpc>
            </a:pPr>
            <a:r>
              <a:rPr lang="en-US" sz="2400" b="1" dirty="0" err="1" smtClean="0">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يبلغ</a:t>
            </a:r>
            <a:r>
              <a:rPr lang="en-US" sz="2400" b="1" dirty="0" smtClean="0">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قطر</a:t>
            </a:r>
            <a:r>
              <a:rPr lang="en-US" sz="2400" b="1" dirty="0">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a:t>
            </a:r>
            <a:r>
              <a:rPr lang="en-US" sz="2400" b="1" dirty="0">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نحو</a:t>
            </a:r>
            <a:r>
              <a:rPr lang="en-US" sz="2400" b="1" dirty="0">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1392000 </a:t>
            </a:r>
            <a:r>
              <a:rPr lang="en-US" sz="2400" b="1" dirty="0" err="1">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كيلومتر</a:t>
            </a:r>
            <a:r>
              <a:rPr lang="en-US" sz="2400" b="1" dirty="0">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و </a:t>
            </a:r>
            <a:r>
              <a:rPr lang="en-US" sz="2400" b="1" dirty="0" err="1">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هذا</a:t>
            </a:r>
            <a:r>
              <a:rPr lang="en-US" sz="2400" b="1" dirty="0">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أكثر</a:t>
            </a:r>
            <a:r>
              <a:rPr lang="en-US" sz="2400" b="1" dirty="0">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ar-EG" sz="2400" b="1" dirty="0" smtClean="0">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109 </a:t>
            </a:r>
            <a:r>
              <a:rPr lang="en-US" sz="2400" b="1" dirty="0" err="1" smtClean="0">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أضعاف</a:t>
            </a:r>
            <a:r>
              <a:rPr lang="en-US" sz="2400" b="1" dirty="0" smtClean="0">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قطر</a:t>
            </a:r>
            <a:r>
              <a:rPr lang="en-US" sz="2400" b="1" dirty="0">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الأرض</a:t>
            </a:r>
            <a:r>
              <a:rPr lang="en-US" sz="2400" b="1" dirty="0">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أما</a:t>
            </a:r>
            <a:r>
              <a:rPr lang="en-US" sz="2400" b="1" dirty="0">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الكتلة</a:t>
            </a:r>
            <a:r>
              <a:rPr lang="en-US" sz="2400" b="1" dirty="0">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فأثقل</a:t>
            </a:r>
            <a:r>
              <a:rPr lang="en-US" sz="2400" b="1" dirty="0">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ب333000 </a:t>
            </a:r>
            <a:r>
              <a:rPr lang="en-US" sz="2400" b="1" dirty="0" err="1">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مرة</a:t>
            </a:r>
            <a:r>
              <a:rPr lang="en-US" sz="2400" b="1" dirty="0">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dirty="0">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كتلة</a:t>
            </a:r>
            <a:r>
              <a:rPr lang="en-US" sz="2400" b="1" dirty="0">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الأرض</a:t>
            </a:r>
            <a:r>
              <a:rPr lang="ar-EG" sz="2400" b="1" dirty="0" smtClean="0">
                <a:ln w="12700">
                  <a:solidFill>
                    <a:schemeClr val="tx2">
                      <a:lumMod val="75000"/>
                    </a:schemeClr>
                  </a:solidFill>
                  <a:prstDash val="solid"/>
                </a:ln>
                <a:solidFill>
                  <a:srgbClr val="00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p>
          <a:p>
            <a:pPr indent="457200" algn="just" rtl="1">
              <a:lnSpc>
                <a:spcPct val="150000"/>
              </a:lnSpc>
            </a:pP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درجة</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الحرارة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عالية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جدا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في</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مركز</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تبلغ</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16000000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مليون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درجة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مئوية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endPar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a:p>
            <a:pPr indent="457200" algn="just" rtl="1">
              <a:lnSpc>
                <a:spcPct val="150000"/>
              </a:lnSpc>
            </a:pPr>
            <a:r>
              <a:rPr lang="ar-EG" sz="24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a:t>
            </a:r>
            <a:r>
              <a:rPr lang="en-US" sz="2400" b="1" dirty="0" err="1"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تألف</a:t>
            </a:r>
            <a:r>
              <a:rPr lang="en-US" sz="24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القلب</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غاز</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الهيدروجين</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وتؤدى</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الحرارة</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العالية</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إلى</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تفاعلات</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الاندماج</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النووي</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التي</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تمدنا</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بالحرارة</a:t>
            </a:r>
            <a:r>
              <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والطاقة</a:t>
            </a:r>
            <a:endParaRPr lang="ar-EG" sz="24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a:p>
            <a:pPr indent="457200" algn="just" rtl="1">
              <a:lnSpc>
                <a:spcPct val="150000"/>
              </a:lnSpc>
            </a:pP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يعرف</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سطح</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بالفوتوسفير</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وهو</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أبرد</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داخلها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endPar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a:p>
            <a:pPr indent="457200" algn="just" rtl="1">
              <a:lnSpc>
                <a:spcPct val="150000"/>
              </a:lnSpc>
            </a:pP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 </a:t>
            </a: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مع</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ذلك</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فحرارته</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تصل</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إلى</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6000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درجة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مئوية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p>
        </p:txBody>
      </p:sp>
      <p:sp>
        <p:nvSpPr>
          <p:cNvPr id="3" name="Rectangle 2"/>
          <p:cNvSpPr/>
          <p:nvPr/>
        </p:nvSpPr>
        <p:spPr>
          <a:xfrm>
            <a:off x="6246254" y="855200"/>
            <a:ext cx="5679046" cy="1754326"/>
          </a:xfrm>
          <a:prstGeom prst="rect">
            <a:avLst/>
          </a:prstGeom>
        </p:spPr>
        <p:txBody>
          <a:bodyPr wrap="square">
            <a:spAutoFit/>
          </a:bodyPr>
          <a:lstStyle/>
          <a:p>
            <a:pPr indent="457200" algn="just" rtl="1">
              <a:lnSpc>
                <a:spcPct val="150000"/>
              </a:lnSpc>
              <a:spcAft>
                <a:spcPts val="0"/>
              </a:spcAft>
            </a:pP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عمرالشمس</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الآن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4,6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بليون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سنة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وقد</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احرقت</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حوالي</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نصف</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الهيدروجين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في</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لبها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ولكنها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ستستمر</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في</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تفاعلاتها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النووية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لمدة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خمسة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بلايين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سنة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اخرى</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endPar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p:txBody>
      </p:sp>
      <p:sp>
        <p:nvSpPr>
          <p:cNvPr id="4" name="Rectangle 3"/>
          <p:cNvSpPr/>
          <p:nvPr/>
        </p:nvSpPr>
        <p:spPr>
          <a:xfrm>
            <a:off x="7692708" y="0"/>
            <a:ext cx="1829347" cy="923330"/>
          </a:xfrm>
          <a:prstGeom prst="rect">
            <a:avLst/>
          </a:prstGeom>
          <a:noFill/>
        </p:spPr>
        <p:txBody>
          <a:bodyPr wrap="none" lIns="91440" tIns="45720" rIns="91440" bIns="45720">
            <a:spAutoFit/>
          </a:bodyPr>
          <a:lstStyle/>
          <a:p>
            <a:pPr algn="ctr"/>
            <a:r>
              <a:rPr lang="ar-EG" sz="5400" b="1" cap="none" spc="0" dirty="0" smtClean="0">
                <a:ln w="12700">
                  <a:solidFill>
                    <a:schemeClr val="accent1"/>
                  </a:solidFill>
                  <a:prstDash val="solid"/>
                </a:ln>
                <a:solidFill>
                  <a:srgbClr val="FF0000"/>
                </a:solidFill>
                <a:effectLst>
                  <a:outerShdw dist="38100" dir="2640000" algn="bl" rotWithShape="0">
                    <a:schemeClr val="accent1"/>
                  </a:outerShdw>
                </a:effectLst>
              </a:rPr>
              <a:t>الشمس</a:t>
            </a:r>
            <a:endParaRPr lang="en-US" sz="5400" b="1" cap="none" spc="0" dirty="0">
              <a:ln w="12700">
                <a:solidFill>
                  <a:schemeClr val="accent1"/>
                </a:solidFill>
                <a:prstDash val="solid"/>
              </a:ln>
              <a:solidFill>
                <a:srgbClr val="FF0000"/>
              </a:solidFill>
              <a:effectLst>
                <a:outerShdw dist="38100" dir="2640000" algn="bl" rotWithShape="0">
                  <a:schemeClr val="accent1"/>
                </a:outerShdw>
              </a:effectLst>
            </a:endParaRPr>
          </a:p>
        </p:txBody>
      </p:sp>
      <p:pic>
        <p:nvPicPr>
          <p:cNvPr id="4098" name="Picture 2" descr="https://sp.yimg.com/xj/th?id=OIP.M7f962fe9eb2090c7679af2b1bbc7265aH0&amp;pid=15.1&amp;P=0&amp;w=176&amp;h=15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68226" y="2609525"/>
            <a:ext cx="4906850" cy="3662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59168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Rectangle 1"/>
          <p:cNvSpPr/>
          <p:nvPr/>
        </p:nvSpPr>
        <p:spPr>
          <a:xfrm>
            <a:off x="5962918" y="759987"/>
            <a:ext cx="5975797" cy="5078313"/>
          </a:xfrm>
          <a:prstGeom prst="rect">
            <a:avLst/>
          </a:prstGeom>
        </p:spPr>
        <p:txBody>
          <a:bodyPr wrap="square">
            <a:spAutoFit/>
          </a:bodyPr>
          <a:lstStyle/>
          <a:p>
            <a:pPr indent="457200" algn="just" rtl="1">
              <a:lnSpc>
                <a:spcPct val="150000"/>
              </a:lnSpc>
              <a:spcAft>
                <a:spcPts val="0"/>
              </a:spcAft>
            </a:pP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يبدو</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سطح</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منقطا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فقاعيا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بسبب</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الغازات</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التي</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ترتفع</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إليه</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الداخل</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p>
          <a:p>
            <a:pPr indent="457200" algn="just" rtl="1">
              <a:lnSpc>
                <a:spcPct val="150000"/>
              </a:lnSpc>
              <a:spcAft>
                <a:spcPts val="0"/>
              </a:spcAft>
            </a:pPr>
            <a:r>
              <a:rPr lang="en-US" sz="2400" b="1" dirty="0" err="1" smtClean="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كثيرا</a:t>
            </a:r>
            <a:r>
              <a:rPr lang="en-US" sz="2400" b="1" dirty="0" smtClean="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ما</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تندلع</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سطح</a:t>
            </a:r>
            <a:r>
              <a:rPr lang="ar-EG" sz="2400" b="1" dirty="0" smtClean="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الشمس</a:t>
            </a:r>
            <a:r>
              <a:rPr lang="en-US" sz="2400" b="1" dirty="0" smtClean="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سحب</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الغاز</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المتوهج</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تعرف</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بالشواظات</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الشمسية</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 </a:t>
            </a:r>
            <a:r>
              <a:rPr lang="en-US" sz="2400" b="1" dirty="0" err="1" smtClean="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وتشاهد</a:t>
            </a:r>
            <a:r>
              <a:rPr lang="en-US" sz="2400" b="1" dirty="0" smtClean="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هذه</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الأخيرة</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بوضوح</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في</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الكسوف</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الكلي</a:t>
            </a:r>
            <a:r>
              <a:rPr lang="ar-EG" sz="2400" b="1" dirty="0" smtClean="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p>
          <a:p>
            <a:pPr indent="457200" algn="just" rtl="1">
              <a:lnSpc>
                <a:spcPct val="150000"/>
              </a:lnSpc>
              <a:spcAft>
                <a:spcPts val="0"/>
              </a:spcAft>
            </a:pPr>
            <a:r>
              <a:rPr lang="en-US" sz="2400" b="1" dirty="0" err="1"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تدور</a:t>
            </a:r>
            <a:r>
              <a:rPr lang="en-US" sz="2400" b="1" dirty="0"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على</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محورها</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مرة</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كل</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25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يوما</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وتقاس</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هذه</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المدة</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بمراقبة</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البقع</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المظلمة</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الكبيرة</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المسماة</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الكلف</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الشمسي</a:t>
            </a:r>
            <a:r>
              <a:rPr lang="ar-EG" sz="2400" b="1" dirty="0"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r>
              <a:rPr lang="en-US" sz="2400" b="1" dirty="0"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وهي</a:t>
            </a:r>
            <a:r>
              <a:rPr lang="en-US" sz="2400" b="1" dirty="0"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مظلمة</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نظرا</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لأنها</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أبرد</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مما</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يحيطها</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ب2000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درجة</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مئوية</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ويتباين</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حجمها</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فقد</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يبلغ</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قطر</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الكبار</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منها</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عدة</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أضعاف</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قطر</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الأرض</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p>
        </p:txBody>
      </p:sp>
      <p:sp>
        <p:nvSpPr>
          <p:cNvPr id="3" name="Rectangle 2"/>
          <p:cNvSpPr/>
          <p:nvPr/>
        </p:nvSpPr>
        <p:spPr>
          <a:xfrm>
            <a:off x="231820" y="170276"/>
            <a:ext cx="5597480" cy="4524315"/>
          </a:xfrm>
          <a:prstGeom prst="rect">
            <a:avLst/>
          </a:prstGeom>
        </p:spPr>
        <p:txBody>
          <a:bodyPr wrap="square">
            <a:spAutoFit/>
          </a:bodyPr>
          <a:lstStyle/>
          <a:p>
            <a:pPr indent="457200" algn="ctr" rtl="1">
              <a:lnSpc>
                <a:spcPct val="150000"/>
              </a:lnSpc>
              <a:spcAft>
                <a:spcPts val="0"/>
              </a:spcAft>
            </a:pPr>
            <a:r>
              <a:rPr lang="en-US" sz="2400" b="1" dirty="0" err="1">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الكسوف</a:t>
            </a:r>
            <a:r>
              <a:rPr lang="en-US" sz="2400" b="1" dirty="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الشمسي</a:t>
            </a:r>
            <a:r>
              <a:rPr lang="en-US" sz="2400" b="1" dirty="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p>
          <a:p>
            <a:pPr indent="457200" algn="just" rtl="1">
              <a:lnSpc>
                <a:spcPct val="150000"/>
              </a:lnSpc>
              <a:spcAft>
                <a:spcPts val="0"/>
              </a:spcAft>
            </a:pP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يحدث</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الكسوف</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الشمسي</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عندما</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يتوسط</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القمر</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بين</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الأرض</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والشمس</a:t>
            </a:r>
            <a:r>
              <a:rPr lang="en-US" sz="2400" b="1"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حاجبا</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بذلك</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نورها</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عن</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الأرض</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عندما</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يغطي</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ظل</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القمر</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جزءا</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الأرض</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فإنه</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يحجبها</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تماما</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حيث</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أن</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المشاهد</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الأرضي</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يلاحظ</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تطابقا</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بين</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القمر</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والشمس</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أي</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أن</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لهما</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نفس</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القطر</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والواقع</a:t>
            </a:r>
            <a:r>
              <a:rPr lang="en-US" sz="2400" b="1"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أن</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أكبر</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ب400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مرة</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القمر</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إلا</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أن</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بعدها</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عنا</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و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الذي</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يبلغ</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400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مرة</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مثل</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بعد</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القمر</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يجعلهما</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يبدوان</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مقاربين</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فسبحان</a:t>
            </a:r>
            <a:r>
              <a:rPr lang="en-US" sz="2400" b="1"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الذي</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قدر</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كل</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شيء</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p>
        </p:txBody>
      </p:sp>
      <p:pic>
        <p:nvPicPr>
          <p:cNvPr id="4" name="Picture 2" descr="http://www.mowswoat-suhofe-alltyybeyyn.org/suhofealltyybeyyn/mlfmair/msh1/ww25.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21972" y="4584879"/>
            <a:ext cx="5344732" cy="2099255"/>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95334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01500" y="297745"/>
            <a:ext cx="9153125" cy="6463308"/>
          </a:xfrm>
          <a:prstGeom prst="rect">
            <a:avLst/>
          </a:prstGeom>
        </p:spPr>
        <p:txBody>
          <a:bodyPr wrap="square">
            <a:spAutoFit/>
          </a:bodyPr>
          <a:lstStyle/>
          <a:p>
            <a:pPr indent="457200" algn="ctr" rtl="1">
              <a:lnSpc>
                <a:spcPct val="150000"/>
              </a:lnSpc>
            </a:pPr>
            <a:r>
              <a:rPr lang="en-US" sz="32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الكواكب</a:t>
            </a:r>
            <a:endParaRPr lang="en-US" sz="32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a:p>
            <a:pPr indent="457200" algn="just" rtl="1">
              <a:lnSpc>
                <a:spcPct val="150000"/>
              </a:lnSpc>
            </a:pPr>
            <a:r>
              <a:rPr lang="en-US" sz="2400" b="1" u="sng"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تنقسم</a:t>
            </a:r>
            <a:r>
              <a:rPr lang="en-US" sz="2400" b="1" u="sng"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u="sng"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كواكب</a:t>
            </a:r>
            <a:r>
              <a:rPr lang="en-US" sz="2400" b="1" u="sng"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u="sng"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مجموعتنا</a:t>
            </a:r>
            <a:r>
              <a:rPr lang="en-US" sz="2400" b="1" u="sng"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u="sng"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الشمسية</a:t>
            </a:r>
            <a:r>
              <a:rPr lang="en-US" sz="2400" b="1" u="sng"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u="sng"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إلى</a:t>
            </a:r>
            <a:r>
              <a:rPr lang="en-US" sz="2400" b="1" u="sng"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u="sng"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قسمين</a:t>
            </a:r>
            <a:r>
              <a:rPr lang="en-US" sz="2400" b="1" u="sng"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u="sng"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يفصل</a:t>
            </a:r>
            <a:r>
              <a:rPr lang="en-US" sz="2400" b="1" u="sng"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u="sng"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بينهما</a:t>
            </a:r>
            <a:r>
              <a:rPr lang="en-US" sz="2400" b="1" u="sng"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u="sng"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حزام</a:t>
            </a:r>
            <a:r>
              <a:rPr lang="en-US" sz="2400" b="1" u="sng"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u="sng"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الكويكبات</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p>
          <a:p>
            <a:pPr indent="457200" algn="just" rtl="1">
              <a:lnSpc>
                <a:spcPct val="150000"/>
              </a:lnSpc>
            </a:pPr>
            <a:r>
              <a:rPr lang="en-US" sz="2800" b="1" u="sng"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اولاً</a:t>
            </a:r>
            <a:r>
              <a:rPr lang="en-US" sz="2800" b="1" u="sng"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 </a:t>
            </a:r>
            <a:r>
              <a:rPr lang="en-US" sz="2800" b="1" u="sng"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الكواكب</a:t>
            </a:r>
            <a:r>
              <a:rPr lang="en-US" sz="2800" b="1" u="sng"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800" b="1" u="sng"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الداخلية</a:t>
            </a:r>
            <a:r>
              <a:rPr lang="en-US" sz="2800" b="1" u="sng"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p>
          <a:p>
            <a:pPr indent="457200" algn="just" rtl="1">
              <a:lnSpc>
                <a:spcPct val="150000"/>
              </a:lnSpc>
            </a:pP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وهي</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أربعة</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 </a:t>
            </a:r>
            <a:r>
              <a:rPr lang="ar-EG" sz="2400" b="1" dirty="0"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عطارد ،الزهرة ، الأرض ، المريخ.</a:t>
            </a:r>
          </a:p>
          <a:p>
            <a:pPr indent="457200" algn="just" rtl="1">
              <a:lnSpc>
                <a:spcPct val="150000"/>
              </a:lnSpc>
            </a:pP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تتسم</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هذه</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الكواكب</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بقربها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وتركيبتها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الصخرية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a:t>
            </a: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صغر</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حجمها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النسبي</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حيث</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قطر</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الأرض</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وهو</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أكبر</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كواكب</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هذا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القسم</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يبلغ</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12756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كم</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فقط</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p>
          <a:p>
            <a:pPr indent="457200" algn="just" rtl="1">
              <a:lnSpc>
                <a:spcPct val="150000"/>
              </a:lnSpc>
            </a:pPr>
            <a:r>
              <a:rPr lang="en-US" sz="2400" b="1" dirty="0"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يتميز</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هذا</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القسم</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بكونه</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يضم</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الكوكب</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الوحيد</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المعروف</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حتى</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الآن</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الذي</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به</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حياة</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وهو</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كوكبنا</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hlinkClick r:id="rId2" tooltip="أرض"/>
              </a:rPr>
              <a:t>الأرض</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بالإضافة</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إلى</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قلة</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dirty="0"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أقماره 3 </a:t>
            </a:r>
            <a:r>
              <a:rPr lang="en-US" sz="2400" b="1" dirty="0" err="1"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أقمار</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واحداً</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للأرض</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وللمريخ</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اثنان</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وليس</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dirty="0"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لعطارد</a:t>
            </a:r>
            <a:r>
              <a:rPr lang="en-US" sz="2400" b="1" dirty="0"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والزهرة</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أقمار</a:t>
            </a:r>
            <a:r>
              <a:rPr lang="ar-EG" sz="2400" b="1" dirty="0"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r>
              <a:rPr lang="en-US" sz="2400" b="1" dirty="0"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endPar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a:p>
            <a:pPr indent="457200" algn="just" rtl="1">
              <a:lnSpc>
                <a:spcPct val="150000"/>
              </a:lnSpc>
            </a:pP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وهذه</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الكواكب</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ثقيلة</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وصغيرة</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الحجم</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وصخرية</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القشرة</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وجامدة</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وفي</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قلبها</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مصهورات</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معدنية</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ماعدا</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عطارد</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فجوه</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غازي</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يتسرب</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منه</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العناصر</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الخفيفة</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لضعف</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قوة</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جاذبيته</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p>
          <a:p>
            <a:pPr indent="457200" algn="just" rtl="1">
              <a:lnSpc>
                <a:spcPct val="150000"/>
              </a:lnSpc>
            </a:pP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p>
        </p:txBody>
      </p:sp>
      <p:pic>
        <p:nvPicPr>
          <p:cNvPr id="11266" name="Picture 3" descr="https://sp.yimg.com/xj/th?id=OIP.M9ef8fb0d12db966dd536c7fef906d39bo0&amp;pid=15.1&amp;P=0&amp;w=168&amp;h=16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872" y="4586600"/>
            <a:ext cx="2183781"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966809" y="6273225"/>
            <a:ext cx="1059906" cy="584775"/>
          </a:xfrm>
          <a:prstGeom prst="rect">
            <a:avLst/>
          </a:prstGeom>
          <a:noFill/>
        </p:spPr>
        <p:txBody>
          <a:bodyPr wrap="none" lIns="91440" tIns="45720" rIns="91440" bIns="45720">
            <a:spAutoFit/>
          </a:bodyPr>
          <a:lstStyle/>
          <a:p>
            <a:pPr algn="ctr"/>
            <a:r>
              <a:rPr lang="ar-EG" sz="32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المريخ</a:t>
            </a:r>
            <a:endParaRPr lang="en-US" sz="32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pic>
        <p:nvPicPr>
          <p:cNvPr id="11267" name="Picture 4" descr="https://sp.yimg.com/xj/th?id=OIP.M00ad64449bb9401a75903d59fc275e83o0&amp;pid=15.1&amp;P=0&amp;w=300&amp;h=30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7577" y="1962850"/>
            <a:ext cx="2206531" cy="19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616800" y="3886825"/>
            <a:ext cx="1059906" cy="584775"/>
          </a:xfrm>
          <a:prstGeom prst="rect">
            <a:avLst/>
          </a:prstGeom>
          <a:noFill/>
        </p:spPr>
        <p:txBody>
          <a:bodyPr wrap="none" lIns="91440" tIns="45720" rIns="91440" bIns="45720">
            <a:spAutoFit/>
          </a:bodyPr>
          <a:lstStyle/>
          <a:p>
            <a:pPr algn="ctr"/>
            <a:r>
              <a:rPr lang="ar-EG" sz="3200" b="1" cap="none" spc="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الزهرة</a:t>
            </a:r>
            <a:endParaRPr lang="en-US" sz="32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pic>
        <p:nvPicPr>
          <p:cNvPr id="5122" name="Picture 2" descr="https://sp.yimg.com/xj/th?id=OIP.M142bd401b7e12bb98cedc5afd187d1dbo0&amp;pid=15.1&amp;P=0&amp;w=300&amp;h=3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49878" y="850005"/>
            <a:ext cx="2381250" cy="1828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40613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62919" y="336381"/>
            <a:ext cx="6091706" cy="6463308"/>
          </a:xfrm>
          <a:prstGeom prst="rect">
            <a:avLst/>
          </a:prstGeom>
        </p:spPr>
        <p:txBody>
          <a:bodyPr wrap="square">
            <a:spAutoFit/>
          </a:bodyPr>
          <a:lstStyle/>
          <a:p>
            <a:pPr indent="457200" algn="ctr" rtl="1">
              <a:lnSpc>
                <a:spcPct val="150000"/>
              </a:lnSpc>
              <a:spcAft>
                <a:spcPts val="0"/>
              </a:spcAft>
            </a:pPr>
            <a:r>
              <a:rPr lang="en-US" sz="3600" b="1" u="sng"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ثانياً</a:t>
            </a:r>
            <a:r>
              <a:rPr lang="en-US" sz="3600" b="1" u="sng"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3600" b="1" u="sng"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الكواكب</a:t>
            </a:r>
            <a:r>
              <a:rPr lang="en-US" sz="3600" b="1" u="sng"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3600" b="1" u="sng"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الخارجية</a:t>
            </a:r>
            <a:endParaRPr lang="ar-EG" sz="3600" b="1" u="sng"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a:p>
            <a:pPr indent="457200" algn="just" rtl="1">
              <a:lnSpc>
                <a:spcPct val="150000"/>
              </a:lnSpc>
              <a:spcAft>
                <a:spcPts val="0"/>
              </a:spcAft>
            </a:pPr>
            <a:r>
              <a:rPr lang="en-US" sz="2400" b="1" dirty="0" err="1"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وهي</a:t>
            </a:r>
            <a:r>
              <a:rPr lang="en-US" sz="2400" b="1" dirty="0"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الأربعة</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كواكب</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الباقية</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وهي</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dirty="0"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المشترى ، زحل ، أورانوس ، نبتون، </a:t>
            </a:r>
            <a:r>
              <a:rPr lang="en-US" sz="2400" b="1" dirty="0" err="1"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وبلوتو</a:t>
            </a:r>
            <a:r>
              <a:rPr lang="en-US" sz="2400" b="1" dirty="0"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قد</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اختفى</a:t>
            </a:r>
            <a:r>
              <a:rPr lang="ar-EG" sz="2400" b="1" dirty="0"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p>
          <a:p>
            <a:pPr indent="457200" algn="just" rtl="1">
              <a:lnSpc>
                <a:spcPct val="150000"/>
              </a:lnSpc>
              <a:spcAft>
                <a:spcPts val="0"/>
              </a:spcAft>
            </a:pP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تتميز</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هذه</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الكواكب</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الأربعة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بكونها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غازية</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البنية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وضخمة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الحجم</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endPar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a:p>
            <a:pPr indent="457200" algn="just" rtl="1">
              <a:lnSpc>
                <a:spcPct val="150000"/>
              </a:lnSpc>
              <a:spcAft>
                <a:spcPts val="0"/>
              </a:spcAft>
            </a:pPr>
            <a:r>
              <a:rPr lang="en-US" sz="2400" b="1" dirty="0"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dirty="0"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فنبتون</a:t>
            </a:r>
            <a:r>
              <a:rPr lang="en-US" sz="2400" b="1" dirty="0"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وهو</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أصغر</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هذه</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الكواكب</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الأربعة</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يفوق</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قطره</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قطر</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dirty="0"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الأرض</a:t>
            </a:r>
            <a:r>
              <a:rPr lang="en-US" sz="2400" b="1" dirty="0"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بحوالي</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أربع</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مرات</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أي</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أن</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قطره</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يفوق</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قطر</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كل</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كواكب</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القسم</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الداخلي</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مجتمعة</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بمرة</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ونصف</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endParaRPr lang="ar-EG" sz="2400" b="1" dirty="0"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a:p>
            <a:pPr indent="457200" algn="just" rtl="1">
              <a:lnSpc>
                <a:spcPct val="150000"/>
              </a:lnSpc>
              <a:spcAft>
                <a:spcPts val="0"/>
              </a:spcAft>
            </a:pP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تتميز</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بكثرة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الأقمار</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63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قمراً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للمشترى</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 50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قمراً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لزحل</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 30 </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لأورانوس و17 لنبتون.</a:t>
            </a:r>
            <a:endPar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a:p>
            <a:pPr indent="457200" algn="just" rtl="1">
              <a:lnSpc>
                <a:spcPct val="150000"/>
              </a:lnSpc>
              <a:spcAft>
                <a:spcPts val="0"/>
              </a:spcAft>
            </a:pP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يطلق</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علي</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الكواكب</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الخارجية</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الكواكب</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البرجيسيّة</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Jovian Planets -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حيث</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إن</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أحجامها</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وكتلها</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كبيرة</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لكن</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كثافتها</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قليلة</a:t>
            </a:r>
            <a:endPar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p:txBody>
      </p:sp>
      <p:pic>
        <p:nvPicPr>
          <p:cNvPr id="3" name="Picture 8" descr="https://sp.yimg.com/xj/th?id=OIP.M50ee389cd88a975c27c68e9a64b2ba1do0&amp;pid=15.1&amp;P=0&amp;w=216.4.4&amp;h=17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5164" y="2262187"/>
            <a:ext cx="2857500" cy="225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6" name="Picture 2" descr="https://sp.yimg.com/xj/th?id=OIP.M5a83bb2d7d82d1003f9686893aad1fb7o0&amp;pid=15.1&amp;P=0&amp;w=300&amp;h=3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756" y="4533363"/>
            <a:ext cx="2629907" cy="2031666"/>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s://sp.yimg.com/xj/th?id=OIP.M2cf3a3ba50e86ce3152ce831d06f6a5do0&amp;pid=15.1&amp;P=0&amp;w=300&amp;h=30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2124" y="90152"/>
            <a:ext cx="2923503" cy="235363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048141" y="584744"/>
            <a:ext cx="1055097" cy="461665"/>
          </a:xfrm>
          <a:prstGeom prst="rect">
            <a:avLst/>
          </a:prstGeom>
          <a:noFill/>
        </p:spPr>
        <p:txBody>
          <a:bodyPr wrap="none" lIns="91440" tIns="45720" rIns="91440" bIns="45720">
            <a:spAutoFit/>
          </a:bodyPr>
          <a:lstStyle/>
          <a:p>
            <a:pPr algn="ctr"/>
            <a:r>
              <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المشترى</a:t>
            </a:r>
            <a:endPar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ndParaRPr>
          </a:p>
        </p:txBody>
      </p:sp>
      <p:sp>
        <p:nvSpPr>
          <p:cNvPr id="7" name="Rectangle 6"/>
          <p:cNvSpPr/>
          <p:nvPr/>
        </p:nvSpPr>
        <p:spPr>
          <a:xfrm>
            <a:off x="1036787" y="3250868"/>
            <a:ext cx="619080" cy="461665"/>
          </a:xfrm>
          <a:prstGeom prst="rect">
            <a:avLst/>
          </a:prstGeom>
          <a:noFill/>
        </p:spPr>
        <p:txBody>
          <a:bodyPr wrap="none" lIns="91440" tIns="45720" rIns="91440" bIns="45720">
            <a:spAutoFit/>
          </a:bodyPr>
          <a:lstStyle/>
          <a:p>
            <a:pPr algn="ctr"/>
            <a:r>
              <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زحل</a:t>
            </a:r>
            <a:endPar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449868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124" y="297745"/>
            <a:ext cx="11590986" cy="4247317"/>
          </a:xfrm>
          <a:prstGeom prst="rect">
            <a:avLst/>
          </a:prstGeom>
        </p:spPr>
        <p:txBody>
          <a:bodyPr wrap="square">
            <a:spAutoFit/>
          </a:bodyPr>
          <a:lstStyle/>
          <a:p>
            <a:pPr indent="457200" algn="ctr" rtl="1">
              <a:lnSpc>
                <a:spcPct val="150000"/>
              </a:lnSpc>
              <a:spcAft>
                <a:spcPts val="0"/>
              </a:spcAft>
            </a:pPr>
            <a:r>
              <a:rPr lang="en-US" sz="3600" b="1" u="sng"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ثانياً</a:t>
            </a:r>
            <a:r>
              <a:rPr lang="en-US" sz="3600" b="1" u="sng"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3600" b="1" u="sng"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الكواكب</a:t>
            </a:r>
            <a:r>
              <a:rPr lang="en-US" sz="3600" b="1" u="sng"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3600" b="1" u="sng"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الخارجية</a:t>
            </a:r>
            <a:endParaRPr lang="ar-EG" sz="3600" b="1" u="sng"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a:p>
            <a:pPr indent="457200" algn="just" rtl="1">
              <a:lnSpc>
                <a:spcPct val="150000"/>
              </a:lnSpc>
              <a:spcAft>
                <a:spcPts val="0"/>
              </a:spcAft>
            </a:pPr>
            <a:r>
              <a:rPr lang="en-US" sz="2400" b="1" dirty="0" err="1"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يعتبر</a:t>
            </a:r>
            <a:r>
              <a:rPr lang="en-US" sz="2400" b="1" dirty="0"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كوكب</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المشتري</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أثقل</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الكواكب</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مجتمعة</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فكتلته</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أثقل</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الأرض</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318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مرة</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وحجمه</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أكبر</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حجمها</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1300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مرة</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مما</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جعل</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كثافته</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أقل</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وتعادل</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ربع</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كثافة</a:t>
            </a:r>
            <a:r>
              <a:rPr lang="en-US" sz="2400" b="1" dirty="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الأرض</a:t>
            </a:r>
            <a:r>
              <a:rPr lang="en-US" sz="2400" b="1" dirty="0"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r>
              <a:rPr lang="ar-EG" sz="2400" b="1" dirty="0" smtClean="0">
                <a:ln w="12700">
                  <a:solidFill>
                    <a:schemeClr val="tx2">
                      <a:lumMod val="75000"/>
                    </a:schemeClr>
                  </a:solidFill>
                  <a:prstDash val="solid"/>
                </a:ln>
                <a:solidFill>
                  <a:srgbClr val="00FF99"/>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p>
          <a:p>
            <a:pPr indent="457200" algn="just" rtl="1">
              <a:lnSpc>
                <a:spcPct val="150000"/>
              </a:lnSpc>
              <a:spcAft>
                <a:spcPts val="0"/>
              </a:spcAft>
            </a:pPr>
            <a:r>
              <a:rPr lang="en-US" sz="2400" b="1" dirty="0" smtClean="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أما</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كوكب</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زحل</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كتلته</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تعادل</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95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مرة</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وزن</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الأرض</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وكثافته</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أقل</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كثافة</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الماء</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التي</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تعادل</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1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جم</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سم3.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فالكواكب</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الغازية</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العملاقة</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جوها</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كثيف</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ويتكون</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الهيدروجين</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ومركباته</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والهيليوم</a:t>
            </a:r>
            <a:endParaRPr lang="ar-EG" sz="2400" b="1" dirty="0" smtClean="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a:p>
            <a:pPr indent="457200" algn="just" rtl="1">
              <a:lnSpc>
                <a:spcPct val="150000"/>
              </a:lnSpc>
              <a:spcAft>
                <a:spcPts val="0"/>
              </a:spcAft>
            </a:pP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تتكون</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هذه</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الكواكب</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غازات</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وسوائل</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وليس</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فيها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ماء</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ولها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حلقات</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حولها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وأقمار</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عديدة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هذه</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الحلقات</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مكونة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غازات</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الهيدروجين والهليوم </a:t>
            </a: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وجليد</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الماء</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وأمونيا وميثان وأول أكسيد الكربون. </a:t>
            </a:r>
            <a:endPar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p:txBody>
      </p:sp>
      <p:pic>
        <p:nvPicPr>
          <p:cNvPr id="7170" name="Picture 2" descr="https://sp.yimg.com/xj/th?id=JN.XxJ6ZlsULYlVnApG9irFKA&amp;pid=15.1&amp;P=0&amp;w=241&amp;h=16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459" y="4545061"/>
            <a:ext cx="3404137" cy="2074679"/>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s://sp.yimg.com/xj/th?id=OIP.M9cd857e9e403096b6b583a3ae5f03977o0&amp;pid=15.1&amp;P=0&amp;w=292&amp;h=1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7769" y="4572350"/>
            <a:ext cx="4919729" cy="2047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41479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29300" y="1667638"/>
            <a:ext cx="5923745" cy="4524315"/>
          </a:xfrm>
          <a:prstGeom prst="rect">
            <a:avLst/>
          </a:prstGeom>
        </p:spPr>
        <p:txBody>
          <a:bodyPr wrap="square">
            <a:spAutoFit/>
          </a:bodyPr>
          <a:lstStyle/>
          <a:p>
            <a:pPr indent="457200" algn="just" rtl="1">
              <a:lnSpc>
                <a:spcPct val="150000"/>
              </a:lnSpc>
            </a:pP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وبصفة</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عامة</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فإن</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محيط</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دوران</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هذه</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الكواكب</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حول</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dirty="0" smtClean="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a:t>
            </a:r>
            <a:r>
              <a:rPr lang="en-US" sz="2400" b="1" dirty="0" smtClean="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بيضاوي</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تقريبا</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dirty="0" smtClean="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r>
              <a:rPr lang="en-US" sz="2400" b="1" dirty="0" err="1" smtClean="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أي</a:t>
            </a:r>
            <a:r>
              <a:rPr lang="en-US" sz="2400" b="1" dirty="0" smtClean="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على</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شكل</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قطع</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ناقص</a:t>
            </a:r>
            <a:r>
              <a:rPr lang="ar-EG" sz="2400" b="1" dirty="0" smtClean="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r>
              <a:rPr lang="en-US" sz="2400" b="1" dirty="0" smtClean="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ماعدا</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dirty="0" smtClean="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زحل</a:t>
            </a:r>
            <a:r>
              <a:rPr lang="en-US" sz="2400" b="1" dirty="0" smtClean="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وبلوتو</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فمحيط</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دورانهما</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دائري</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تقريبا</a:t>
            </a:r>
            <a:r>
              <a:rPr lang="en-US" sz="2400" b="1" dirty="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endParaRPr lang="ar-EG" sz="2400" b="1" dirty="0" smtClean="0">
              <a:ln w="12700">
                <a:solidFill>
                  <a:schemeClr val="tx2">
                    <a:lumMod val="75000"/>
                  </a:schemeClr>
                </a:solidFill>
                <a:prstDash val="solid"/>
              </a:ln>
              <a:solidFill>
                <a:srgbClr val="FFC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a:p>
            <a:pPr indent="457200" algn="just" rtl="1">
              <a:lnSpc>
                <a:spcPct val="150000"/>
              </a:lnSpc>
            </a:pP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كل</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المحيطات</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التي</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تدور</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فيها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الكواكب</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حول</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الشمس</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في</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مستوي</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واحد</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ويطلق</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عليها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دائرة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البروج</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Ecliptic </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ماعدا</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كوكب</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بلوتو</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فهو</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ينحرف</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قليلا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هذا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المستوي</a:t>
            </a:r>
            <a:endPar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a:p>
            <a:pPr indent="457200" algn="just" rtl="1">
              <a:lnSpc>
                <a:spcPct val="150000"/>
              </a:lnSpc>
            </a:pPr>
            <a:r>
              <a:rPr lang="en-US" sz="2400" b="1" dirty="0" err="1" smtClean="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وكل</a:t>
            </a:r>
            <a:r>
              <a:rPr lang="en-US" sz="2400" b="1" dirty="0" smtClean="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هذه</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الكواكب</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تدور</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في</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إتجاه</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واحد</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بإتجاه</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عكس</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عقارب</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الساعة</a:t>
            </a:r>
            <a:r>
              <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p>
        </p:txBody>
      </p:sp>
      <p:pic>
        <p:nvPicPr>
          <p:cNvPr id="8194" name="Picture 2" descr="https://sp.yimg.com/xj/th?id=OIP.Mfd7d7b4abda348f25377c59e4bfcdf12o0&amp;pid=15.1&amp;P=0&amp;w=266&amp;h=17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338" y="1239166"/>
            <a:ext cx="4015749" cy="2151734"/>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https://sp.yimg.com/xj/th?id=OIP.M23629e895f1ce4c50ddad16e75d3ac4eo0&amp;pid=15.1&amp;P=0&amp;w=343&amp;h=16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338" y="3928056"/>
            <a:ext cx="4378817" cy="226389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224596" y="185498"/>
            <a:ext cx="2489784" cy="707886"/>
          </a:xfrm>
          <a:prstGeom prst="rect">
            <a:avLst/>
          </a:prstGeom>
          <a:noFill/>
        </p:spPr>
        <p:txBody>
          <a:bodyPr wrap="none" lIns="91440" tIns="45720" rIns="91440" bIns="45720">
            <a:spAutoFit/>
          </a:bodyPr>
          <a:lstStyle/>
          <a:p>
            <a:pPr algn="ctr"/>
            <a:r>
              <a:rPr lang="ar-EG" sz="4000" b="1" cap="none" spc="0"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rPr>
              <a:t>حركة الكواكب</a:t>
            </a:r>
            <a:endParaRPr lang="en-US" sz="40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39211475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85831" y="2967335"/>
            <a:ext cx="6420348" cy="923330"/>
          </a:xfrm>
          <a:prstGeom prst="rect">
            <a:avLst/>
          </a:prstGeom>
          <a:noFill/>
        </p:spPr>
        <p:txBody>
          <a:bodyPr wrap="none" lIns="91440" tIns="45720" rIns="91440" bIns="45720">
            <a:spAutoFit/>
          </a:bodyPr>
          <a:lstStyle/>
          <a:p>
            <a:pPr algn="ctr"/>
            <a:r>
              <a:rPr lang="ar-EG" sz="5400" b="1" cap="none" spc="0"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rPr>
              <a:t>نشكركم على حسن الاستماع</a:t>
            </a:r>
            <a:endParaRPr lang="en-US" sz="5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endParaRPr>
          </a:p>
        </p:txBody>
      </p:sp>
      <p:sp>
        <p:nvSpPr>
          <p:cNvPr id="3" name="Date Placeholder 2"/>
          <p:cNvSpPr>
            <a:spLocks noGrp="1"/>
          </p:cNvSpPr>
          <p:nvPr>
            <p:ph type="dt" sz="half" idx="10"/>
          </p:nvPr>
        </p:nvSpPr>
        <p:spPr/>
        <p:txBody>
          <a:bodyPr/>
          <a:lstStyle/>
          <a:p>
            <a:fld id="{18E6F3DD-D27B-4A81-9A9B-A10855543E05}" type="datetime1">
              <a:rPr lang="en-US" smtClean="0"/>
              <a:t>10/2/2015</a:t>
            </a:fld>
            <a:endParaRPr lang="en-US" dirty="0"/>
          </a:p>
        </p:txBody>
      </p:sp>
      <p:sp>
        <p:nvSpPr>
          <p:cNvPr id="4" name="Footer Placeholder 3"/>
          <p:cNvSpPr>
            <a:spLocks noGrp="1"/>
          </p:cNvSpPr>
          <p:nvPr>
            <p:ph type="ftr" sz="quarter" idx="11"/>
          </p:nvPr>
        </p:nvSpPr>
        <p:spPr/>
        <p:txBody>
          <a:bodyPr/>
          <a:lstStyle/>
          <a:p>
            <a:r>
              <a:rPr lang="ar-EG" smtClean="0"/>
              <a:t>أ.د.عزة عبدالله</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28</a:t>
            </a:fld>
            <a:endParaRPr lang="en-US" dirty="0"/>
          </a:p>
        </p:txBody>
      </p:sp>
    </p:spTree>
    <p:extLst>
      <p:ext uri="{BB962C8B-B14F-4D97-AF65-F5344CB8AC3E}">
        <p14:creationId xmlns:p14="http://schemas.microsoft.com/office/powerpoint/2010/main" val="3378577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25845" y="236190"/>
            <a:ext cx="10930597" cy="2985433"/>
          </a:xfrm>
          <a:prstGeom prst="rect">
            <a:avLst/>
          </a:prstGeom>
          <a:noFill/>
        </p:spPr>
        <p:txBody>
          <a:bodyPr wrap="square" lIns="91440" tIns="45720" rIns="91440" bIns="45720">
            <a:spAutoFit/>
          </a:bodyPr>
          <a:lstStyle/>
          <a:p>
            <a:pPr algn="ctr" rtl="1">
              <a:spcAft>
                <a:spcPts val="0"/>
              </a:spcAft>
            </a:pPr>
            <a:r>
              <a:rPr lang="en-US" sz="36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a:t>
            </a:r>
            <a:r>
              <a:rPr lang="en-US" sz="36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ــــ</a:t>
            </a:r>
            <a:r>
              <a:rPr lang="en-US" sz="36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ون</a:t>
            </a:r>
            <a:r>
              <a:rPr lang="en-US" sz="36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endParaRPr lang="en-US" sz="36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ctr" rtl="1">
              <a:spcAft>
                <a:spcPts val="0"/>
              </a:spcAft>
            </a:pPr>
            <a:r>
              <a:rPr lang="en-US" sz="32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تعريف</a:t>
            </a:r>
            <a:r>
              <a:rPr lang="en-US" sz="32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3200" b="1" cap="none" spc="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الكون</a:t>
            </a:r>
            <a:endParaRPr lang="ar-EG" sz="32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a:p>
            <a:pPr algn="just" rtl="1">
              <a:spcAft>
                <a:spcPts val="0"/>
              </a:spcAft>
            </a:pPr>
            <a:r>
              <a:rPr lang="en-US" sz="2400" b="1" cap="none" spc="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وفقًا</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للنظريات</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المختلفة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حول</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ماهية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الكون</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والنظريات</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المتبناة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قبل</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الفلاسفة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وغيرهم</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فإن"مفهوم</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الكون</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cosmos  </a:t>
            </a:r>
            <a:r>
              <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يدل</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على</a:t>
            </a:r>
            <a:r>
              <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p>
          <a:p>
            <a:pPr algn="just" rtl="1">
              <a:spcAft>
                <a:spcPts val="0"/>
              </a:spcAft>
            </a:pP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u="sng"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الحجم</a:t>
            </a:r>
            <a:r>
              <a:rPr lang="en-US" sz="2400" b="1" u="sng"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u="sng"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النسبي</a:t>
            </a:r>
            <a:r>
              <a:rPr lang="en-US" sz="2400" b="1" u="sng"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u="sng"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لمساحة الفضاء الزمانى والمكانى ا</a:t>
            </a:r>
            <a:r>
              <a:rPr lang="en-US" sz="2400" b="1" u="sng" cap="none" spc="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لذي</a:t>
            </a:r>
            <a:r>
              <a:rPr lang="en-US" sz="2400" b="1" u="sng"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u="sng"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تتواجد</a:t>
            </a:r>
            <a:r>
              <a:rPr lang="en-US" sz="2400" b="1" u="sng"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u="sng"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فيه</a:t>
            </a:r>
            <a:r>
              <a:rPr lang="en-US" sz="2400" b="1" u="sng"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u="sng"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المخلوقات</a:t>
            </a:r>
            <a:r>
              <a:rPr lang="en-US" sz="2400" b="1" u="sng"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u="sng"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العاقلة</a:t>
            </a:r>
            <a:r>
              <a:rPr lang="en-US" sz="2400" b="1" u="sng"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u="sng"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وغير</a:t>
            </a:r>
            <a:r>
              <a:rPr lang="en-US" sz="2400" b="1" u="sng"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u="sng"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العاقلة</a:t>
            </a:r>
            <a:r>
              <a:rPr lang="en-US" sz="2400" b="1" u="sng"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u="sng"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مثل</a:t>
            </a:r>
            <a:r>
              <a:rPr lang="en-US" sz="2400" b="1" u="sng"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u="sng"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النجوم والمجرات والكائنات الحية.</a:t>
            </a:r>
          </a:p>
          <a:p>
            <a:pPr algn="just" rtl="1">
              <a:spcAft>
                <a:spcPts val="0"/>
              </a:spcAft>
            </a:pPr>
            <a:r>
              <a:rPr lang="en-US" sz="2400" b="1" cap="none" spc="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تستخدم</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كلمة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"Cosmos"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في</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الفلسفة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وهي</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مشتقة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أصل</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إغريقي</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بمعنى</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النظام</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وهو</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عكس</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الفوضى</a:t>
            </a:r>
            <a:r>
              <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pic>
        <p:nvPicPr>
          <p:cNvPr id="9" name="Picture 2" descr="https://sp.yimg.com/xj/th?id=OIP.M2ede5822d3ab2fd44143f774bbc90363o0&amp;pid=15.1&amp;P=0&amp;w=312&amp;h=18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155" y="3631842"/>
            <a:ext cx="4339151" cy="297502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5177306" y="3221623"/>
            <a:ext cx="7014694" cy="3416320"/>
          </a:xfrm>
          <a:prstGeom prst="rect">
            <a:avLst/>
          </a:prstGeom>
          <a:noFill/>
        </p:spPr>
        <p:txBody>
          <a:bodyPr wrap="square" lIns="91440" tIns="45720" rIns="91440" bIns="45720">
            <a:spAutoFit/>
          </a:bodyPr>
          <a:lstStyle/>
          <a:p>
            <a:pPr indent="457200" algn="just" rtl="1">
              <a:lnSpc>
                <a:spcPct val="150000"/>
              </a:lnSpc>
              <a:spcAft>
                <a:spcPts val="0"/>
              </a:spcAft>
            </a:pPr>
            <a:r>
              <a:rPr lang="en-US" sz="2400" b="1" i="1" u="sng" cap="none" spc="0" dirty="0" err="1" smtClean="0">
                <a:ln w="12700">
                  <a:solidFill>
                    <a:schemeClr val="tx2">
                      <a:lumMod val="75000"/>
                    </a:schemeClr>
                  </a:solidFill>
                  <a:prstDash val="solid"/>
                </a:ln>
                <a:solidFill>
                  <a:srgbClr val="00B05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وتختلف</a:t>
            </a:r>
            <a:r>
              <a:rPr lang="en-US" sz="2400" b="1" i="1" u="sng" cap="none" spc="0" dirty="0" smtClean="0">
                <a:ln w="12700">
                  <a:solidFill>
                    <a:schemeClr val="tx2">
                      <a:lumMod val="75000"/>
                    </a:schemeClr>
                  </a:solidFill>
                  <a:prstDash val="solid"/>
                </a:ln>
                <a:solidFill>
                  <a:srgbClr val="00B05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i="1" u="sng" cap="none" spc="0" dirty="0" err="1">
                <a:ln w="12700">
                  <a:solidFill>
                    <a:schemeClr val="tx2">
                      <a:lumMod val="75000"/>
                    </a:schemeClr>
                  </a:solidFill>
                  <a:prstDash val="solid"/>
                </a:ln>
                <a:solidFill>
                  <a:srgbClr val="00B05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الآراء</a:t>
            </a:r>
            <a:r>
              <a:rPr lang="en-US" sz="2400" b="1" i="1" u="sng" cap="none" spc="0" dirty="0">
                <a:ln w="12700">
                  <a:solidFill>
                    <a:schemeClr val="tx2">
                      <a:lumMod val="75000"/>
                    </a:schemeClr>
                  </a:solidFill>
                  <a:prstDash val="solid"/>
                </a:ln>
                <a:solidFill>
                  <a:srgbClr val="00B05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i="1" u="sng" cap="none" spc="0" dirty="0" err="1">
                <a:ln w="12700">
                  <a:solidFill>
                    <a:schemeClr val="tx2">
                      <a:lumMod val="75000"/>
                    </a:schemeClr>
                  </a:solidFill>
                  <a:prstDash val="solid"/>
                </a:ln>
                <a:solidFill>
                  <a:srgbClr val="00B05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في</a:t>
            </a:r>
            <a:r>
              <a:rPr lang="en-US" sz="2400" b="1" i="1" u="sng" cap="none" spc="0" dirty="0">
                <a:ln w="12700">
                  <a:solidFill>
                    <a:schemeClr val="tx2">
                      <a:lumMod val="75000"/>
                    </a:schemeClr>
                  </a:solidFill>
                  <a:prstDash val="solid"/>
                </a:ln>
                <a:solidFill>
                  <a:srgbClr val="00B05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i="1" u="sng" cap="none" spc="0" dirty="0" err="1">
                <a:ln w="12700">
                  <a:solidFill>
                    <a:schemeClr val="tx2">
                      <a:lumMod val="75000"/>
                    </a:schemeClr>
                  </a:solidFill>
                  <a:prstDash val="solid"/>
                </a:ln>
                <a:solidFill>
                  <a:srgbClr val="00B05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تحديد</a:t>
            </a:r>
            <a:r>
              <a:rPr lang="en-US" sz="2400" b="1" i="1" u="sng" cap="none" spc="0" dirty="0">
                <a:ln w="12700">
                  <a:solidFill>
                    <a:schemeClr val="tx2">
                      <a:lumMod val="75000"/>
                    </a:schemeClr>
                  </a:solidFill>
                  <a:prstDash val="solid"/>
                </a:ln>
                <a:solidFill>
                  <a:srgbClr val="00B05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i="1" u="sng" cap="none" spc="0" dirty="0" err="1">
                <a:ln w="12700">
                  <a:solidFill>
                    <a:schemeClr val="tx2">
                      <a:lumMod val="75000"/>
                    </a:schemeClr>
                  </a:solidFill>
                  <a:prstDash val="solid"/>
                </a:ln>
                <a:solidFill>
                  <a:srgbClr val="00B05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طبيعة</a:t>
            </a:r>
            <a:r>
              <a:rPr lang="en-US" sz="2400" b="1" i="1" u="sng" cap="none" spc="0" dirty="0">
                <a:ln w="12700">
                  <a:solidFill>
                    <a:schemeClr val="tx2">
                      <a:lumMod val="75000"/>
                    </a:schemeClr>
                  </a:solidFill>
                  <a:prstDash val="solid"/>
                </a:ln>
                <a:solidFill>
                  <a:srgbClr val="00B05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i="1" u="sng" cap="none" spc="0" dirty="0" err="1">
                <a:ln w="12700">
                  <a:solidFill>
                    <a:schemeClr val="tx2">
                      <a:lumMod val="75000"/>
                    </a:schemeClr>
                  </a:solidFill>
                  <a:prstDash val="solid"/>
                </a:ln>
                <a:solidFill>
                  <a:srgbClr val="00B05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الكون</a:t>
            </a:r>
            <a:r>
              <a:rPr lang="en-US" sz="2400" b="1" i="1" u="sng" cap="none" spc="0" dirty="0">
                <a:ln w="12700">
                  <a:solidFill>
                    <a:schemeClr val="tx2">
                      <a:lumMod val="75000"/>
                    </a:schemeClr>
                  </a:solidFill>
                  <a:prstDash val="solid"/>
                </a:ln>
                <a:solidFill>
                  <a:srgbClr val="00B05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i="1" u="sng" cap="none" spc="0" dirty="0" smtClean="0">
                <a:ln w="12700">
                  <a:solidFill>
                    <a:schemeClr val="tx2">
                      <a:lumMod val="75000"/>
                    </a:schemeClr>
                  </a:solidFill>
                  <a:prstDash val="solid"/>
                </a:ln>
                <a:solidFill>
                  <a:srgbClr val="00B05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p>
          <a:p>
            <a:pPr indent="457200" algn="just" rtl="1">
              <a:lnSpc>
                <a:spcPct val="150000"/>
              </a:lnSpc>
              <a:spcAft>
                <a:spcPts val="0"/>
              </a:spcAft>
            </a:pP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قديماً</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كانت</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الفلسفات </a:t>
            </a:r>
            <a:r>
              <a:rPr lang="en-US" sz="2400" b="1" cap="none" spc="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المختلفة</a:t>
            </a:r>
            <a:r>
              <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والعقائد</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تصور</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الكون</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بصورة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معينة</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endPar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a:p>
            <a:pPr indent="457200" algn="just" rtl="1">
              <a:lnSpc>
                <a:spcPct val="150000"/>
              </a:lnSpc>
              <a:spcAft>
                <a:spcPts val="0"/>
              </a:spcAft>
            </a:pP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كما</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تصور</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الفلسفات </a:t>
            </a:r>
            <a:r>
              <a:rPr lang="en-US" sz="2400" b="1" cap="none" spc="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الجديدة</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مفهوم</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الكون</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بصورة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أخرى</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مختلفة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endPar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a:p>
            <a:pPr indent="457200" algn="just" rtl="1">
              <a:lnSpc>
                <a:spcPct val="150000"/>
              </a:lnSpc>
              <a:spcAft>
                <a:spcPts val="0"/>
              </a:spcAft>
            </a:pP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ناحية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النشوء</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والتطور</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وكذلك</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ناحية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هل</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للكون</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نهاية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أم</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لا</a:t>
            </a:r>
            <a:r>
              <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p>
          <a:p>
            <a:pPr indent="457200" algn="just" rtl="1">
              <a:lnSpc>
                <a:spcPct val="150000"/>
              </a:lnSpc>
              <a:spcAft>
                <a:spcPts val="0"/>
              </a:spcAft>
            </a:pP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بصفة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عامة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مع</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التقدم</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العلمى</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والتكنولوجى</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نعرف</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كل</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اليوم</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المزيد</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endPar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a:p>
            <a:pPr indent="457200" algn="just" rtl="1">
              <a:lnSpc>
                <a:spcPct val="150000"/>
              </a:lnSpc>
              <a:spcAft>
                <a:spcPts val="0"/>
              </a:spcAft>
            </a:pPr>
            <a:r>
              <a:rPr lang="en-US" sz="2400" b="1" cap="none" spc="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المعلومات</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عن</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هذا</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الكون</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الذى</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نعيش</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فيه</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endPar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19897092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5999" y="629510"/>
            <a:ext cx="5301803" cy="4524315"/>
          </a:xfrm>
          <a:prstGeom prst="rect">
            <a:avLst/>
          </a:prstGeom>
        </p:spPr>
        <p:txBody>
          <a:bodyPr wrap="square">
            <a:spAutoFit/>
          </a:bodyPr>
          <a:lstStyle/>
          <a:p>
            <a:pPr indent="457200" algn="just" rtl="1">
              <a:lnSpc>
                <a:spcPct val="150000"/>
              </a:lnSpc>
              <a:spcAft>
                <a:spcPts val="0"/>
              </a:spcAft>
            </a:pPr>
            <a:r>
              <a:rPr lang="ar-EG"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يعرف العلماء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الفضاء</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أو</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الفضاء</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الكوني</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Universe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بانه</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مجمل</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الزمان والمكان </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المستمر</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الذي</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نعيش</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به</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بما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في</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ذلك</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مجمل</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الطاقة</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والمادة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الموجودة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في</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هذا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وبالتالي</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يقابل</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في</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العديد</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السياقات</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والمجالات</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العلمية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كلمتي</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 </a:t>
            </a:r>
            <a:r>
              <a:rPr lang="en-US" sz="2400" b="1" u="sng" dirty="0" err="1">
                <a:ln w="12700">
                  <a:solidFill>
                    <a:schemeClr val="tx2">
                      <a:lumMod val="75000"/>
                    </a:schemeClr>
                  </a:solidFill>
                  <a:prstDash val="solid"/>
                </a:ln>
                <a:solidFill>
                  <a:srgbClr val="00206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فضاء</a:t>
            </a:r>
            <a:r>
              <a:rPr lang="en-US" sz="2400" b="1" u="sng"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u="sng" dirty="0" err="1">
                <a:ln w="12700">
                  <a:solidFill>
                    <a:schemeClr val="tx2">
                      <a:lumMod val="75000"/>
                    </a:schemeClr>
                  </a:solidFill>
                  <a:prstDash val="solid"/>
                </a:ln>
                <a:solidFill>
                  <a:srgbClr val="00206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أو</a:t>
            </a:r>
            <a:r>
              <a:rPr lang="en-US" sz="2400" b="1" u="sng"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u="sng" dirty="0" err="1">
                <a:ln w="12700">
                  <a:solidFill>
                    <a:schemeClr val="tx2">
                      <a:lumMod val="75000"/>
                    </a:schemeClr>
                  </a:solidFill>
                  <a:prstDash val="solid"/>
                </a:ln>
                <a:solidFill>
                  <a:srgbClr val="00206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كون</a:t>
            </a:r>
            <a:r>
              <a:rPr lang="en-US" sz="2400" b="1" u="sng"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endParaRPr lang="en-US" sz="2400" b="1" u="sng"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Traditional Arabic" panose="02020603050405020304" pitchFamily="18" charset="-78"/>
            </a:endParaRPr>
          </a:p>
          <a:p>
            <a:pPr indent="457200" algn="just" rtl="1">
              <a:lnSpc>
                <a:spcPct val="150000"/>
              </a:lnSpc>
              <a:spcAft>
                <a:spcPts val="0"/>
              </a:spcAft>
            </a:pP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ويفترض</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العديد</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hlinkClick r:id="rId2" tooltip="العلماء"/>
              </a:rPr>
              <a:t>ا</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لعلماء</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الفضاء</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الكوني</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يمكن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يكون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جزءاً</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جملة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متعددة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الأكوان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تعرف</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hlinkClick r:id="rId3" tooltip="عوالم متعددة"/>
              </a:rPr>
              <a:t>بالعوالم المتعددة </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hlinkClick r:id="rId3" tooltip="عوالم متعددة"/>
              </a:rPr>
              <a:t>أو </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hlinkClick r:id="rId3" tooltip="عوالم متعددة"/>
              </a:rPr>
              <a:t>الأكوان </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hlinkClick r:id="rId3" tooltip="عوالم متعددة"/>
              </a:rPr>
              <a:t>المتعددة</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(Multiversity). </a:t>
            </a:r>
            <a:endPar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pic>
        <p:nvPicPr>
          <p:cNvPr id="1026" name="Picture 2" descr="untitl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5676" y="720870"/>
            <a:ext cx="4412690" cy="2670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06868" y="3748953"/>
            <a:ext cx="5868930" cy="2862322"/>
          </a:xfrm>
          <a:prstGeom prst="rect">
            <a:avLst/>
          </a:prstGeom>
          <a:noFill/>
        </p:spPr>
        <p:txBody>
          <a:bodyPr wrap="square" lIns="91440" tIns="45720" rIns="91440" bIns="45720">
            <a:spAutoFit/>
          </a:bodyPr>
          <a:lstStyle/>
          <a:p>
            <a:pPr indent="457200" algn="ctr" rtl="1">
              <a:lnSpc>
                <a:spcPct val="150000"/>
              </a:lnSpc>
              <a:spcAft>
                <a:spcPts val="0"/>
              </a:spcAft>
            </a:pPr>
            <a:r>
              <a:rPr lang="en-US" sz="2400" b="1" u="sng"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وتستعمل</a:t>
            </a:r>
            <a:r>
              <a:rPr lang="en-US" sz="2400" b="1" u="sng"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u="sng"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لغرض</a:t>
            </a:r>
            <a:r>
              <a:rPr lang="en-US" sz="2400" b="1" u="sng"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u="sng"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وصف</a:t>
            </a:r>
            <a:r>
              <a:rPr lang="en-US" sz="2400" b="1" u="sng"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u="sng"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الفضاء</a:t>
            </a:r>
            <a:r>
              <a:rPr lang="en-US" sz="2400" b="1" u="sng"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u="sng"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الكوني</a:t>
            </a:r>
            <a:r>
              <a:rPr lang="en-US" sz="2400" b="1" u="sng"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u="sng"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مجموعة</a:t>
            </a:r>
            <a:r>
              <a:rPr lang="en-US" sz="2400" b="1" u="sng"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u="sng"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مصطلحات</a:t>
            </a:r>
            <a:r>
              <a:rPr lang="en-US" sz="2400" b="1" u="sng"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a:t>
            </a:r>
            <a:r>
              <a:rPr lang="en-US" sz="2400" b="1" u="sng"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مثل</a:t>
            </a:r>
            <a:r>
              <a:rPr lang="en-US" sz="2400" b="1" u="sng"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rial Black" panose="020B0A04020102020204" pitchFamily="34" charset="0"/>
                <a:ea typeface="Times New Roman" panose="02020603050405020304" pitchFamily="18" charset="0"/>
                <a:cs typeface="Traditional Arabic" panose="02020603050405020304" pitchFamily="18" charset="-78"/>
              </a:rPr>
              <a:t> : </a:t>
            </a:r>
          </a:p>
          <a:p>
            <a:pPr indent="457200" algn="ctr" rtl="1">
              <a:lnSpc>
                <a:spcPct val="150000"/>
              </a:lnSpc>
              <a:spcAft>
                <a:spcPts val="0"/>
              </a:spcAft>
            </a:pP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1.فضاء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معروف</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(known universe) </a:t>
            </a:r>
            <a:endPar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Traditional Arabic" panose="02020603050405020304" pitchFamily="18" charset="-78"/>
            </a:endParaRPr>
          </a:p>
          <a:p>
            <a:pPr indent="457200" algn="ctr" rtl="1">
              <a:lnSpc>
                <a:spcPct val="150000"/>
              </a:lnSpc>
              <a:spcAft>
                <a:spcPts val="0"/>
              </a:spcAft>
            </a:pP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2. </a:t>
            </a:r>
            <a:r>
              <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فضاء مشاهد</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(observable </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universe) </a:t>
            </a:r>
            <a:endPar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Traditional Arabic" panose="02020603050405020304" pitchFamily="18" charset="-78"/>
            </a:endParaRPr>
          </a:p>
          <a:p>
            <a:pPr indent="457200" algn="ctr" rtl="1">
              <a:lnSpc>
                <a:spcPct val="150000"/>
              </a:lnSpc>
              <a:spcAft>
                <a:spcPts val="0"/>
              </a:spcAft>
            </a:pP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3.فضاء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مرئي</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(visible universe)</a:t>
            </a:r>
            <a:endPar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3810106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1548" y="266596"/>
            <a:ext cx="11542644" cy="3970318"/>
          </a:xfrm>
          <a:prstGeom prst="rect">
            <a:avLst/>
          </a:prstGeom>
          <a:noFill/>
        </p:spPr>
        <p:txBody>
          <a:bodyPr wrap="square" lIns="91440" tIns="45720" rIns="91440" bIns="45720">
            <a:spAutoFit/>
          </a:bodyPr>
          <a:lstStyle/>
          <a:p>
            <a:pPr indent="457200" algn="just" rtl="1">
              <a:lnSpc>
                <a:spcPct val="150000"/>
              </a:lnSpc>
              <a:spcAft>
                <a:spcPts val="0"/>
              </a:spcAft>
            </a:pP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تصف</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مصطلحات</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الفضاء المعروف والفضاء المشاهد والفضاء المرئى </a:t>
            </a:r>
            <a:r>
              <a:rPr lang="en-US" sz="2400" b="1"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أجزاءً</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الفضاء</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الكوني</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يُمكن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تكون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مرئية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أو</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ملاحظة</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قبل</a:t>
            </a:r>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hlinkClick r:id="rId2" tooltip="الإنسان"/>
              </a:rPr>
              <a:t>الإنسان</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p>
          <a:p>
            <a:pPr indent="457200" algn="just" rtl="1">
              <a:lnSpc>
                <a:spcPct val="150000"/>
              </a:lnSpc>
              <a:spcAft>
                <a:spcPts val="0"/>
              </a:spcAft>
            </a:pPr>
            <a:r>
              <a:rPr lang="en-US" sz="2400" b="1" cap="none" spc="0" dirty="0" err="1" smtClean="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بالمقابل</a:t>
            </a:r>
            <a:r>
              <a:rPr lang="en-US" sz="2400" b="1" cap="none" spc="0" dirty="0" smtClean="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فإن</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SA"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hlinkClick r:id="rId3" tooltip="التوسع الكوني"/>
              </a:rPr>
              <a:t>التوسع الكوني</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(cosmic inflation)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يزيل</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أجزاء</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واسعة</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الفضاء</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الكوني</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الكلي</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SA"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hlinkClick r:id="rId4" tooltip="أفق الجسيم (الصفحة غير موجودة)"/>
              </a:rPr>
              <a:t>الأفق </a:t>
            </a:r>
            <a:r>
              <a:rPr lang="ar-SA" sz="2400" b="1" cap="none" spc="0" dirty="0" smtClean="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hlinkClick r:id="rId4" tooltip="أفق الجسيم (الصفحة غير موجودة)"/>
              </a:rPr>
              <a:t>المشاهد</a:t>
            </a:r>
            <a:r>
              <a:rPr lang="ar-EG" sz="2400" b="1" cap="none" spc="0" dirty="0" smtClean="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a:t>
            </a:r>
          </a:p>
          <a:p>
            <a:pPr indent="457200" algn="just" rtl="1">
              <a:lnSpc>
                <a:spcPct val="150000"/>
              </a:lnSpc>
              <a:spcAft>
                <a:spcPts val="0"/>
              </a:spcAft>
            </a:pPr>
            <a:endParaRPr lang="ar-EG" sz="2400" b="1" cap="none" spc="0" dirty="0" smtClean="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endParaRPr>
          </a:p>
          <a:p>
            <a:pPr indent="457200" algn="just" rtl="1">
              <a:lnSpc>
                <a:spcPct val="150000"/>
              </a:lnSpc>
              <a:spcAft>
                <a:spcPts val="0"/>
              </a:spcAft>
            </a:pPr>
            <a:endParaRPr lang="ar-EG" sz="2400" b="1" cap="none" spc="0" dirty="0" smtClean="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endParaRPr>
          </a:p>
          <a:p>
            <a:pPr indent="457200" algn="just" rtl="1">
              <a:lnSpc>
                <a:spcPct val="150000"/>
              </a:lnSpc>
              <a:spcAft>
                <a:spcPts val="0"/>
              </a:spcAft>
            </a:pPr>
            <a:r>
              <a:rPr lang="en-US" sz="2400" b="1" cap="none" spc="0" dirty="0" err="1" smtClean="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وفي</a:t>
            </a:r>
            <a:r>
              <a:rPr lang="en-US" sz="2400" b="1" cap="none" spc="0" dirty="0" smtClean="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الاصطلاح</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الفلسفي</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يكون</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cap="none" spc="0" dirty="0" smtClean="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الفضاء</a:t>
            </a:r>
            <a:r>
              <a:rPr lang="en-US" sz="2400" b="1" cap="none" spc="0" dirty="0" smtClean="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الكوني</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هو</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مجموع</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الجسيمات</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الموجودة</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والفضاء</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الذي</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تحدث</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فيه</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الأحداث</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جميعها</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endParaRPr lang="ar-EG" sz="2400" b="1" cap="none" spc="0" dirty="0" smtClean="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endParaRPr>
          </a:p>
          <a:p>
            <a:pPr indent="457200" algn="just" rtl="1">
              <a:lnSpc>
                <a:spcPct val="150000"/>
              </a:lnSpc>
              <a:spcAft>
                <a:spcPts val="0"/>
              </a:spcAft>
            </a:pPr>
            <a:r>
              <a:rPr lang="en-US" sz="2400" b="1" cap="none" spc="0" dirty="0" smtClean="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و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يعرف</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cap="none" spc="0" dirty="0" smtClean="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الفضاء</a:t>
            </a:r>
            <a:r>
              <a:rPr lang="en-US" sz="2400" b="1" cap="none" spc="0" dirty="0" smtClean="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أيضاً</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بأنه</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كل</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ما</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كان</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علي</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النطاق</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الخارج</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عن</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نظام</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SA"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hlinkClick r:id="rId5" tooltip="الأرض"/>
              </a:rPr>
              <a:t>الأرض</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أو</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الكرة</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الأرضية</a:t>
            </a:r>
            <a:r>
              <a:rPr lang="en-US" sz="2400" b="1" cap="none" spc="0" dirty="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rPr>
              <a:t>. </a:t>
            </a:r>
            <a:endParaRPr lang="ar-EG" sz="2400" b="1" cap="none" spc="0" dirty="0" smtClean="0">
              <a:ln w="22225">
                <a:solidFill>
                  <a:schemeClr val="accent2"/>
                </a:solidFill>
                <a:prstDash val="solid"/>
              </a:ln>
              <a:solidFill>
                <a:srgbClr val="006600"/>
              </a:solidFill>
              <a:effectLst/>
              <a:latin typeface="Simplified Arabic" panose="02020603050405020304" pitchFamily="18" charset="-78"/>
              <a:ea typeface="Times New Roman" panose="02020603050405020304" pitchFamily="18" charset="0"/>
              <a:cs typeface="Traditional Arabic" panose="02020603050405020304" pitchFamily="18" charset="-78"/>
            </a:endParaRPr>
          </a:p>
        </p:txBody>
      </p:sp>
      <p:sp>
        <p:nvSpPr>
          <p:cNvPr id="5" name="Rectangle 4"/>
          <p:cNvSpPr/>
          <p:nvPr/>
        </p:nvSpPr>
        <p:spPr>
          <a:xfrm>
            <a:off x="291548" y="2251754"/>
            <a:ext cx="11294450" cy="830997"/>
          </a:xfrm>
          <a:prstGeom prst="rect">
            <a:avLst/>
          </a:prstGeom>
          <a:noFill/>
        </p:spPr>
        <p:txBody>
          <a:bodyPr wrap="square" lIns="91440" tIns="45720" rIns="91440" bIns="45720">
            <a:spAutoFit/>
          </a:bodyPr>
          <a:lstStyle/>
          <a:p>
            <a:pPr algn="just" rtl="1"/>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يعتبر</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العديد</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علماء</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الكون</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أنه</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المستحيل</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ملاحظة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كامل</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الاستمرارية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الكونية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والاكتفاء</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بما</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i="1" u="sng"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يدعى</a:t>
            </a:r>
            <a:r>
              <a:rPr lang="en-US" sz="2400" b="1" i="1" u="sng"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i="1" u="sng"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كوننا</a:t>
            </a:r>
            <a:r>
              <a:rPr lang="en-US" sz="2400" b="1" i="1" u="sng"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i="1" u="sng"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أو</a:t>
            </a:r>
            <a:r>
              <a:rPr lang="en-US" sz="2400" b="1" i="1" u="sng"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i="1" u="sng"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فضائنا</a:t>
            </a:r>
            <a:r>
              <a:rPr lang="en-US" sz="2400" b="1" i="1" u="sng"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i="1" u="sng"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الكوني</a:t>
            </a:r>
            <a:r>
              <a:rPr lang="en-US" sz="2400" b="1" i="1" u="sng"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(our universe) </a:t>
            </a:r>
            <a:r>
              <a:rPr lang="ar-EG" sz="2400" b="1" i="1" u="sng"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للإشارة</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إلى</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ما</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يمكن</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معرفته</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والوصول</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إليه</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من</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قبل</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الإنسان</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endPar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ndParaRPr>
          </a:p>
        </p:txBody>
      </p:sp>
      <p:sp>
        <p:nvSpPr>
          <p:cNvPr id="6" name="Rectangle 5"/>
          <p:cNvSpPr/>
          <p:nvPr/>
        </p:nvSpPr>
        <p:spPr>
          <a:xfrm>
            <a:off x="2255822" y="4352330"/>
            <a:ext cx="9174306" cy="461665"/>
          </a:xfrm>
          <a:prstGeom prst="rect">
            <a:avLst/>
          </a:prstGeom>
          <a:noFill/>
        </p:spPr>
        <p:txBody>
          <a:bodyPr wrap="none" lIns="91440" tIns="45720" rIns="91440" bIns="45720">
            <a:spAutoFit/>
          </a:bodyPr>
          <a:lstStyle/>
          <a:p>
            <a:pPr algn="ctr"/>
            <a:r>
              <a:rPr lang="en-US" sz="2400" b="1" cap="none" spc="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ودائماً</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نشير</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إليه</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بأنه</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العالم</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المجهول</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المليء</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بالكائنات</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والأجسام</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الغريبة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التي</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نتوق</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لمعرفتها</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والبحث</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في</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طياتها</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a:t>
            </a:r>
            <a:endPar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2250780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0" y="481714"/>
            <a:ext cx="5604549" cy="5632311"/>
          </a:xfrm>
          <a:prstGeom prst="rect">
            <a:avLst/>
          </a:prstGeom>
          <a:noFill/>
        </p:spPr>
        <p:txBody>
          <a:bodyPr wrap="square" lIns="91440" tIns="45720" rIns="91440" bIns="45720">
            <a:spAutoFit/>
          </a:bodyPr>
          <a:lstStyle/>
          <a:p>
            <a:pPr algn="just" rtl="1"/>
            <a:r>
              <a:rPr lang="en-US" sz="2400" b="1" cap="none" spc="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يمكن</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تحديد</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الفرق</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بين</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i="1" u="sng" cap="none" spc="0" dirty="0" err="1">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hlinkClick r:id="rId2" tooltip="الكون"/>
              </a:rPr>
              <a:t>الكون</a:t>
            </a:r>
            <a:r>
              <a:rPr lang="en-US" sz="2400" b="1" i="1" u="sng" cap="none" spc="0" dirty="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(Cosmos) </a:t>
            </a:r>
            <a:r>
              <a:rPr lang="ar-EG" sz="2400" b="1" i="1" u="sng" cap="none" spc="0" dirty="0" smtClean="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ar-EG" sz="2400" b="1" cap="none" spc="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والفضاء الكونى</a:t>
            </a:r>
            <a:r>
              <a:rPr lang="en-US" sz="2400" b="1" cap="none" spc="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Universe) </a:t>
            </a:r>
            <a:r>
              <a:rPr lang="ar-EG" sz="2400" b="1" cap="none" spc="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p>
          <a:p>
            <a:pPr algn="just" rtl="1"/>
            <a:r>
              <a:rPr lang="en-US" sz="2400" b="1" cap="none" spc="0" dirty="0" err="1" smtClean="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الكون</a:t>
            </a:r>
            <a:r>
              <a:rPr lang="en-US" sz="2400" b="1" cap="none" spc="0" dirty="0" smtClean="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هو</a:t>
            </a:r>
            <a:r>
              <a:rPr lang="en-US" sz="2400" b="1" cap="none" spc="0" dirty="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الكون</a:t>
            </a:r>
            <a:r>
              <a:rPr lang="en-US" sz="2400" b="1" cap="none" spc="0" dirty="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المرئي</a:t>
            </a:r>
            <a:r>
              <a:rPr lang="en-US" sz="2400" b="1" cap="none" spc="0" dirty="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smtClean="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لنا</a:t>
            </a:r>
            <a:r>
              <a:rPr lang="ar-EG" sz="2400" b="1" cap="none" spc="0" dirty="0" smtClean="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a:t>
            </a:r>
          </a:p>
          <a:p>
            <a:pPr algn="just" rtl="1"/>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الفضاء</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الكونى</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فهو</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مُجمل</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ar-EG" sz="2400" b="1" cap="none" spc="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الزمان والمكان</a:t>
            </a:r>
            <a:r>
              <a:rPr lang="en-US" sz="2400" b="1" cap="none" spc="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في</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كوننا</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سواءٌ</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أكان</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مرئياً</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أو</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غير</a:t>
            </a:r>
            <a:r>
              <a:rPr lang="en-US"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مرئى</a:t>
            </a:r>
            <a:endParaRPr lang="ar-EG" sz="2400" b="1" cap="none" spc="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endParaRPr>
          </a:p>
          <a:p>
            <a:pPr algn="just" rtl="1"/>
            <a:r>
              <a:rPr lang="en-US" sz="2400" b="1" cap="none" spc="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تستخدم</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كلمة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"Cosmos" </a:t>
            </a:r>
            <a:r>
              <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في</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الفلسفة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وهي</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مشتقة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من</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أصل</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إغريقي</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بمعنى</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النظام</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وهوعكس</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الفوضى</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a:t>
            </a:r>
            <a:endPar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endParaRPr>
          </a:p>
          <a:p>
            <a:pPr algn="just" rtl="1"/>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ثم</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أصبحت</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تطلق</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على</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الكون</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ككل</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a:t>
            </a:r>
            <a:r>
              <a:rPr lang="en-US" sz="2400" b="1" cap="none" spc="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الكون</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المعروف</a:t>
            </a:r>
            <a:r>
              <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نظراً</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لانتظامه</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endPar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endParaRPr>
          </a:p>
          <a:p>
            <a:pPr algn="just" rtl="1"/>
            <a:r>
              <a:rPr lang="en-US" sz="2400" b="1" cap="none" spc="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أما</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Universe" </a:t>
            </a:r>
            <a:r>
              <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فقد</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كانت</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منذ</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البداية</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تعبر</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عن</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كل</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الوجود</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المادي</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hlinkClick r:id="rId3" tooltip="الأرض"/>
              </a:rPr>
              <a:t>الأرض</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hlinkClick r:id="rId4" tooltip="الكواكب"/>
              </a:rPr>
              <a:t>والكواكب</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hlinkClick r:id="rId5" tooltip="الشمس"/>
              </a:rPr>
              <a:t>والشمس</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hlinkClick r:id="rId6" tooltip="القمر"/>
              </a:rPr>
              <a:t>والقمر</a:t>
            </a:r>
            <a:r>
              <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cap="none" spc="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إلخ</a:t>
            </a:r>
            <a:r>
              <a:rPr lang="en-US"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endPar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endParaRPr>
          </a:p>
          <a:p>
            <a:pPr algn="just" rtl="1"/>
            <a:r>
              <a:rPr lang="en-US" sz="2400" b="1" i="1" u="sng" cap="none" spc="0" dirty="0" err="1"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وتجدر</a:t>
            </a:r>
            <a:r>
              <a:rPr lang="en-US" sz="2400" b="1" i="1" u="sng" cap="none" spc="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i="1" u="sng"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الأشارة</a:t>
            </a:r>
            <a:r>
              <a:rPr lang="en-US" sz="2400" b="1" i="1" u="sng"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i="1" u="sng"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إلى</a:t>
            </a:r>
            <a:r>
              <a:rPr lang="en-US" sz="2400" b="1" i="1" u="sng"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i="1" u="sng"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أن</a:t>
            </a:r>
            <a:r>
              <a:rPr lang="en-US" sz="2400" b="1" i="1" u="sng"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i="1" u="sng"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المعلوم</a:t>
            </a:r>
            <a:r>
              <a:rPr lang="en-US" sz="2400" b="1" i="1" u="sng"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i="1" u="sng"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لنا</a:t>
            </a:r>
            <a:r>
              <a:rPr lang="en-US" sz="2400" b="1" i="1" u="sng"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i="1" u="sng"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من</a:t>
            </a:r>
            <a:r>
              <a:rPr lang="en-US" sz="2400" b="1" i="1" u="sng"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i="1" u="sng" cap="none" spc="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الكون4</a:t>
            </a:r>
            <a:r>
              <a:rPr lang="en-US" sz="2400" b="1" i="1" u="sng"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i="1" u="sng"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فقط</a:t>
            </a:r>
            <a:r>
              <a:rPr lang="en-US" sz="2400" b="1" i="1" u="sng"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i="1" u="sng"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والنسبة</a:t>
            </a:r>
            <a:r>
              <a:rPr lang="en-US" sz="2400" b="1" i="1" u="sng"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i="1" u="sng"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الباقية</a:t>
            </a:r>
            <a:r>
              <a:rPr lang="en-US" sz="2400" b="1" i="1" u="sng"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i="1" u="sng"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من</a:t>
            </a:r>
            <a:r>
              <a:rPr lang="en-US" sz="2400" b="1" i="1" u="sng"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i="1" u="sng"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الكون</a:t>
            </a:r>
            <a:r>
              <a:rPr lang="en-US" sz="2400" b="1" i="1" u="sng"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96% </a:t>
            </a:r>
            <a:r>
              <a:rPr lang="en-US" sz="2400" b="1" i="1" u="sng"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مجهول</a:t>
            </a:r>
            <a:r>
              <a:rPr lang="en-US" sz="2400" b="1" i="1" u="sng"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i="1" u="sng"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لا</a:t>
            </a:r>
            <a:r>
              <a:rPr lang="en-US" sz="2400" b="1" i="1" u="sng"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i="1" u="sng"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نعلم</a:t>
            </a:r>
            <a:r>
              <a:rPr lang="en-US" sz="2400" b="1" i="1" u="sng"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i="1" u="sng"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عنه</a:t>
            </a:r>
            <a:r>
              <a:rPr lang="en-US" sz="2400" b="1" i="1" u="sng"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i="1" u="sng"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أي</a:t>
            </a:r>
            <a:r>
              <a:rPr lang="en-US" sz="2400" b="1" i="1" u="sng"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400" b="1" i="1" u="sng" cap="none" spc="0" dirty="0" err="1">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شيء</a:t>
            </a:r>
            <a:r>
              <a:rPr lang="en-US" sz="2400" b="1" i="1" u="sng"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a:t>
            </a:r>
            <a:endParaRPr lang="en-US" sz="2400" b="1" i="1" u="sng"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endParaRPr>
          </a:p>
        </p:txBody>
      </p:sp>
      <p:pic>
        <p:nvPicPr>
          <p:cNvPr id="15362" name="Picture 2" descr="https://sp.yimg.com/xj/th?id=OIP.Mf7835015bbcbf5562ff1587d539fc751o0&amp;pid=15.1&amp;P=0&amp;w=321&amp;h=18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1379" y="794935"/>
            <a:ext cx="3399442" cy="2347510"/>
          </a:xfrm>
          <a:prstGeom prst="rect">
            <a:avLst/>
          </a:prstGeom>
          <a:noFill/>
          <a:extLst>
            <a:ext uri="{909E8E84-426E-40DD-AFC4-6F175D3DCCD1}">
              <a14:hiddenFill xmlns:a14="http://schemas.microsoft.com/office/drawing/2010/main">
                <a:solidFill>
                  <a:srgbClr val="FFFFFF"/>
                </a:solidFill>
              </a14:hiddenFill>
            </a:ext>
          </a:extLst>
        </p:spPr>
      </p:pic>
      <p:pic>
        <p:nvPicPr>
          <p:cNvPr id="15364" name="Picture 4" descr="https://sp.yimg.com/xj/th?id=OIP.M21b6d90477701ba4158a8afa03b15d26o0&amp;pid=15.1&amp;P=0&amp;w=265&amp;h=18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8759" y="3931812"/>
            <a:ext cx="3592177" cy="234160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376305" y="4635252"/>
            <a:ext cx="1511952" cy="461665"/>
          </a:xfrm>
          <a:prstGeom prst="rect">
            <a:avLst/>
          </a:prstGeom>
        </p:spPr>
        <p:txBody>
          <a:bodyPr wrap="none">
            <a:spAutoFit/>
          </a:bodyPr>
          <a:lstStyle/>
          <a:p>
            <a:r>
              <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"Cosmos" </a:t>
            </a:r>
            <a:endParaRPr lang="en-US" sz="2400" dirty="0"/>
          </a:p>
        </p:txBody>
      </p:sp>
      <p:sp>
        <p:nvSpPr>
          <p:cNvPr id="5" name="Rectangle 4"/>
          <p:cNvSpPr/>
          <p:nvPr/>
        </p:nvSpPr>
        <p:spPr>
          <a:xfrm>
            <a:off x="487235" y="1505686"/>
            <a:ext cx="2004075" cy="523220"/>
          </a:xfrm>
          <a:prstGeom prst="rect">
            <a:avLst/>
          </a:prstGeom>
        </p:spPr>
        <p:txBody>
          <a:bodyPr wrap="none">
            <a:spAutoFit/>
          </a:bodyPr>
          <a:lstStyle/>
          <a:p>
            <a:r>
              <a:rPr lang="en-US" sz="28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 </a:t>
            </a:r>
            <a:r>
              <a:rPr lang="en-US" sz="28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rPr>
              <a:t>(Universe) </a:t>
            </a:r>
            <a:endParaRPr lang="en-US" sz="2800" dirty="0"/>
          </a:p>
        </p:txBody>
      </p:sp>
    </p:spTree>
    <p:extLst>
      <p:ext uri="{BB962C8B-B14F-4D97-AF65-F5344CB8AC3E}">
        <p14:creationId xmlns:p14="http://schemas.microsoft.com/office/powerpoint/2010/main" val="1580791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7010" y="456493"/>
            <a:ext cx="11463130" cy="5509200"/>
          </a:xfrm>
          <a:prstGeom prst="rect">
            <a:avLst/>
          </a:prstGeom>
          <a:noFill/>
        </p:spPr>
        <p:txBody>
          <a:bodyPr wrap="square" lIns="91440" tIns="45720" rIns="91440" bIns="45720">
            <a:spAutoFit/>
          </a:bodyPr>
          <a:lstStyle/>
          <a:p>
            <a:pPr algn="ctr" rtl="1">
              <a:spcAft>
                <a:spcPts val="0"/>
              </a:spcAft>
            </a:pPr>
            <a:r>
              <a:rPr lang="en-US" sz="4000" b="1" cap="none" spc="0" dirty="0" err="1">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نشأة</a:t>
            </a:r>
            <a:r>
              <a:rPr lang="en-US" sz="40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4000" b="1" cap="none" spc="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a:t>
            </a:r>
            <a:r>
              <a:rPr lang="en-US" sz="40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ـــــــــــ</a:t>
            </a:r>
            <a:r>
              <a:rPr lang="en-US" sz="4000" b="1" cap="none" spc="0" dirty="0" err="1"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ون</a:t>
            </a:r>
            <a:endParaRPr lang="ar-EG" sz="40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a:p>
            <a:pPr algn="just" rtl="1">
              <a:spcAft>
                <a:spcPts val="0"/>
              </a:spcAft>
            </a:pPr>
            <a:r>
              <a:rPr lang="ar-EG" sz="2400" b="1" u="sng" cap="none" spc="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اختلفت النظريات </a:t>
            </a:r>
            <a:r>
              <a:rPr lang="ar-EG" sz="2400" b="1" u="sng"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حول كيفية </a:t>
            </a:r>
            <a:r>
              <a:rPr lang="ar-EG" sz="2400" b="1" u="sng" cap="none" spc="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نشأة الكون:</a:t>
            </a:r>
          </a:p>
          <a:p>
            <a:pPr indent="457200" algn="just" rtl="1">
              <a:lnSpc>
                <a:spcPct val="150000"/>
              </a:lnSpc>
              <a:spcAft>
                <a:spcPts val="0"/>
              </a:spcAft>
            </a:pPr>
            <a:r>
              <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هنالك </a:t>
            </a:r>
            <a:r>
              <a:rPr lang="ar-EG"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من يدعي بأن الكون قد "خـُلِق" بنفسه، وهنالك من يقول بأن </a:t>
            </a:r>
            <a:r>
              <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«الله سبحانه وتعالى»  </a:t>
            </a:r>
            <a:r>
              <a:rPr lang="ar-EG"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هو الخالق </a:t>
            </a:r>
            <a:r>
              <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البديع. </a:t>
            </a:r>
            <a:endPar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Traditional Arabic" panose="02020603050405020304" pitchFamily="18" charset="-78"/>
            </a:endParaRPr>
          </a:p>
          <a:p>
            <a:pPr indent="457200" algn="just" rtl="1">
              <a:lnSpc>
                <a:spcPct val="150000"/>
              </a:lnSpc>
              <a:spcAft>
                <a:spcPts val="0"/>
              </a:spcAft>
            </a:pPr>
            <a:r>
              <a:rPr lang="ar-EG" sz="2400" b="1" cap="none" spc="0"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والاختلاف قديما كان لاثبات أن الكون حدث أو أزلي، وحسب قوانين </a:t>
            </a:r>
            <a:r>
              <a:rPr lang="ar-EG" sz="2400" b="1" cap="none" spc="0" dirty="0" smtClean="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الفيزياء </a:t>
            </a:r>
            <a:r>
              <a:rPr lang="ar-EG" sz="2400" b="1" cap="none" spc="0"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لو كان الكون ازلي لوصل إلى مرحلة التوازن، وذلك يعني ان الكون </a:t>
            </a:r>
            <a:r>
              <a:rPr lang="ar-EG" sz="2400" b="1" cap="none" spc="0" dirty="0" smtClean="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سيكون كتله واحدة </a:t>
            </a:r>
            <a:r>
              <a:rPr lang="ar-EG" sz="2400" b="1" cap="none" spc="0"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لها نفس </a:t>
            </a:r>
            <a:r>
              <a:rPr lang="ar-EG" sz="2400" b="1" cap="none" spc="0" dirty="0" smtClean="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الخصائص والصفات غير </a:t>
            </a:r>
            <a:r>
              <a:rPr lang="ar-EG" sz="2400" b="1" cap="none" spc="0"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مجزئة لها درجة </a:t>
            </a:r>
            <a:r>
              <a:rPr lang="ar-EG" sz="2400" b="1" cap="none" spc="0" dirty="0" smtClean="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الحراره </a:t>
            </a:r>
            <a:r>
              <a:rPr lang="ar-EG" sz="2400" b="1" cap="none" spc="0"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نفسها، لأن الحرارة تنتقل </a:t>
            </a:r>
            <a:r>
              <a:rPr lang="ar-EG" sz="2400" b="1" cap="none" spc="0" dirty="0" smtClean="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من الجسم </a:t>
            </a:r>
            <a:r>
              <a:rPr lang="ar-EG" sz="2400" b="1" cap="none" spc="0"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الاسخن إلى الابرد حتى تصل إلى التوازن بين الجسمين، </a:t>
            </a:r>
            <a:r>
              <a:rPr lang="ar-EG" sz="2400" b="1" cap="none" spc="0" dirty="0" smtClean="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والماده </a:t>
            </a:r>
            <a:r>
              <a:rPr lang="ar-EG" sz="2400" b="1" cap="none" spc="0"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تنتقل من المنطقة ذات </a:t>
            </a:r>
            <a:r>
              <a:rPr lang="ar-EG" sz="2400" b="1" cap="none" spc="0" dirty="0" smtClean="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الكثافة </a:t>
            </a:r>
            <a:r>
              <a:rPr lang="ar-EG" sz="2400" b="1" cap="none" spc="0"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الأعلى إلى المنطقة ذات </a:t>
            </a:r>
            <a:r>
              <a:rPr lang="ar-EG" sz="2400" b="1" cap="none" spc="0" dirty="0" smtClean="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الكثافة </a:t>
            </a:r>
            <a:r>
              <a:rPr lang="ar-EG" sz="2400" b="1" cap="none" spc="0"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الأقل إلى أن تصل إلى التوازن أيضا، وهذا يعني أن الكون غير أزلي فهو لم يصل إلى مرحلة التوازن بعد. </a:t>
            </a:r>
            <a:endParaRPr lang="ar-EG" sz="2400" b="1" cap="none" spc="0" dirty="0" smtClean="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endParaRPr>
          </a:p>
          <a:p>
            <a:pPr indent="457200" algn="just" rtl="1">
              <a:lnSpc>
                <a:spcPct val="150000"/>
              </a:lnSpc>
              <a:spcAft>
                <a:spcPts val="0"/>
              </a:spcAft>
            </a:pPr>
            <a:r>
              <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من هذا المنطلق؛ تلخص </a:t>
            </a:r>
            <a:r>
              <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النظريات </a:t>
            </a:r>
            <a:r>
              <a:rPr lang="ar-EG"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الأربعة لكيفية وجود الكون ومن خلالها يمكننا إقصاء واستبعاد بعض </a:t>
            </a:r>
            <a:r>
              <a:rPr lang="ar-EG" sz="2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النظريات </a:t>
            </a:r>
            <a:r>
              <a:rPr lang="ar-EG"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الخارجية والبعيدة عن المغزى الأساسي لمفهوم "بداية الكون"، </a:t>
            </a:r>
            <a:endParaRPr lang="en-US" sz="2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40997832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645498" y="309226"/>
            <a:ext cx="5396248" cy="2862322"/>
          </a:xfrm>
          <a:prstGeom prst="rect">
            <a:avLst/>
          </a:prstGeom>
        </p:spPr>
        <p:txBody>
          <a:bodyPr wrap="square">
            <a:spAutoFit/>
          </a:bodyPr>
          <a:lstStyle/>
          <a:p>
            <a:pPr indent="457200" algn="ctr" rtl="1">
              <a:lnSpc>
                <a:spcPct val="150000"/>
              </a:lnSpc>
              <a:spcAft>
                <a:spcPts val="0"/>
              </a:spcAft>
            </a:pPr>
            <a:r>
              <a:rPr lang="ar-EG" sz="2400" b="1" i="1" u="sng"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نظريات نشأة الكون</a:t>
            </a:r>
            <a:endParaRPr lang="en-US" sz="2400" b="1" i="1" u="sng"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Traditional Arabic" panose="02020603050405020304" pitchFamily="18" charset="-78"/>
            </a:endParaRPr>
          </a:p>
          <a:p>
            <a:pPr indent="457200" algn="ctr" rtl="1">
              <a:lnSpc>
                <a:spcPct val="150000"/>
              </a:lnSpc>
              <a:spcAft>
                <a:spcPts val="0"/>
              </a:spcAft>
            </a:pPr>
            <a:r>
              <a:rPr lang="ar-EG"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1.أن الكون قد أوجد نفسه بنفسه.</a:t>
            </a:r>
            <a:endPar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Traditional Arabic" panose="02020603050405020304" pitchFamily="18" charset="-78"/>
            </a:endParaRPr>
          </a:p>
          <a:p>
            <a:pPr indent="457200" algn="ctr" rtl="1">
              <a:lnSpc>
                <a:spcPct val="150000"/>
              </a:lnSpc>
              <a:spcAft>
                <a:spcPts val="0"/>
              </a:spcAft>
            </a:pPr>
            <a:r>
              <a:rPr lang="ar-EG"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2. أن كوناً </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آخراً  </a:t>
            </a:r>
            <a:r>
              <a:rPr lang="ar-EG"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قد أوجد الكون.</a:t>
            </a:r>
            <a:endPar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Traditional Arabic" panose="02020603050405020304" pitchFamily="18" charset="-78"/>
            </a:endParaRPr>
          </a:p>
          <a:p>
            <a:pPr indent="457200" algn="ctr" rtl="1">
              <a:lnSpc>
                <a:spcPct val="150000"/>
              </a:lnSpc>
              <a:spcAft>
                <a:spcPts val="0"/>
              </a:spcAft>
            </a:pPr>
            <a:r>
              <a:rPr lang="ar-EG"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3</a:t>
            </a:r>
            <a:r>
              <a:rPr lang="ar-EG"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 أن الكون قد أوجـِدَ من </a:t>
            </a:r>
            <a:r>
              <a:rPr lang="ar-EG" sz="2400" b="1" dirty="0" smtClean="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العدم.</a:t>
            </a:r>
            <a:endParaRPr lang="en-US" sz="2400" b="1"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Traditional Arabic" panose="02020603050405020304" pitchFamily="18" charset="-78"/>
            </a:endParaRPr>
          </a:p>
          <a:p>
            <a:pPr indent="457200" algn="ctr" rtl="1">
              <a:lnSpc>
                <a:spcPct val="150000"/>
              </a:lnSpc>
              <a:spcAft>
                <a:spcPts val="0"/>
              </a:spcAft>
            </a:pPr>
            <a:r>
              <a:rPr lang="ar-EG"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4.أن </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الله </a:t>
            </a:r>
            <a:r>
              <a:rPr lang="ar-EG"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خلق الكون.</a:t>
            </a:r>
            <a:endPar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ndParaRPr>
          </a:p>
        </p:txBody>
      </p:sp>
      <p:sp>
        <p:nvSpPr>
          <p:cNvPr id="4" name="Rectangle 3"/>
          <p:cNvSpPr/>
          <p:nvPr/>
        </p:nvSpPr>
        <p:spPr>
          <a:xfrm>
            <a:off x="251791" y="20746"/>
            <a:ext cx="5844209" cy="6740307"/>
          </a:xfrm>
          <a:prstGeom prst="rect">
            <a:avLst/>
          </a:prstGeom>
          <a:noFill/>
        </p:spPr>
        <p:txBody>
          <a:bodyPr wrap="square" lIns="91440" tIns="45720" rIns="91440" bIns="45720">
            <a:spAutoFit/>
          </a:bodyPr>
          <a:lstStyle/>
          <a:p>
            <a:pPr indent="457200" algn="just" rtl="1">
              <a:lnSpc>
                <a:spcPct val="150000"/>
              </a:lnSpc>
              <a:spcAft>
                <a:spcPts val="0"/>
              </a:spcAft>
            </a:pPr>
            <a:r>
              <a:rPr lang="ar-EG"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يجزم أغلب المختصين على أن </a:t>
            </a:r>
            <a:r>
              <a:rPr lang="ar-EG" sz="2400" b="1" u="sng"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الكون ولد منذ ما يقرب من 15 مليار سنة</a:t>
            </a:r>
            <a:r>
              <a:rPr lang="ar-EG"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400" b="1"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نتيجة انفجار هائل في ما يعرف باسم (البيغ بانغ) </a:t>
            </a:r>
            <a:r>
              <a:rPr lang="ar-EG" sz="2400" b="1" cap="none" spc="0"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a:t>
            </a:r>
          </a:p>
          <a:p>
            <a:pPr indent="457200" algn="just" rtl="1">
              <a:lnSpc>
                <a:spcPct val="150000"/>
              </a:lnSpc>
              <a:spcAft>
                <a:spcPts val="0"/>
              </a:spcAft>
            </a:pPr>
            <a:r>
              <a:rPr lang="ar-EG" sz="2400" b="1" cap="none" spc="0"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ومن المرجح أن الكون تشكل انطلاقا من مركز دقيق وجد كثيف ذي حرارة خيالية, وأنه بدأ بعد الانفجار مباشرة في التمدد، و في بضع دقائق تكونت عناصر المادة، وبعد ملايين السنين تجمعت المادة لتشكيل أولى المجرات. </a:t>
            </a:r>
            <a:endPar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Traditional Arabic" panose="02020603050405020304" pitchFamily="18" charset="-78"/>
            </a:endParaRPr>
          </a:p>
          <a:p>
            <a:pPr indent="457200" algn="just" rtl="1">
              <a:lnSpc>
                <a:spcPct val="150000"/>
              </a:lnSpc>
              <a:spcAft>
                <a:spcPts val="0"/>
              </a:spcAft>
            </a:pPr>
            <a:r>
              <a:rPr lang="ar-EG" sz="2400" b="1" u="sng"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ويقسم العلماء  مستقبل الكون إلى فريقين:  </a:t>
            </a:r>
            <a:endParaRPr lang="en-US" sz="2400" b="1" u="sng" cap="none" spc="0"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Traditional Arabic" panose="02020603050405020304" pitchFamily="18" charset="-78"/>
            </a:endParaRPr>
          </a:p>
          <a:p>
            <a:pPr indent="457200" algn="just" rtl="1">
              <a:lnSpc>
                <a:spcPct val="150000"/>
              </a:lnSpc>
              <a:spcAft>
                <a:spcPts val="0"/>
              </a:spcAft>
            </a:pPr>
            <a:r>
              <a:rPr lang="ar-EG"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الفريق الأول : يرى أن الكون سيتمدد إلى اللانهاية. </a:t>
            </a:r>
            <a:endParaRPr lang="en-US" sz="24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Traditional Arabic" panose="02020603050405020304" pitchFamily="18" charset="-78"/>
            </a:endParaRPr>
          </a:p>
          <a:p>
            <a:pPr indent="457200" algn="just" rtl="1">
              <a:lnSpc>
                <a:spcPct val="150000"/>
              </a:lnSpc>
              <a:spcAft>
                <a:spcPts val="0"/>
              </a:spcAft>
            </a:pPr>
            <a:r>
              <a:rPr lang="ar-EG" sz="2400" b="1" cap="none" spc="0"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الفريق الثانى : يرى أن التمدد محدود وأن الكون سيبدأ يوما ما في التقلص ليتركز في نقطة واحدة فاسحا المجال لانفجار عظيم آخر</a:t>
            </a:r>
            <a:r>
              <a:rPr lang="en-US" sz="2400" b="1" cap="none" spc="0"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endParaRPr lang="en-US" sz="2400" b="1" cap="none" spc="0"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endParaRPr>
          </a:p>
        </p:txBody>
      </p:sp>
      <p:pic>
        <p:nvPicPr>
          <p:cNvPr id="16386" name="Picture 2" descr="https://sp.yimg.com/xj/th?id=OIP.M31f8bfb87ad0e4791c802aba7979e3aao0&amp;pid=15.1&amp;P=0&amp;w=206&amp;h=16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3685" y="3657600"/>
            <a:ext cx="4185633" cy="27174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43532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sp.yimg.com/xj/th?id=OIP.Maeef4fc6900deae444c40e5179984d5co0&amp;pid=15.1&amp;P=0&amp;w=260.8.8&amp;h=173.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6822" y="1478232"/>
            <a:ext cx="4340181" cy="4108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6096000" y="913298"/>
            <a:ext cx="5791946" cy="5386090"/>
          </a:xfrm>
          <a:prstGeom prst="rect">
            <a:avLst/>
          </a:prstGeom>
          <a:noFill/>
        </p:spPr>
        <p:txBody>
          <a:bodyPr wrap="square" lIns="91440" tIns="45720" rIns="91440" bIns="45720">
            <a:spAutoFit/>
          </a:bodyPr>
          <a:lstStyle/>
          <a:p>
            <a:pPr algn="ctr" rtl="1">
              <a:spcAft>
                <a:spcPts val="0"/>
              </a:spcAft>
            </a:pPr>
            <a:r>
              <a:rPr lang="en-US" sz="36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قياس</a:t>
            </a:r>
            <a:r>
              <a:rPr lang="en-US" sz="36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3600" b="1" cap="none" spc="0" dirty="0" err="1">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المسافات</a:t>
            </a:r>
            <a:r>
              <a:rPr lang="en-US" sz="3600" b="1"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 </a:t>
            </a:r>
            <a:r>
              <a:rPr lang="en-US" sz="3600" b="1" cap="none" spc="0" dirty="0" err="1"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rPr>
              <a:t>الكونية</a:t>
            </a:r>
            <a:endParaRPr lang="ar-EG" sz="3600" b="1" cap="none" spc="0"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Simplified Arabic" panose="02020603050405020304" pitchFamily="18" charset="-78"/>
              <a:ea typeface="Times New Roman" panose="02020603050405020304" pitchFamily="18" charset="0"/>
              <a:cs typeface="Traditional Arabic" panose="02020603050405020304" pitchFamily="18" charset="-78"/>
            </a:endParaRPr>
          </a:p>
          <a:p>
            <a:pPr algn="just" rtl="1">
              <a:spcAft>
                <a:spcPts val="0"/>
              </a:spcAft>
            </a:pPr>
            <a:r>
              <a:rPr lang="ar-EG" sz="2800" b="1" cap="none" spc="0" dirty="0" smtClean="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اصطلح </a:t>
            </a:r>
            <a:r>
              <a:rPr lang="ar-EG" sz="2800" b="1" cap="none" spc="0"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الفلكيون على استخدام </a:t>
            </a:r>
            <a:r>
              <a:rPr lang="ar-EG" sz="2800" b="1" cap="none" spc="0"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(السنة الضوئية) </a:t>
            </a:r>
            <a:r>
              <a:rPr lang="ar-EG" sz="2800" b="1" cap="none" spc="0"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لقياس المسافات بين الكواكب </a:t>
            </a:r>
            <a:r>
              <a:rPr lang="ar-EG" sz="2800" b="1" cap="none" spc="0" dirty="0" smtClean="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والمجرات.</a:t>
            </a:r>
          </a:p>
          <a:p>
            <a:pPr algn="just" rtl="1">
              <a:spcAft>
                <a:spcPts val="0"/>
              </a:spcAft>
            </a:pPr>
            <a:r>
              <a:rPr lang="ar-EG" sz="2800" b="1" i="1" u="sng" cap="none" spc="0"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تعرف </a:t>
            </a:r>
            <a:r>
              <a:rPr lang="ar-EG" sz="2800" b="1" i="1" u="sng" cap="none" spc="0"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 السنة الضوئية " بالمسافة التي تقطعها أشعة الضوء في السنة </a:t>
            </a:r>
            <a:r>
              <a:rPr lang="ar-EG" sz="2800" b="1" i="1" u="sng" cap="none" spc="0"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الواحدة</a:t>
            </a:r>
          </a:p>
          <a:p>
            <a:pPr algn="just" rtl="1">
              <a:spcAft>
                <a:spcPts val="0"/>
              </a:spcAft>
            </a:pPr>
            <a:r>
              <a:rPr lang="ar-EG" sz="2800" b="1" cap="none" spc="0" dirty="0" smtClean="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إذا </a:t>
            </a:r>
            <a:r>
              <a:rPr lang="ar-EG" sz="2800" b="1" cap="none" spc="0" dirty="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عرفنا أن سرعة الضوء تبلغ (300 ألف كيلو متر في الثانية) فإن ذلك يعني أن السنة الضوئية تساوي مسافة (9400 مليار كيلو متر</a:t>
            </a:r>
            <a:r>
              <a:rPr lang="ar-EG" sz="2800" b="1" cap="none" spc="0" dirty="0" smtClean="0">
                <a:ln w="12700">
                  <a:solidFill>
                    <a:schemeClr val="tx2">
                      <a:lumMod val="75000"/>
                    </a:schemeClr>
                  </a:solidFill>
                  <a:prstDash val="solid"/>
                </a:ln>
                <a:solidFill>
                  <a:srgbClr val="0000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a:t>
            </a:r>
          </a:p>
          <a:p>
            <a:pPr algn="just" rtl="1">
              <a:spcAft>
                <a:spcPts val="0"/>
              </a:spcAft>
            </a:pPr>
            <a:r>
              <a:rPr lang="ar-EG" sz="2800" b="1" cap="none" spc="0" dirty="0" smtClean="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لضرب </a:t>
            </a:r>
            <a:r>
              <a:rPr lang="ar-EG" sz="2800" b="1" cap="none" spc="0" dirty="0">
                <a:ln w="12700">
                  <a:solidFill>
                    <a:schemeClr val="tx2">
                      <a:lumMod val="75000"/>
                    </a:schemeClr>
                  </a:solidFill>
                  <a:prstDash val="solid"/>
                </a:ln>
                <a:solidFill>
                  <a:srgbClr val="FF33CC"/>
                </a:solidFill>
                <a:effectLst>
                  <a:outerShdw dist="38100" dir="2640000" algn="bl" rotWithShape="0">
                    <a:schemeClr val="tx2">
                      <a:lumMod val="75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مثال على ذلك فإن المسافة بين الأرض والشمس تقارب (150 مليون كيلو متر) وهذا يعني أن أشعة الشمس تستغرق ثماني دقائق وثلث للوصول إلى الأرض.</a:t>
            </a:r>
            <a:endParaRPr lang="en-US" sz="2800" b="1" cap="none" spc="0" dirty="0">
              <a:ln w="12700">
                <a:solidFill>
                  <a:schemeClr val="tx2">
                    <a:lumMod val="75000"/>
                  </a:schemeClr>
                </a:solidFill>
                <a:prstDash val="solid"/>
              </a:ln>
              <a:solidFill>
                <a:srgbClr val="FF33CC"/>
              </a:solid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3324547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themeOverride>
</file>

<file path=docProps/app.xml><?xml version="1.0" encoding="utf-8"?>
<Properties xmlns="http://schemas.openxmlformats.org/officeDocument/2006/extended-properties" xmlns:vt="http://schemas.openxmlformats.org/officeDocument/2006/docPropsVTypes">
  <Template/>
  <TotalTime>235</TotalTime>
  <Words>2520</Words>
  <Application>Microsoft Office PowerPoint</Application>
  <PresentationFormat>Widescreen</PresentationFormat>
  <Paragraphs>194</Paragraphs>
  <Slides>28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Arial Black</vt:lpstr>
      <vt:lpstr>Calibri</vt:lpstr>
      <vt:lpstr>Simplified Arabic</vt:lpstr>
      <vt:lpstr>Times New Roman</vt:lpstr>
      <vt:lpstr>Traditional Arabic</vt:lpstr>
      <vt:lpstr>Tw Cen MT</vt:lpstr>
      <vt:lpstr>Droplet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Azza123 Abdallah</dc:creator>
  <cp:lastModifiedBy>Azza123 Abdallah</cp:lastModifiedBy>
  <cp:revision>130</cp:revision>
  <dcterms:created xsi:type="dcterms:W3CDTF">2015-10-02T14:57:05Z</dcterms:created>
  <dcterms:modified xsi:type="dcterms:W3CDTF">2015-10-02T21:31:56Z</dcterms:modified>
</cp:coreProperties>
</file>