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981200"/>
            <a:ext cx="6248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600" dirty="0" smtClean="0"/>
              <a:t>كلية الاداب جامعة بنها</a:t>
            </a:r>
          </a:p>
          <a:p>
            <a:pPr algn="ctr"/>
            <a:r>
              <a:rPr lang="ar-EG" sz="3600" dirty="0"/>
              <a:t>دراسات لغوية</a:t>
            </a:r>
          </a:p>
          <a:p>
            <a:pPr algn="ctr"/>
            <a:r>
              <a:rPr lang="ar-EG" sz="3600" dirty="0"/>
              <a:t>المحاضرة </a:t>
            </a:r>
            <a:r>
              <a:rPr lang="ar-EG" sz="3600" dirty="0" smtClean="0"/>
              <a:t>الحادية عشر</a:t>
            </a:r>
            <a:endParaRPr lang="ar-EG" sz="3600" dirty="0"/>
          </a:p>
          <a:p>
            <a:pPr algn="ctr"/>
            <a:r>
              <a:rPr lang="ar-EG" sz="3600" dirty="0"/>
              <a:t>د/ أيمن الغباشي</a:t>
            </a:r>
          </a:p>
          <a:p>
            <a:pPr algn="ctr"/>
            <a:r>
              <a:rPr lang="ar-EG" sz="3600" dirty="0"/>
              <a:t>الفرقة الرابعة</a:t>
            </a:r>
          </a:p>
          <a:p>
            <a:pPr algn="ctr"/>
            <a:r>
              <a:rPr lang="ar-EG" sz="3600" dirty="0"/>
              <a:t>قسم اللغة الفرنسية</a:t>
            </a:r>
            <a:endParaRPr lang="fr-FR" sz="3600" dirty="0"/>
          </a:p>
          <a:p>
            <a:pPr algn="ctr"/>
            <a:endParaRPr lang="fr-FR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383194"/>
            <a:ext cx="979116" cy="727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61147"/>
            <a:ext cx="1051643" cy="103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236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2860" y="-22860"/>
            <a:ext cx="9144000" cy="5106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fr-FR" sz="1550" b="1" i="1" dirty="0">
                <a:solidFill>
                  <a:srgbClr val="A42424"/>
                </a:solidFill>
                <a:latin typeface="Times" panose="02020603050405020304" pitchFamily="18" charset="0"/>
                <a:ea typeface="Times New Roman" panose="02020603050405020304" pitchFamily="18" charset="0"/>
              </a:rPr>
              <a:t>Pis ou pire ?</a:t>
            </a:r>
            <a:r>
              <a:rPr lang="fr-FR" sz="1550" dirty="0">
                <a:solidFill>
                  <a:srgbClr val="A42424"/>
                </a:solidFill>
                <a:latin typeface="Times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550" dirty="0" smtClean="0">
              <a:solidFill>
                <a:srgbClr val="A42424"/>
              </a:solidFill>
              <a:latin typeface="Times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 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ne saurait considérer la tournure il y a pire comme fautive, elle est simplement moins littéraire que il y a pis. En effet, on constate que dans la plupart des emplois, pis, comparatif de supériorité de mal, est supplanté dans l’usage par pire, comparatif de supériorité de l’adjectif mauvais, ou par plus mal :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comme adverbe : De mal en pire, de pire en pire, généralement condamnés, se rencontrent cependant chez de bons auteurs, à commencer par Nerval ;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comme adjectif : C’est pire, ce sera pire, bien pire, etc., sont employés par </a:t>
            </a:r>
            <a:r>
              <a:rPr lang="fr-FR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Barbey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d’</a:t>
            </a:r>
            <a:r>
              <a:rPr lang="fr-FR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Aurevilly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Taine, Gide, Cocteau, Mauriac, Montherlant, le général de Gaulle, et le Dictionnaire de l’Académie, dans sa huitième édition (1935), à l’article Pis, indique : « Il s’emploie encore substantivement et signifie Ce qu’il y a de pire ». Comme attribut d’un nom, pis a d’ailleurs toujours été rare ;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" y="5114146"/>
            <a:ext cx="912114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comme nom ou, sans article, faisant fonction de nom (quelque chose de pis) : Le pire est que ; en mettant les choses au pire ; faire pire, redouter bien pire, etc., se trouvent chez Péguy, Martin du Gard, Malraux, Mauriac, le général de Gaulle…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891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6037"/>
            <a:ext cx="9144000" cy="6104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fr-FR" sz="2400" b="1" i="1" dirty="0" smtClean="0">
                <a:solidFill>
                  <a:srgbClr val="A42424"/>
                </a:solidFill>
                <a:latin typeface="Times" panose="02020603050405020304" pitchFamily="18" charset="0"/>
                <a:ea typeface="Times New Roman" panose="02020603050405020304" pitchFamily="18" charset="0"/>
              </a:rPr>
              <a:t>Suite à / De suite</a:t>
            </a:r>
            <a:r>
              <a:rPr lang="fr-FR" sz="2400" dirty="0" smtClean="0">
                <a:solidFill>
                  <a:srgbClr val="A42424"/>
                </a:solidFill>
                <a:latin typeface="Times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2400" dirty="0" smtClean="0">
              <a:solidFill>
                <a:srgbClr val="A42424"/>
              </a:solidFill>
              <a:latin typeface="Times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 tournure suite à, qui appartient au langage commercial, n’est pas de bonne langue dans l’usage courant. Dans la correspondance, on dira plutôt comme suite à ou pour faire suite à lorsqu’on se réfère à une lettre qu’on a écrite soi-même antérieurement ; on emploiera en réponse à dans les autres cas. Pour faire allusion à un évènement, à une conversation, on dira par exemple : après ou à la suite de.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Par ailleurs, la locution </a:t>
            </a:r>
            <a:r>
              <a:rPr lang="fr-FR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 suite,</a:t>
            </a: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souvent employée à tort à la place de </a:t>
            </a:r>
            <a:r>
              <a:rPr lang="fr-FR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tout de suite,</a:t>
            </a: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signifie en réalité « l’un après l’autre, sans interruption » : </a:t>
            </a:r>
            <a:r>
              <a:rPr lang="fr-FR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Il ne saurait dire deux mots de suite. </a:t>
            </a: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Il faudra donc se garder de dire </a:t>
            </a:r>
            <a:r>
              <a:rPr lang="fr-FR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Je reviens de suite,</a:t>
            </a: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qui n’a guère de sens.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7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240" y="-3048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fr-FR" sz="2200" b="1" i="1" dirty="0">
                <a:solidFill>
                  <a:srgbClr val="A42424"/>
                </a:solidFill>
                <a:latin typeface="Times" panose="02020603050405020304" pitchFamily="18" charset="0"/>
                <a:ea typeface="Times New Roman" panose="02020603050405020304" pitchFamily="18" charset="0"/>
              </a:rPr>
              <a:t>Tel / Tel que (accord)</a:t>
            </a:r>
            <a:r>
              <a:rPr lang="fr-FR" sz="2200" dirty="0">
                <a:solidFill>
                  <a:srgbClr val="A42424"/>
                </a:solidFill>
                <a:latin typeface="Times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2200" dirty="0" smtClean="0">
              <a:solidFill>
                <a:srgbClr val="A42424"/>
              </a:solidFill>
              <a:latin typeface="Times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fr-FR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L’accord </a:t>
            </a:r>
            <a:r>
              <a:rPr lang="fr-FR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 </a:t>
            </a:r>
            <a:r>
              <a:rPr lang="fr-FR" sz="22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tel </a:t>
            </a:r>
            <a:r>
              <a:rPr lang="fr-FR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introduisant un ou plusieurs exemples ou une comparaison suit la règle suivante :</a:t>
            </a:r>
            <a:endParaRPr lang="fr-FR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 </a:t>
            </a:r>
            <a:r>
              <a:rPr lang="fr-FR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tel que</a:t>
            </a:r>
            <a:r>
              <a:rPr lang="fr-FR" sz="2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fr-FR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s’accorde avec le nom qui le précède et dont il dépend : </a:t>
            </a:r>
            <a:r>
              <a:rPr lang="fr-FR" sz="22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les bêtes féroces telles que le tigre, le lion, etc. </a:t>
            </a:r>
            <a:r>
              <a:rPr lang="fr-FR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fr-FR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fr-FR" sz="22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fr-FR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tel </a:t>
            </a:r>
            <a:r>
              <a:rPr lang="fr-FR" sz="2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sans </a:t>
            </a:r>
            <a:r>
              <a:rPr lang="fr-FR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que</a:t>
            </a:r>
            <a:r>
              <a:rPr lang="fr-FR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s’accorde avec le terme qui suit : </a:t>
            </a:r>
            <a:r>
              <a:rPr lang="fr-FR" sz="22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L’homme en colère, telle une bête féroce… </a:t>
            </a:r>
            <a:r>
              <a:rPr lang="fr-FR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Toutefois, certains grands auteurs, tel Georges Duhamel, ont employé </a:t>
            </a:r>
            <a:r>
              <a:rPr lang="fr-FR" sz="22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tel</a:t>
            </a:r>
            <a:r>
              <a:rPr lang="fr-FR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accordé avec le terme qui le précède ;</a:t>
            </a:r>
            <a:endParaRPr lang="fr-FR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fr-FR" sz="22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fr-FR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comme tel </a:t>
            </a:r>
            <a:r>
              <a:rPr lang="fr-FR" sz="2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et</a:t>
            </a:r>
            <a:r>
              <a:rPr lang="fr-FR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fr-FR" sz="2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 tant que tel</a:t>
            </a:r>
            <a:r>
              <a:rPr lang="fr-FR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s’accordent avec le terme auquel on compare le sujet : </a:t>
            </a:r>
            <a:r>
              <a:rPr lang="fr-FR" sz="22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des fruits considérés comme des légumes et cuisinés comme tels</a:t>
            </a:r>
            <a:r>
              <a:rPr lang="fr-FR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(comme des légumes) ;</a:t>
            </a:r>
            <a:endParaRPr lang="fr-FR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sz="2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 </a:t>
            </a:r>
            <a:r>
              <a:rPr lang="fr-FR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tel quel</a:t>
            </a:r>
            <a:r>
              <a:rPr lang="fr-FR" sz="2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fr-FR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s’accorde avec le nom auquel il se rapporte : </a:t>
            </a:r>
            <a:r>
              <a:rPr lang="fr-FR" sz="22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Je vous rends votre somme d’argent telle quelle </a:t>
            </a:r>
            <a:r>
              <a:rPr lang="fr-FR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r>
              <a:rPr lang="fr-FR" sz="22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Je cite vos propos tels quels.</a:t>
            </a:r>
            <a:endParaRPr lang="fr-F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100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8600"/>
            <a:ext cx="9144000" cy="4021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fr-FR" sz="2200" b="1" i="1" dirty="0">
                <a:solidFill>
                  <a:srgbClr val="A42424"/>
                </a:solidFill>
                <a:latin typeface="Times" panose="02020603050405020304" pitchFamily="18" charset="0"/>
                <a:ea typeface="Times New Roman" panose="02020603050405020304" pitchFamily="18" charset="0"/>
              </a:rPr>
              <a:t>Être pour aller</a:t>
            </a:r>
            <a:r>
              <a:rPr lang="fr-FR" sz="2200">
                <a:solidFill>
                  <a:srgbClr val="A42424"/>
                </a:solidFill>
                <a:latin typeface="Times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2200" smtClean="0">
              <a:solidFill>
                <a:srgbClr val="A42424"/>
              </a:solidFill>
              <a:latin typeface="Times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fr-FR" sz="2200" i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Être </a:t>
            </a:r>
            <a:r>
              <a:rPr lang="fr-FR" sz="22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s’emploie parfois dans le sens du verbe </a:t>
            </a:r>
            <a:r>
              <a:rPr lang="fr-FR" sz="2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aller</a:t>
            </a:r>
            <a:r>
              <a:rPr lang="fr-FR" sz="22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:</a:t>
            </a:r>
            <a:endParaRPr lang="fr-FR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sz="22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dans l’usage littéraire au passé simple et au subjonctif imparfait ;</a:t>
            </a:r>
            <a:endParaRPr lang="fr-FR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sz="22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dans l’usage familier aux temps composés.</a:t>
            </a:r>
            <a:endParaRPr lang="fr-FR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sz="22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Cet emploi est attesté chez des contemporains tels que F. Mauriac, J. Green, M. Tournier. Il remonte aux origines de la langue ; on le rencontrait déjà en latin. Molière, Bossuet, Montesquieu en offrent des exemples, ainsi que Voltaire, qui pourtant le condamnait chez Corneille.</a:t>
            </a:r>
            <a:endParaRPr lang="fr-F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114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54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ayman</dc:creator>
  <cp:lastModifiedBy>ayman</cp:lastModifiedBy>
  <cp:revision>11</cp:revision>
  <dcterms:created xsi:type="dcterms:W3CDTF">2006-08-16T00:00:00Z</dcterms:created>
  <dcterms:modified xsi:type="dcterms:W3CDTF">2020-03-23T16:03:06Z</dcterms:modified>
</cp:coreProperties>
</file>