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133600"/>
            <a:ext cx="6248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كلية الاداب جامعة بنها</a:t>
            </a:r>
          </a:p>
          <a:p>
            <a:pPr algn="ctr"/>
            <a:r>
              <a:rPr lang="ar-EG" sz="3600" dirty="0"/>
              <a:t>دراسات لغوية</a:t>
            </a:r>
          </a:p>
          <a:p>
            <a:pPr algn="ctr"/>
            <a:r>
              <a:rPr lang="ar-EG" sz="3600" dirty="0"/>
              <a:t>المحاضرة </a:t>
            </a:r>
            <a:r>
              <a:rPr lang="ar-EG" sz="3600" dirty="0" smtClean="0"/>
              <a:t>الثانية</a:t>
            </a:r>
            <a:r>
              <a:rPr lang="ar-EG" sz="3600" dirty="0" smtClean="0"/>
              <a:t> </a:t>
            </a:r>
            <a:r>
              <a:rPr lang="ar-EG" sz="3600" dirty="0" smtClean="0"/>
              <a:t>عشر</a:t>
            </a:r>
            <a:endParaRPr lang="ar-EG" sz="3600" dirty="0"/>
          </a:p>
          <a:p>
            <a:pPr algn="ctr"/>
            <a:r>
              <a:rPr lang="ar-EG" sz="3600" dirty="0"/>
              <a:t>د/ أيمن الغباشي</a:t>
            </a:r>
          </a:p>
          <a:p>
            <a:pPr algn="ctr"/>
            <a:r>
              <a:rPr lang="ar-EG" sz="3600" dirty="0"/>
              <a:t>الفرقة الثالثة</a:t>
            </a:r>
          </a:p>
          <a:p>
            <a:pPr algn="ctr"/>
            <a:r>
              <a:rPr lang="ar-EG" sz="3600" dirty="0"/>
              <a:t>لغة فرنسية</a:t>
            </a:r>
            <a:endParaRPr lang="fr-FR" sz="3600" dirty="0"/>
          </a:p>
          <a:p>
            <a:pPr algn="ctr"/>
            <a:endParaRPr lang="fr-FR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127" y="106312"/>
            <a:ext cx="1051643" cy="1036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15500"/>
            <a:ext cx="979116" cy="7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6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11" y="457200"/>
            <a:ext cx="8901953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800" b="1" i="1" dirty="0" smtClean="0">
                <a:solidFill>
                  <a:srgbClr val="FF0000"/>
                </a:solidFill>
              </a:rPr>
              <a:t>Les </a:t>
            </a:r>
            <a:r>
              <a:rPr lang="es-ES" sz="2800" b="1" i="1" dirty="0" err="1">
                <a:solidFill>
                  <a:srgbClr val="FF0000"/>
                </a:solidFill>
              </a:rPr>
              <a:t>rapports</a:t>
            </a:r>
            <a:r>
              <a:rPr lang="es-ES" sz="2800" b="1" i="1" dirty="0">
                <a:solidFill>
                  <a:srgbClr val="FF0000"/>
                </a:solidFill>
              </a:rPr>
              <a:t> </a:t>
            </a:r>
            <a:r>
              <a:rPr lang="es-ES" sz="2800" b="1" i="1" dirty="0" err="1">
                <a:solidFill>
                  <a:srgbClr val="FF0000"/>
                </a:solidFill>
              </a:rPr>
              <a:t>sociaux</a:t>
            </a:r>
            <a:r>
              <a:rPr lang="es-ES" sz="2800" b="1" i="1" dirty="0">
                <a:solidFill>
                  <a:srgbClr val="FF0000"/>
                </a:solidFill>
              </a:rPr>
              <a:t> entre les </a:t>
            </a:r>
            <a:r>
              <a:rPr lang="es-ES" sz="2800" b="1" i="1" dirty="0" err="1">
                <a:solidFill>
                  <a:srgbClr val="FF0000"/>
                </a:solidFill>
              </a:rPr>
              <a:t>interlocuteurs</a:t>
            </a:r>
            <a:r>
              <a:rPr lang="es-ES" sz="2800" b="1" i="1" dirty="0">
                <a:solidFill>
                  <a:srgbClr val="FF0000"/>
                </a:solidFill>
              </a:rPr>
              <a:t> : </a:t>
            </a:r>
            <a:endParaRPr lang="es-ES" sz="2800" b="1" i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800" b="1" dirty="0" err="1">
                <a:solidFill>
                  <a:srgbClr val="0070C0"/>
                </a:solidFill>
              </a:rPr>
              <a:t>Dans</a:t>
            </a:r>
            <a:r>
              <a:rPr lang="es-ES" sz="2800" b="1" dirty="0">
                <a:solidFill>
                  <a:srgbClr val="0070C0"/>
                </a:solidFill>
              </a:rPr>
              <a:t> une </a:t>
            </a:r>
            <a:r>
              <a:rPr lang="es-ES" sz="2800" b="1" dirty="0" err="1">
                <a:solidFill>
                  <a:srgbClr val="0070C0"/>
                </a:solidFill>
              </a:rPr>
              <a:t>interaction</a:t>
            </a:r>
            <a:r>
              <a:rPr lang="es-ES" sz="2800" b="1" dirty="0">
                <a:solidFill>
                  <a:srgbClr val="0070C0"/>
                </a:solidFill>
              </a:rPr>
              <a:t>, </a:t>
            </a:r>
            <a:r>
              <a:rPr lang="es-ES" sz="2800" b="1" dirty="0" err="1">
                <a:solidFill>
                  <a:srgbClr val="0070C0"/>
                </a:solidFill>
              </a:rPr>
              <a:t>il</a:t>
            </a:r>
            <a:r>
              <a:rPr lang="es-ES" sz="2800" b="1" dirty="0">
                <a:solidFill>
                  <a:srgbClr val="0070C0"/>
                </a:solidFill>
              </a:rPr>
              <a:t> y a un </a:t>
            </a:r>
            <a:r>
              <a:rPr lang="es-ES" sz="2800" b="1" dirty="0" err="1">
                <a:solidFill>
                  <a:srgbClr val="0070C0"/>
                </a:solidFill>
              </a:rPr>
              <a:t>processus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d'échange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incessant</a:t>
            </a:r>
            <a:r>
              <a:rPr lang="es-ES" sz="2800" b="1" dirty="0">
                <a:solidFill>
                  <a:srgbClr val="0070C0"/>
                </a:solidFill>
              </a:rPr>
              <a:t> entre le </a:t>
            </a:r>
            <a:r>
              <a:rPr lang="es-ES" sz="2800" b="1" dirty="0" err="1">
                <a:solidFill>
                  <a:srgbClr val="0070C0"/>
                </a:solidFill>
              </a:rPr>
              <a:t>rôle</a:t>
            </a:r>
            <a:r>
              <a:rPr lang="es-ES" sz="2800" b="1" dirty="0">
                <a:solidFill>
                  <a:srgbClr val="0070C0"/>
                </a:solidFill>
              </a:rPr>
              <a:t> du </a:t>
            </a:r>
            <a:r>
              <a:rPr lang="es-ES" sz="2800" b="1" dirty="0" err="1">
                <a:solidFill>
                  <a:srgbClr val="0070C0"/>
                </a:solidFill>
              </a:rPr>
              <a:t>locuteur</a:t>
            </a:r>
            <a:r>
              <a:rPr lang="es-ES" sz="2800" b="1" dirty="0">
                <a:solidFill>
                  <a:srgbClr val="0070C0"/>
                </a:solidFill>
              </a:rPr>
              <a:t> et </a:t>
            </a:r>
            <a:r>
              <a:rPr lang="es-ES" sz="2800" b="1" dirty="0" err="1">
                <a:solidFill>
                  <a:srgbClr val="0070C0"/>
                </a:solidFill>
              </a:rPr>
              <a:t>celui</a:t>
            </a:r>
            <a:r>
              <a:rPr lang="es-ES" sz="2800" b="1" dirty="0">
                <a:solidFill>
                  <a:srgbClr val="0070C0"/>
                </a:solidFill>
              </a:rPr>
              <a:t> de </a:t>
            </a:r>
            <a:r>
              <a:rPr lang="es-ES" sz="2800" b="1" dirty="0" err="1">
                <a:solidFill>
                  <a:srgbClr val="0070C0"/>
                </a:solidFill>
              </a:rPr>
              <a:t>l'allocutaire</a:t>
            </a:r>
            <a:r>
              <a:rPr lang="es-ES" sz="2800" b="1" dirty="0" smtClean="0">
                <a:solidFill>
                  <a:srgbClr val="0070C0"/>
                </a:solidFill>
              </a:rPr>
              <a:t>.</a:t>
            </a:r>
            <a:endParaRPr lang="ar-EG" sz="28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800" b="1" i="1" u="sng" dirty="0">
                <a:solidFill>
                  <a:srgbClr val="0070C0"/>
                </a:solidFill>
              </a:rPr>
              <a:t>Je</a:t>
            </a:r>
            <a:r>
              <a:rPr lang="es-ES" sz="2800" b="1" dirty="0">
                <a:solidFill>
                  <a:srgbClr val="0070C0"/>
                </a:solidFill>
              </a:rPr>
              <a:t> et </a:t>
            </a:r>
            <a:r>
              <a:rPr lang="es-ES" sz="2800" b="1" i="1" u="sng" dirty="0">
                <a:solidFill>
                  <a:srgbClr val="0070C0"/>
                </a:solidFill>
              </a:rPr>
              <a:t>tu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sont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réversibles</a:t>
            </a:r>
            <a:r>
              <a:rPr lang="es-ES" sz="2800" b="1" dirty="0">
                <a:solidFill>
                  <a:srgbClr val="0070C0"/>
                </a:solidFill>
              </a:rPr>
              <a:t>, </a:t>
            </a:r>
            <a:r>
              <a:rPr lang="es-ES" sz="2800" b="1" dirty="0" err="1">
                <a:solidFill>
                  <a:srgbClr val="0070C0"/>
                </a:solidFill>
              </a:rPr>
              <a:t>il</a:t>
            </a:r>
            <a:r>
              <a:rPr lang="es-ES" sz="2800" b="1" dirty="0">
                <a:solidFill>
                  <a:srgbClr val="0070C0"/>
                </a:solidFill>
              </a:rPr>
              <a:t> y a </a:t>
            </a:r>
            <a:r>
              <a:rPr lang="es-ES" sz="2800" b="1" dirty="0" err="1">
                <a:solidFill>
                  <a:srgbClr val="0070C0"/>
                </a:solidFill>
              </a:rPr>
              <a:t>réciprocité</a:t>
            </a:r>
            <a:r>
              <a:rPr lang="es-ES" sz="2800" b="1" dirty="0">
                <a:solidFill>
                  <a:srgbClr val="0070C0"/>
                </a:solidFill>
              </a:rPr>
              <a:t> entre </a:t>
            </a:r>
            <a:r>
              <a:rPr lang="es-ES" sz="2800" b="1" dirty="0" err="1">
                <a:solidFill>
                  <a:srgbClr val="0070C0"/>
                </a:solidFill>
              </a:rPr>
              <a:t>eux</a:t>
            </a:r>
            <a:r>
              <a:rPr lang="es-ES" sz="2800" b="1" dirty="0">
                <a:solidFill>
                  <a:srgbClr val="0070C0"/>
                </a:solidFill>
              </a:rPr>
              <a:t>.</a:t>
            </a:r>
            <a:endParaRPr lang="fr-FR" sz="28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800" b="1" i="1" u="sng" dirty="0">
                <a:solidFill>
                  <a:srgbClr val="0070C0"/>
                </a:solidFill>
              </a:rPr>
              <a:t>Je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devient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i="1" u="sng" dirty="0">
                <a:solidFill>
                  <a:srgbClr val="0070C0"/>
                </a:solidFill>
              </a:rPr>
              <a:t>tu</a:t>
            </a:r>
            <a:r>
              <a:rPr lang="es-ES" sz="2800" b="1" dirty="0">
                <a:solidFill>
                  <a:srgbClr val="0070C0"/>
                </a:solidFill>
              </a:rPr>
              <a:t> et </a:t>
            </a:r>
            <a:r>
              <a:rPr lang="es-ES" sz="2800" b="1" i="1" u="sng" dirty="0">
                <a:solidFill>
                  <a:srgbClr val="0070C0"/>
                </a:solidFill>
              </a:rPr>
              <a:t>tu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devient</a:t>
            </a:r>
            <a:r>
              <a:rPr lang="es-ES" sz="2800" b="1" i="1" u="sng" dirty="0">
                <a:solidFill>
                  <a:srgbClr val="0070C0"/>
                </a:solidFill>
              </a:rPr>
              <a:t> je</a:t>
            </a:r>
            <a:r>
              <a:rPr lang="es-ES" sz="2800" b="1" dirty="0" smtClean="0">
                <a:solidFill>
                  <a:srgbClr val="0070C0"/>
                </a:solidFill>
              </a:rPr>
              <a:t>.</a:t>
            </a:r>
            <a:endParaRPr lang="ar-EG" sz="28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800" b="1" dirty="0" err="1">
                <a:solidFill>
                  <a:srgbClr val="0070C0"/>
                </a:solidFill>
              </a:rPr>
              <a:t>C'est</a:t>
            </a:r>
            <a:r>
              <a:rPr lang="es-ES" sz="2800" b="1" dirty="0">
                <a:solidFill>
                  <a:srgbClr val="0070C0"/>
                </a:solidFill>
              </a:rPr>
              <a:t> un </a:t>
            </a:r>
            <a:r>
              <a:rPr lang="es-ES" sz="2800" b="1" dirty="0" err="1">
                <a:solidFill>
                  <a:srgbClr val="0070C0"/>
                </a:solidFill>
              </a:rPr>
              <a:t>schéma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structuralement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égalitaire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mais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il</a:t>
            </a:r>
            <a:r>
              <a:rPr lang="es-ES" sz="2800" b="1" dirty="0">
                <a:solidFill>
                  <a:srgbClr val="0070C0"/>
                </a:solidFill>
              </a:rPr>
              <a:t> y a des </a:t>
            </a:r>
            <a:r>
              <a:rPr lang="es-ES" sz="2800" b="1" dirty="0" err="1">
                <a:solidFill>
                  <a:srgbClr val="0070C0"/>
                </a:solidFill>
              </a:rPr>
              <a:t>rapports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hiérarchiques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qui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modifient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cette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réciprocité</a:t>
            </a:r>
            <a:r>
              <a:rPr lang="es-ES" sz="2800" b="1" dirty="0" smtClean="0">
                <a:solidFill>
                  <a:srgbClr val="0070C0"/>
                </a:solidFill>
              </a:rPr>
              <a:t>.</a:t>
            </a:r>
            <a:endParaRPr lang="ar-EG" sz="28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800" b="1" dirty="0" err="1">
                <a:solidFill>
                  <a:srgbClr val="0070C0"/>
                </a:solidFill>
              </a:rPr>
              <a:t>Il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faut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signaler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d'abord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l'usage</a:t>
            </a:r>
            <a:r>
              <a:rPr lang="es-ES" sz="2800" b="1" dirty="0">
                <a:solidFill>
                  <a:srgbClr val="0070C0"/>
                </a:solidFill>
              </a:rPr>
              <a:t> de la non-</a:t>
            </a:r>
            <a:r>
              <a:rPr lang="es-ES" sz="2800" b="1" dirty="0" err="1">
                <a:solidFill>
                  <a:srgbClr val="0070C0"/>
                </a:solidFill>
              </a:rPr>
              <a:t>personne</a:t>
            </a:r>
            <a:r>
              <a:rPr lang="es-ES" sz="2800" b="1" dirty="0">
                <a:solidFill>
                  <a:srgbClr val="0070C0"/>
                </a:solidFill>
              </a:rPr>
              <a:t> à la place de la </a:t>
            </a:r>
            <a:r>
              <a:rPr lang="es-ES" sz="2800" b="1" dirty="0" err="1">
                <a:solidFill>
                  <a:srgbClr val="0070C0"/>
                </a:solidFill>
              </a:rPr>
              <a:t>deuxième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personne</a:t>
            </a:r>
            <a:r>
              <a:rPr lang="es-ES" sz="2800" b="1" dirty="0">
                <a:solidFill>
                  <a:srgbClr val="0070C0"/>
                </a:solidFill>
              </a:rPr>
              <a:t>.</a:t>
            </a:r>
            <a:endParaRPr lang="fr-FR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11" y="457200"/>
            <a:ext cx="8901953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70C0"/>
                </a:solidFill>
              </a:rPr>
              <a:t>EX : Madame </a:t>
            </a:r>
            <a:r>
              <a:rPr lang="es-ES" sz="2000" b="1" dirty="0" err="1">
                <a:solidFill>
                  <a:srgbClr val="0070C0"/>
                </a:solidFill>
              </a:rPr>
              <a:t>est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servie</a:t>
            </a:r>
            <a:r>
              <a:rPr lang="es-ES" sz="2000" b="1" dirty="0">
                <a:solidFill>
                  <a:srgbClr val="0070C0"/>
                </a:solidFill>
              </a:rPr>
              <a:t> ! (</a:t>
            </a:r>
            <a:r>
              <a:rPr lang="es-ES" sz="2000" b="1" dirty="0" err="1">
                <a:solidFill>
                  <a:srgbClr val="0070C0"/>
                </a:solidFill>
              </a:rPr>
              <a:t>Vous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êtes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servie</a:t>
            </a:r>
            <a:r>
              <a:rPr lang="es-ES" sz="2000" b="1" dirty="0">
                <a:solidFill>
                  <a:srgbClr val="0070C0"/>
                </a:solidFill>
              </a:rPr>
              <a:t>) (1</a:t>
            </a:r>
            <a:r>
              <a:rPr lang="es-ES" sz="2000" b="1" dirty="0" smtClean="0">
                <a:solidFill>
                  <a:srgbClr val="0070C0"/>
                </a:solidFill>
              </a:rPr>
              <a:t>)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70C0"/>
                </a:solidFill>
              </a:rPr>
              <a:t>Son </a:t>
            </a:r>
            <a:r>
              <a:rPr lang="es-ES" sz="2000" b="1" dirty="0" err="1">
                <a:solidFill>
                  <a:srgbClr val="0070C0"/>
                </a:solidFill>
              </a:rPr>
              <a:t>excellence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est</a:t>
            </a:r>
            <a:r>
              <a:rPr lang="es-ES" sz="2000" b="1" dirty="0">
                <a:solidFill>
                  <a:srgbClr val="0070C0"/>
                </a:solidFill>
              </a:rPr>
              <a:t>-elle </a:t>
            </a:r>
            <a:r>
              <a:rPr lang="es-ES" sz="2000" b="1" dirty="0" err="1">
                <a:solidFill>
                  <a:srgbClr val="0070C0"/>
                </a:solidFill>
              </a:rPr>
              <a:t>satisfaite</a:t>
            </a:r>
            <a:r>
              <a:rPr lang="es-ES" sz="2000" b="1" dirty="0">
                <a:solidFill>
                  <a:srgbClr val="0070C0"/>
                </a:solidFill>
              </a:rPr>
              <a:t> ? (2</a:t>
            </a:r>
            <a:r>
              <a:rPr lang="es-ES" sz="2000" b="1" dirty="0" smtClean="0">
                <a:solidFill>
                  <a:srgbClr val="0070C0"/>
                </a:solidFill>
              </a:rPr>
              <a:t>)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Il</a:t>
            </a:r>
            <a:r>
              <a:rPr lang="es-ES" sz="2000" b="1" dirty="0">
                <a:solidFill>
                  <a:srgbClr val="0070C0"/>
                </a:solidFill>
              </a:rPr>
              <a:t> y a </a:t>
            </a:r>
            <a:r>
              <a:rPr lang="es-ES" sz="2000" b="1" dirty="0" err="1">
                <a:solidFill>
                  <a:srgbClr val="0070C0"/>
                </a:solidFill>
              </a:rPr>
              <a:t>aussi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dans</a:t>
            </a:r>
            <a:r>
              <a:rPr lang="es-ES" sz="2000" b="1" dirty="0">
                <a:solidFill>
                  <a:srgbClr val="0070C0"/>
                </a:solidFill>
              </a:rPr>
              <a:t> ces </a:t>
            </a:r>
            <a:r>
              <a:rPr lang="es-ES" sz="2000" b="1" dirty="0" err="1">
                <a:solidFill>
                  <a:srgbClr val="0070C0"/>
                </a:solidFill>
              </a:rPr>
              <a:t>énoncés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effacement</a:t>
            </a:r>
            <a:r>
              <a:rPr lang="es-ES" sz="2000" b="1" dirty="0">
                <a:solidFill>
                  <a:srgbClr val="0070C0"/>
                </a:solidFill>
              </a:rPr>
              <a:t> du</a:t>
            </a:r>
            <a:r>
              <a:rPr lang="es-ES" sz="2000" b="1" i="1" u="sng" dirty="0">
                <a:solidFill>
                  <a:srgbClr val="0070C0"/>
                </a:solidFill>
              </a:rPr>
              <a:t> je</a:t>
            </a:r>
            <a:r>
              <a:rPr lang="es-ES" sz="2000" b="1" dirty="0">
                <a:solidFill>
                  <a:srgbClr val="0070C0"/>
                </a:solidFill>
              </a:rPr>
              <a:t>. Ces </a:t>
            </a:r>
            <a:r>
              <a:rPr lang="es-ES" sz="2000" b="1" dirty="0" err="1">
                <a:solidFill>
                  <a:srgbClr val="0070C0"/>
                </a:solidFill>
              </a:rPr>
              <a:t>constructions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constituent</a:t>
            </a:r>
            <a:r>
              <a:rPr lang="es-ES" sz="2000" b="1" dirty="0">
                <a:solidFill>
                  <a:srgbClr val="0070C0"/>
                </a:solidFill>
              </a:rPr>
              <a:t> la marque </a:t>
            </a:r>
            <a:r>
              <a:rPr lang="es-ES" sz="2000" b="1" dirty="0" err="1">
                <a:solidFill>
                  <a:srgbClr val="0070C0"/>
                </a:solidFill>
              </a:rPr>
              <a:t>linguistique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d'extrême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respect</a:t>
            </a:r>
            <a:r>
              <a:rPr lang="es-ES" sz="2000" b="1" dirty="0">
                <a:solidFill>
                  <a:srgbClr val="0070C0"/>
                </a:solidFill>
              </a:rPr>
              <a:t>. </a:t>
            </a:r>
            <a:r>
              <a:rPr lang="es-ES" sz="2000" b="1" dirty="0" err="1">
                <a:solidFill>
                  <a:srgbClr val="0070C0"/>
                </a:solidFill>
              </a:rPr>
              <a:t>Mais</a:t>
            </a:r>
            <a:r>
              <a:rPr lang="es-ES" sz="2000" b="1" dirty="0">
                <a:solidFill>
                  <a:srgbClr val="0070C0"/>
                </a:solidFill>
              </a:rPr>
              <a:t> ce </a:t>
            </a:r>
            <a:r>
              <a:rPr lang="es-ES" sz="2000" b="1" dirty="0" err="1">
                <a:solidFill>
                  <a:srgbClr val="0070C0"/>
                </a:solidFill>
              </a:rPr>
              <a:t>phénomène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est</a:t>
            </a:r>
            <a:r>
              <a:rPr lang="es-ES" sz="2000" b="1" dirty="0">
                <a:solidFill>
                  <a:srgbClr val="0070C0"/>
                </a:solidFill>
              </a:rPr>
              <a:t> en </a:t>
            </a:r>
            <a:r>
              <a:rPr lang="es-ES" sz="2000" b="1" dirty="0" err="1">
                <a:solidFill>
                  <a:srgbClr val="0070C0"/>
                </a:solidFill>
              </a:rPr>
              <a:t>récession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dans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notre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société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Dans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l'exemple</a:t>
            </a:r>
            <a:r>
              <a:rPr lang="es-ES" sz="2000" b="1" dirty="0">
                <a:solidFill>
                  <a:srgbClr val="0070C0"/>
                </a:solidFill>
              </a:rPr>
              <a:t> (1), le </a:t>
            </a:r>
            <a:r>
              <a:rPr lang="es-ES" sz="2000" b="1" dirty="0" err="1">
                <a:solidFill>
                  <a:srgbClr val="0070C0"/>
                </a:solidFill>
              </a:rPr>
              <a:t>locuteur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n'utilise</a:t>
            </a:r>
            <a:r>
              <a:rPr lang="es-ES" sz="2000" b="1" dirty="0">
                <a:solidFill>
                  <a:srgbClr val="0070C0"/>
                </a:solidFill>
              </a:rPr>
              <a:t> ni le </a:t>
            </a:r>
            <a:r>
              <a:rPr lang="es-ES" sz="2000" b="1" u="sng" dirty="0">
                <a:solidFill>
                  <a:srgbClr val="0070C0"/>
                </a:solidFill>
              </a:rPr>
              <a:t>tu</a:t>
            </a:r>
            <a:r>
              <a:rPr lang="es-ES" sz="2000" b="1" dirty="0">
                <a:solidFill>
                  <a:srgbClr val="0070C0"/>
                </a:solidFill>
              </a:rPr>
              <a:t> ni 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le </a:t>
            </a:r>
            <a:r>
              <a:rPr lang="es-ES" sz="2000" b="1" u="sng" dirty="0" err="1">
                <a:solidFill>
                  <a:srgbClr val="0070C0"/>
                </a:solidFill>
              </a:rPr>
              <a:t>vous</a:t>
            </a:r>
            <a:r>
              <a:rPr lang="es-ES" sz="2000" b="1" u="sng" dirty="0">
                <a:solidFill>
                  <a:srgbClr val="0070C0"/>
                </a:solidFill>
              </a:rPr>
              <a:t> de </a:t>
            </a:r>
            <a:r>
              <a:rPr lang="es-ES" sz="2000" b="1" u="sng" dirty="0" err="1">
                <a:solidFill>
                  <a:srgbClr val="0070C0"/>
                </a:solidFill>
              </a:rPr>
              <a:t>politesse</a:t>
            </a:r>
            <a:r>
              <a:rPr lang="es-ES" sz="2000" b="1" dirty="0">
                <a:solidFill>
                  <a:srgbClr val="0070C0"/>
                </a:solidFill>
              </a:rPr>
              <a:t> et en </a:t>
            </a:r>
            <a:r>
              <a:rPr lang="es-ES" sz="2000" b="1" dirty="0" err="1">
                <a:solidFill>
                  <a:srgbClr val="0070C0"/>
                </a:solidFill>
              </a:rPr>
              <a:t>faisant</a:t>
            </a:r>
            <a:r>
              <a:rPr lang="es-ES" sz="2000" b="1" dirty="0">
                <a:solidFill>
                  <a:srgbClr val="0070C0"/>
                </a:solidFill>
              </a:rPr>
              <a:t> cela, </a:t>
            </a:r>
            <a:r>
              <a:rPr lang="es-ES" sz="2000" b="1" dirty="0" err="1">
                <a:solidFill>
                  <a:srgbClr val="0070C0"/>
                </a:solidFill>
              </a:rPr>
              <a:t>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s'exclut</a:t>
            </a:r>
            <a:r>
              <a:rPr lang="es-ES" sz="2000" b="1" dirty="0">
                <a:solidFill>
                  <a:srgbClr val="0070C0"/>
                </a:solidFill>
              </a:rPr>
              <a:t> lui-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de la </a:t>
            </a:r>
            <a:r>
              <a:rPr lang="es-ES" sz="2000" b="1" dirty="0" err="1">
                <a:solidFill>
                  <a:srgbClr val="0070C0"/>
                </a:solidFill>
              </a:rPr>
              <a:t>réciprocité</a:t>
            </a:r>
            <a:r>
              <a:rPr lang="es-ES" sz="2000" b="1" dirty="0">
                <a:solidFill>
                  <a:srgbClr val="0070C0"/>
                </a:solidFill>
              </a:rPr>
              <a:t>, de </a:t>
            </a:r>
            <a:r>
              <a:rPr lang="es-ES" sz="2000" b="1" dirty="0" err="1">
                <a:solidFill>
                  <a:srgbClr val="0070C0"/>
                </a:solidFill>
              </a:rPr>
              <a:t>l'échange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linguistique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Normalement</a:t>
            </a:r>
            <a:r>
              <a:rPr lang="es-ES" sz="2000" b="1" dirty="0">
                <a:solidFill>
                  <a:srgbClr val="0070C0"/>
                </a:solidFill>
              </a:rPr>
              <a:t>, en </a:t>
            </a:r>
            <a:r>
              <a:rPr lang="es-ES" sz="2000" b="1" dirty="0" err="1">
                <a:solidFill>
                  <a:srgbClr val="0070C0"/>
                </a:solidFill>
              </a:rPr>
              <a:t>disant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i="1" u="sng" dirty="0">
                <a:solidFill>
                  <a:srgbClr val="0070C0"/>
                </a:solidFill>
              </a:rPr>
              <a:t>tu</a:t>
            </a:r>
            <a:r>
              <a:rPr lang="es-ES" sz="2000" b="1" dirty="0">
                <a:solidFill>
                  <a:srgbClr val="0070C0"/>
                </a:solidFill>
              </a:rPr>
              <a:t>, en </a:t>
            </a:r>
            <a:r>
              <a:rPr lang="es-ES" sz="2000" b="1" dirty="0" err="1">
                <a:solidFill>
                  <a:srgbClr val="0070C0"/>
                </a:solidFill>
              </a:rPr>
              <a:t>s'adressant</a:t>
            </a:r>
            <a:r>
              <a:rPr lang="es-ES" sz="2000" b="1" dirty="0">
                <a:solidFill>
                  <a:srgbClr val="0070C0"/>
                </a:solidFill>
              </a:rPr>
              <a:t> à </a:t>
            </a:r>
            <a:r>
              <a:rPr lang="es-ES" sz="2000" b="1" dirty="0" err="1">
                <a:solidFill>
                  <a:srgbClr val="0070C0"/>
                </a:solidFill>
              </a:rPr>
              <a:t>quelqu'un</a:t>
            </a:r>
            <a:r>
              <a:rPr lang="es-ES" sz="2000" b="1" dirty="0">
                <a:solidFill>
                  <a:srgbClr val="0070C0"/>
                </a:solidFill>
              </a:rPr>
              <a:t>, le </a:t>
            </a:r>
            <a:r>
              <a:rPr lang="es-ES" sz="2000" b="1" dirty="0" err="1">
                <a:solidFill>
                  <a:srgbClr val="0070C0"/>
                </a:solidFill>
              </a:rPr>
              <a:t>locuteur</a:t>
            </a:r>
            <a:r>
              <a:rPr lang="es-ES" sz="2000" b="1" dirty="0">
                <a:solidFill>
                  <a:srgbClr val="0070C0"/>
                </a:solidFill>
              </a:rPr>
              <a:t> le </a:t>
            </a:r>
            <a:r>
              <a:rPr lang="es-ES" sz="2000" b="1" dirty="0" err="1">
                <a:solidFill>
                  <a:srgbClr val="0070C0"/>
                </a:solidFill>
              </a:rPr>
              <a:t>constitue</a:t>
            </a:r>
            <a:r>
              <a:rPr lang="es-ES" sz="2000" b="1" dirty="0">
                <a:solidFill>
                  <a:srgbClr val="0070C0"/>
                </a:solidFill>
              </a:rPr>
              <a:t> en </a:t>
            </a:r>
            <a:r>
              <a:rPr lang="es-ES" sz="2000" b="1" dirty="0" err="1">
                <a:solidFill>
                  <a:srgbClr val="0070C0"/>
                </a:solidFill>
              </a:rPr>
              <a:t>allocutaire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Ici</a:t>
            </a:r>
            <a:r>
              <a:rPr lang="es-ES" sz="2000" b="1" dirty="0">
                <a:solidFill>
                  <a:srgbClr val="0070C0"/>
                </a:solidFill>
              </a:rPr>
              <a:t> (1), </a:t>
            </a:r>
            <a:r>
              <a:rPr lang="es-ES" sz="2000" b="1" dirty="0" err="1">
                <a:solidFill>
                  <a:srgbClr val="0070C0"/>
                </a:solidFill>
              </a:rPr>
              <a:t>c'est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comme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s'adressait</a:t>
            </a:r>
            <a:r>
              <a:rPr lang="es-ES" sz="2000" b="1" dirty="0">
                <a:solidFill>
                  <a:srgbClr val="0070C0"/>
                </a:solidFill>
              </a:rPr>
              <a:t> à </a:t>
            </a:r>
            <a:r>
              <a:rPr lang="es-ES" sz="2000" b="1" dirty="0" err="1">
                <a:solidFill>
                  <a:srgbClr val="0070C0"/>
                </a:solidFill>
              </a:rPr>
              <a:t>quelqu'un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qu'il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constitue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en </a:t>
            </a:r>
            <a:r>
              <a:rPr lang="es-ES" sz="2000" b="1" dirty="0" err="1">
                <a:solidFill>
                  <a:srgbClr val="0070C0"/>
                </a:solidFill>
              </a:rPr>
              <a:t>allocutaire</a:t>
            </a:r>
            <a:r>
              <a:rPr lang="es-ES" sz="2000" b="1" dirty="0">
                <a:solidFill>
                  <a:srgbClr val="0070C0"/>
                </a:solidFill>
              </a:rPr>
              <a:t>, </a:t>
            </a:r>
            <a:r>
              <a:rPr lang="es-ES" sz="2000" b="1" dirty="0" err="1">
                <a:solidFill>
                  <a:srgbClr val="0070C0"/>
                </a:solidFill>
              </a:rPr>
              <a:t>comme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évitait</a:t>
            </a:r>
            <a:r>
              <a:rPr lang="es-ES" sz="2000" b="1" dirty="0">
                <a:solidFill>
                  <a:srgbClr val="0070C0"/>
                </a:solidFill>
              </a:rPr>
              <a:t> de se </a:t>
            </a:r>
            <a:r>
              <a:rPr lang="es-ES" sz="2000" b="1" dirty="0" err="1">
                <a:solidFill>
                  <a:srgbClr val="0070C0"/>
                </a:solidFill>
              </a:rPr>
              <a:t>mettre</a:t>
            </a:r>
            <a:r>
              <a:rPr lang="es-ES" sz="2000" b="1" dirty="0">
                <a:solidFill>
                  <a:srgbClr val="0070C0"/>
                </a:solidFill>
              </a:rPr>
              <a:t> sur le 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plan que la </a:t>
            </a:r>
            <a:r>
              <a:rPr lang="es-ES" sz="2000" b="1" dirty="0" err="1">
                <a:solidFill>
                  <a:srgbClr val="0070C0"/>
                </a:solidFill>
              </a:rPr>
              <a:t>personne</a:t>
            </a:r>
            <a:r>
              <a:rPr lang="es-ES" sz="2000" b="1" dirty="0">
                <a:solidFill>
                  <a:srgbClr val="0070C0"/>
                </a:solidFill>
              </a:rPr>
              <a:t> à </a:t>
            </a:r>
            <a:r>
              <a:rPr lang="es-ES" sz="2000" b="1" dirty="0" err="1">
                <a:solidFill>
                  <a:srgbClr val="0070C0"/>
                </a:solidFill>
              </a:rPr>
              <a:t>laquelle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s'adresse</a:t>
            </a:r>
            <a:r>
              <a:rPr lang="es-ES" sz="2000" b="1" dirty="0">
                <a:solidFill>
                  <a:srgbClr val="0070C0"/>
                </a:solidFill>
              </a:rPr>
              <a:t>.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047" y="228600"/>
            <a:ext cx="8901953" cy="650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70C0"/>
                </a:solidFill>
              </a:rPr>
              <a:t>EX : </a:t>
            </a:r>
            <a:r>
              <a:rPr lang="es-ES" sz="2000" b="1" dirty="0" err="1">
                <a:solidFill>
                  <a:srgbClr val="00B050"/>
                </a:solidFill>
              </a:rPr>
              <a:t>On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raconte</a:t>
            </a:r>
            <a:r>
              <a:rPr lang="es-ES" sz="2000" b="1" dirty="0">
                <a:solidFill>
                  <a:srgbClr val="00B050"/>
                </a:solidFill>
              </a:rPr>
              <a:t> que le </a:t>
            </a:r>
            <a:r>
              <a:rPr lang="es-ES" sz="2000" b="1" dirty="0" err="1">
                <a:solidFill>
                  <a:srgbClr val="00B050"/>
                </a:solidFill>
              </a:rPr>
              <a:t>roi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Léopold</a:t>
            </a:r>
            <a:r>
              <a:rPr lang="es-ES" sz="2000" b="1" dirty="0">
                <a:solidFill>
                  <a:srgbClr val="00B050"/>
                </a:solidFill>
              </a:rPr>
              <a:t> III de </a:t>
            </a:r>
            <a:r>
              <a:rPr lang="es-ES" sz="2000" b="1" dirty="0" err="1">
                <a:solidFill>
                  <a:srgbClr val="00B050"/>
                </a:solidFill>
              </a:rPr>
              <a:t>Belgique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disait</a:t>
            </a:r>
            <a:r>
              <a:rPr lang="es-ES" sz="2000" b="1" dirty="0">
                <a:solidFill>
                  <a:srgbClr val="00B050"/>
                </a:solidFill>
              </a:rPr>
              <a:t> à son valet « </a:t>
            </a:r>
            <a:r>
              <a:rPr lang="es-ES" sz="2000" b="1" u="sng" dirty="0" err="1">
                <a:solidFill>
                  <a:srgbClr val="00B050"/>
                </a:solidFill>
              </a:rPr>
              <a:t>Il</a:t>
            </a:r>
            <a:r>
              <a:rPr lang="es-ES" sz="2000" b="1" u="sng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veut</a:t>
            </a:r>
            <a:r>
              <a:rPr lang="es-ES" sz="2000" b="1" dirty="0">
                <a:solidFill>
                  <a:srgbClr val="00B050"/>
                </a:solidFill>
              </a:rPr>
              <a:t> son </a:t>
            </a:r>
            <a:r>
              <a:rPr lang="es-ES" sz="2000" b="1" dirty="0" err="1">
                <a:solidFill>
                  <a:srgbClr val="00B050"/>
                </a:solidFill>
              </a:rPr>
              <a:t>épée</a:t>
            </a:r>
            <a:r>
              <a:rPr lang="es-ES" sz="2000" b="1" dirty="0">
                <a:solidFill>
                  <a:srgbClr val="00B050"/>
                </a:solidFill>
              </a:rPr>
              <a:t> » </a:t>
            </a:r>
            <a:r>
              <a:rPr lang="es-ES" sz="2000" b="1" dirty="0" err="1">
                <a:solidFill>
                  <a:srgbClr val="00B050"/>
                </a:solidFill>
              </a:rPr>
              <a:t>au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lieu</a:t>
            </a:r>
            <a:r>
              <a:rPr lang="es-ES" sz="2000" b="1" dirty="0">
                <a:solidFill>
                  <a:srgbClr val="00B050"/>
                </a:solidFill>
              </a:rPr>
              <a:t> de « </a:t>
            </a:r>
            <a:r>
              <a:rPr lang="es-ES" sz="2000" b="1" u="sng" dirty="0">
                <a:solidFill>
                  <a:srgbClr val="00B050"/>
                </a:solidFill>
              </a:rPr>
              <a:t>Je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veux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mon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épée</a:t>
            </a:r>
            <a:r>
              <a:rPr lang="es-ES" sz="2000" b="1" dirty="0">
                <a:solidFill>
                  <a:srgbClr val="00B050"/>
                </a:solidFill>
              </a:rPr>
              <a:t> ».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Cette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substitution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est</a:t>
            </a:r>
            <a:r>
              <a:rPr lang="es-ES" sz="2000" b="1" dirty="0">
                <a:solidFill>
                  <a:srgbClr val="0070C0"/>
                </a:solidFill>
              </a:rPr>
              <a:t> le </a:t>
            </a:r>
            <a:r>
              <a:rPr lang="es-ES" sz="2000" b="1" dirty="0" err="1">
                <a:solidFill>
                  <a:srgbClr val="0070C0"/>
                </a:solidFill>
              </a:rPr>
              <a:t>revers</a:t>
            </a:r>
            <a:r>
              <a:rPr lang="es-ES" sz="2000" b="1" dirty="0">
                <a:solidFill>
                  <a:srgbClr val="0070C0"/>
                </a:solidFill>
              </a:rPr>
              <a:t> du 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 smtClean="0">
                <a:solidFill>
                  <a:srgbClr val="0070C0"/>
                </a:solidFill>
              </a:rPr>
              <a:t>phénomène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B050"/>
                </a:solidFill>
              </a:rPr>
              <a:t>en </a:t>
            </a:r>
            <a:r>
              <a:rPr lang="es-ES" sz="2000" b="1" dirty="0" err="1">
                <a:solidFill>
                  <a:srgbClr val="00B050"/>
                </a:solidFill>
              </a:rPr>
              <a:t>évitant</a:t>
            </a:r>
            <a:r>
              <a:rPr lang="es-ES" sz="2000" b="1" dirty="0">
                <a:solidFill>
                  <a:srgbClr val="00B050"/>
                </a:solidFill>
              </a:rPr>
              <a:t> de </a:t>
            </a:r>
            <a:r>
              <a:rPr lang="es-ES" sz="2000" b="1" dirty="0" err="1">
                <a:solidFill>
                  <a:srgbClr val="00B050"/>
                </a:solidFill>
              </a:rPr>
              <a:t>dire</a:t>
            </a:r>
            <a:r>
              <a:rPr lang="es-ES" sz="2000" b="1" dirty="0">
                <a:solidFill>
                  <a:srgbClr val="00B050"/>
                </a:solidFill>
              </a:rPr>
              <a:t> je </a:t>
            </a:r>
            <a:r>
              <a:rPr lang="es-ES" sz="2000" b="1" dirty="0" err="1">
                <a:solidFill>
                  <a:srgbClr val="00B050"/>
                </a:solidFill>
              </a:rPr>
              <a:t>pour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parler</a:t>
            </a:r>
            <a:r>
              <a:rPr lang="es-ES" sz="2000" b="1" dirty="0">
                <a:solidFill>
                  <a:srgbClr val="00B050"/>
                </a:solidFill>
              </a:rPr>
              <a:t> à un </a:t>
            </a:r>
            <a:r>
              <a:rPr lang="es-ES" sz="2000" b="1" dirty="0" err="1">
                <a:solidFill>
                  <a:srgbClr val="00B050"/>
                </a:solidFill>
              </a:rPr>
              <a:t>inférieur</a:t>
            </a:r>
            <a:r>
              <a:rPr lang="es-ES" sz="2000" b="1" dirty="0">
                <a:solidFill>
                  <a:srgbClr val="00B050"/>
                </a:solidFill>
              </a:rPr>
              <a:t> le </a:t>
            </a:r>
            <a:r>
              <a:rPr lang="es-ES" sz="2000" b="1" dirty="0" err="1">
                <a:solidFill>
                  <a:srgbClr val="00B050"/>
                </a:solidFill>
              </a:rPr>
              <a:t>Roi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excluait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implicitement</a:t>
            </a:r>
            <a:r>
              <a:rPr lang="es-ES" sz="2000" b="1" dirty="0">
                <a:solidFill>
                  <a:srgbClr val="00B050"/>
                </a:solidFill>
              </a:rPr>
              <a:t> son valet du </a:t>
            </a:r>
            <a:r>
              <a:rPr lang="es-ES" sz="2000" b="1" dirty="0" err="1">
                <a:solidFill>
                  <a:srgbClr val="00B050"/>
                </a:solidFill>
              </a:rPr>
              <a:t>statut</a:t>
            </a:r>
            <a:r>
              <a:rPr lang="es-ES" sz="2000" b="1" dirty="0">
                <a:solidFill>
                  <a:srgbClr val="00B050"/>
                </a:solidFill>
              </a:rPr>
              <a:t> de </a:t>
            </a:r>
            <a:r>
              <a:rPr lang="es-ES" sz="2000" b="1" i="1" u="sng" dirty="0">
                <a:solidFill>
                  <a:srgbClr val="00B050"/>
                </a:solidFill>
              </a:rPr>
              <a:t>tu</a:t>
            </a:r>
            <a:r>
              <a:rPr lang="es-ES" sz="2000" b="1" dirty="0">
                <a:solidFill>
                  <a:srgbClr val="00B050"/>
                </a:solidFill>
              </a:rPr>
              <a:t> et </a:t>
            </a:r>
            <a:r>
              <a:rPr lang="es-ES" sz="2000" b="1" dirty="0" err="1">
                <a:solidFill>
                  <a:srgbClr val="00B050"/>
                </a:solidFill>
              </a:rPr>
              <a:t>donc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d'un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échange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parfaitement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réciproque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  <a:endParaRPr lang="ar-EG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Dans</a:t>
            </a:r>
            <a:r>
              <a:rPr lang="es-ES" sz="2000" b="1" dirty="0">
                <a:solidFill>
                  <a:srgbClr val="0070C0"/>
                </a:solidFill>
              </a:rPr>
              <a:t> les 2 cas, </a:t>
            </a:r>
            <a:r>
              <a:rPr lang="es-ES" sz="2000" b="1" dirty="0" err="1">
                <a:solidFill>
                  <a:srgbClr val="0070C0"/>
                </a:solidFill>
              </a:rPr>
              <a:t>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n'y</a:t>
            </a:r>
            <a:r>
              <a:rPr lang="es-ES" sz="2000" b="1" dirty="0">
                <a:solidFill>
                  <a:srgbClr val="0070C0"/>
                </a:solidFill>
              </a:rPr>
              <a:t> a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réciprocité</a:t>
            </a:r>
            <a:r>
              <a:rPr lang="es-ES" sz="2000" b="1" dirty="0">
                <a:solidFill>
                  <a:srgbClr val="0070C0"/>
                </a:solidFill>
              </a:rPr>
              <a:t>, le </a:t>
            </a:r>
            <a:r>
              <a:rPr lang="es-ES" sz="2000" b="1" dirty="0" err="1">
                <a:solidFill>
                  <a:srgbClr val="0070C0"/>
                </a:solidFill>
              </a:rPr>
              <a:t>locuteur</a:t>
            </a:r>
            <a:r>
              <a:rPr lang="es-ES" sz="2000" b="1" dirty="0">
                <a:solidFill>
                  <a:srgbClr val="0070C0"/>
                </a:solidFill>
              </a:rPr>
              <a:t> et </a:t>
            </a:r>
            <a:r>
              <a:rPr lang="es-ES" sz="2000" b="1" dirty="0" err="1">
                <a:solidFill>
                  <a:srgbClr val="0070C0"/>
                </a:solidFill>
              </a:rPr>
              <a:t>l'allocutaire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sont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sur un 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pied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d'égalité</a:t>
            </a:r>
            <a:r>
              <a:rPr lang="es-ES" sz="2000" b="1" dirty="0">
                <a:solidFill>
                  <a:srgbClr val="0070C0"/>
                </a:solidFill>
              </a:rPr>
              <a:t>, </a:t>
            </a:r>
            <a:r>
              <a:rPr lang="es-ES" sz="2000" b="1" dirty="0" err="1">
                <a:solidFill>
                  <a:srgbClr val="0070C0"/>
                </a:solidFill>
              </a:rPr>
              <a:t>ne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sont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sur le </a:t>
            </a:r>
            <a:r>
              <a:rPr lang="es-ES" sz="2000" b="1" dirty="0" err="1">
                <a:solidFill>
                  <a:srgbClr val="0070C0"/>
                </a:solidFill>
              </a:rPr>
              <a:t>même</a:t>
            </a:r>
            <a:r>
              <a:rPr lang="es-ES" sz="2000" b="1" dirty="0">
                <a:solidFill>
                  <a:srgbClr val="0070C0"/>
                </a:solidFill>
              </a:rPr>
              <a:t> plan. 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L'échange</a:t>
            </a:r>
            <a:r>
              <a:rPr lang="es-ES" sz="2000" b="1" dirty="0">
                <a:solidFill>
                  <a:srgbClr val="0070C0"/>
                </a:solidFill>
              </a:rPr>
              <a:t> entre </a:t>
            </a:r>
            <a:r>
              <a:rPr lang="es-ES" sz="2000" b="1" i="1" u="sng" dirty="0">
                <a:solidFill>
                  <a:srgbClr val="0070C0"/>
                </a:solidFill>
              </a:rPr>
              <a:t>je</a:t>
            </a:r>
            <a:r>
              <a:rPr lang="es-ES" sz="2000" b="1" dirty="0">
                <a:solidFill>
                  <a:srgbClr val="0070C0"/>
                </a:solidFill>
              </a:rPr>
              <a:t> et </a:t>
            </a:r>
            <a:r>
              <a:rPr lang="es-ES" sz="2000" b="1" i="1" u="sng" dirty="0">
                <a:solidFill>
                  <a:srgbClr val="0070C0"/>
                </a:solidFill>
              </a:rPr>
              <a:t>tu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peut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rencontrer</a:t>
            </a:r>
            <a:r>
              <a:rPr lang="es-ES" sz="2000" b="1" dirty="0">
                <a:solidFill>
                  <a:srgbClr val="0070C0"/>
                </a:solidFill>
              </a:rPr>
              <a:t> un </a:t>
            </a:r>
            <a:r>
              <a:rPr lang="es-ES" sz="2000" b="1" dirty="0" err="1">
                <a:solidFill>
                  <a:srgbClr val="0070C0"/>
                </a:solidFill>
              </a:rPr>
              <a:t>autre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type</a:t>
            </a:r>
            <a:r>
              <a:rPr lang="es-ES" sz="2000" b="1" dirty="0">
                <a:solidFill>
                  <a:srgbClr val="0070C0"/>
                </a:solidFill>
              </a:rPr>
              <a:t> de </a:t>
            </a:r>
            <a:r>
              <a:rPr lang="es-ES" sz="2000" b="1" dirty="0" err="1">
                <a:solidFill>
                  <a:srgbClr val="0070C0"/>
                </a:solidFill>
              </a:rPr>
              <a:t>dénivellation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qui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n'est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seulement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d'ordre</a:t>
            </a:r>
            <a:r>
              <a:rPr lang="es-ES" sz="2000" b="1" dirty="0">
                <a:solidFill>
                  <a:srgbClr val="0070C0"/>
                </a:solidFill>
              </a:rPr>
              <a:t> social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B050"/>
                </a:solidFill>
              </a:rPr>
              <a:t>Par </a:t>
            </a:r>
            <a:r>
              <a:rPr lang="es-ES" sz="2000" b="1" dirty="0" err="1">
                <a:solidFill>
                  <a:srgbClr val="00B050"/>
                </a:solidFill>
              </a:rPr>
              <a:t>exemple</a:t>
            </a:r>
            <a:r>
              <a:rPr lang="es-ES" sz="2000" b="1" dirty="0">
                <a:solidFill>
                  <a:srgbClr val="00B050"/>
                </a:solidFill>
              </a:rPr>
              <a:t>, </a:t>
            </a:r>
            <a:r>
              <a:rPr lang="es-ES" sz="2000" b="1" dirty="0" err="1">
                <a:solidFill>
                  <a:srgbClr val="00B050"/>
                </a:solidFill>
              </a:rPr>
              <a:t>lorsqu'on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s'adresse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bébés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ou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animaux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familiers</a:t>
            </a:r>
            <a:r>
              <a:rPr lang="es-ES" sz="2000" b="1" dirty="0">
                <a:solidFill>
                  <a:srgbClr val="00B050"/>
                </a:solidFill>
              </a:rPr>
              <a:t>. Ce </a:t>
            </a:r>
            <a:r>
              <a:rPr lang="es-ES" sz="2000" b="1" dirty="0" err="1">
                <a:solidFill>
                  <a:srgbClr val="00B050"/>
                </a:solidFill>
              </a:rPr>
              <a:t>sont</a:t>
            </a:r>
            <a:r>
              <a:rPr lang="es-ES" sz="2000" b="1" dirty="0">
                <a:solidFill>
                  <a:srgbClr val="00B050"/>
                </a:solidFill>
              </a:rPr>
              <a:t> des </a:t>
            </a:r>
            <a:r>
              <a:rPr lang="es-ES" sz="2000" b="1" dirty="0" err="1">
                <a:solidFill>
                  <a:srgbClr val="00B050"/>
                </a:solidFill>
              </a:rPr>
              <a:t>êtres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qui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appartiennent</a:t>
            </a:r>
            <a:r>
              <a:rPr lang="es-ES" sz="2000" b="1" dirty="0">
                <a:solidFill>
                  <a:srgbClr val="00B050"/>
                </a:solidFill>
              </a:rPr>
              <a:t> à la </a:t>
            </a:r>
            <a:r>
              <a:rPr lang="es-ES" sz="2000" b="1" dirty="0" err="1">
                <a:solidFill>
                  <a:srgbClr val="00B050"/>
                </a:solidFill>
              </a:rPr>
              <a:t>sphère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d'intimité</a:t>
            </a:r>
            <a:r>
              <a:rPr lang="es-ES" sz="2000" b="1" dirty="0">
                <a:solidFill>
                  <a:srgbClr val="00B050"/>
                </a:solidFill>
              </a:rPr>
              <a:t> des </a:t>
            </a:r>
            <a:r>
              <a:rPr lang="es-ES" sz="2000" b="1" dirty="0" err="1">
                <a:solidFill>
                  <a:srgbClr val="00B050"/>
                </a:solidFill>
              </a:rPr>
              <a:t>locuteurs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mais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qui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ne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sont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pas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doués</a:t>
            </a:r>
            <a:r>
              <a:rPr lang="es-ES" sz="2000" b="1" dirty="0">
                <a:solidFill>
                  <a:srgbClr val="00B050"/>
                </a:solidFill>
              </a:rPr>
              <a:t> de </a:t>
            </a:r>
            <a:r>
              <a:rPr lang="es-ES" sz="2000" b="1" dirty="0" err="1">
                <a:solidFill>
                  <a:srgbClr val="00B050"/>
                </a:solidFill>
              </a:rPr>
              <a:t>parole</a:t>
            </a:r>
            <a:r>
              <a:rPr lang="es-ES" sz="2000" b="1" dirty="0">
                <a:solidFill>
                  <a:srgbClr val="00B050"/>
                </a:solidFill>
              </a:rPr>
              <a:t>. </a:t>
            </a:r>
            <a:endParaRPr lang="ar-EG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B050"/>
                </a:solidFill>
              </a:rPr>
              <a:t>On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ne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s'adresse</a:t>
            </a:r>
            <a:r>
              <a:rPr lang="es-ES" sz="2000" b="1" dirty="0">
                <a:solidFill>
                  <a:srgbClr val="00B050"/>
                </a:solidFill>
              </a:rPr>
              <a:t> à la 2ème </a:t>
            </a:r>
            <a:r>
              <a:rPr lang="es-ES" sz="2000" b="1" dirty="0" err="1">
                <a:solidFill>
                  <a:srgbClr val="00B050"/>
                </a:solidFill>
              </a:rPr>
              <a:t>personne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qu'à</a:t>
            </a:r>
            <a:r>
              <a:rPr lang="es-ES" sz="2000" b="1" dirty="0">
                <a:solidFill>
                  <a:srgbClr val="00B050"/>
                </a:solidFill>
              </a:rPr>
              <a:t> un </a:t>
            </a:r>
            <a:r>
              <a:rPr lang="es-ES" sz="2000" b="1" dirty="0" err="1">
                <a:solidFill>
                  <a:srgbClr val="00B050"/>
                </a:solidFill>
              </a:rPr>
              <a:t>allocutaire</a:t>
            </a:r>
            <a:r>
              <a:rPr lang="es-ES" sz="2000" b="1" dirty="0">
                <a:solidFill>
                  <a:srgbClr val="00B050"/>
                </a:solidFill>
              </a:rPr>
              <a:t>, </a:t>
            </a:r>
            <a:r>
              <a:rPr lang="es-ES" sz="2000" b="1" dirty="0" err="1">
                <a:solidFill>
                  <a:srgbClr val="00B050"/>
                </a:solidFill>
              </a:rPr>
              <a:t>cad</a:t>
            </a:r>
            <a:r>
              <a:rPr lang="es-ES" sz="2000" b="1" dirty="0">
                <a:solidFill>
                  <a:srgbClr val="00B050"/>
                </a:solidFill>
              </a:rPr>
              <a:t>, à un </a:t>
            </a:r>
            <a:r>
              <a:rPr lang="es-ES" sz="2000" b="1" dirty="0" err="1">
                <a:solidFill>
                  <a:srgbClr val="00B050"/>
                </a:solidFill>
              </a:rPr>
              <a:t>sujet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capable</a:t>
            </a:r>
            <a:r>
              <a:rPr lang="es-ES" sz="2000" b="1" dirty="0">
                <a:solidFill>
                  <a:srgbClr val="00B050"/>
                </a:solidFill>
              </a:rPr>
              <a:t> de </a:t>
            </a:r>
            <a:r>
              <a:rPr lang="es-ES" sz="2000" b="1" dirty="0" err="1">
                <a:solidFill>
                  <a:srgbClr val="00B050"/>
                </a:solidFill>
              </a:rPr>
              <a:t>dire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i="1" u="sng" dirty="0">
                <a:solidFill>
                  <a:srgbClr val="00B050"/>
                </a:solidFill>
              </a:rPr>
              <a:t>je</a:t>
            </a:r>
            <a:r>
              <a:rPr lang="es-ES" sz="2000" b="1" dirty="0">
                <a:solidFill>
                  <a:srgbClr val="00B050"/>
                </a:solidFill>
              </a:rPr>
              <a:t>.</a:t>
            </a:r>
            <a:endParaRPr lang="fr-FR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8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047" y="228600"/>
            <a:ext cx="8901953" cy="604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B050"/>
                </a:solidFill>
              </a:rPr>
              <a:t>Les </a:t>
            </a:r>
            <a:r>
              <a:rPr lang="es-ES" sz="2000" b="1" dirty="0" err="1">
                <a:solidFill>
                  <a:srgbClr val="00B050"/>
                </a:solidFill>
              </a:rPr>
              <a:t>bébés</a:t>
            </a:r>
            <a:r>
              <a:rPr lang="es-ES" sz="2000" b="1" dirty="0">
                <a:solidFill>
                  <a:srgbClr val="00B050"/>
                </a:solidFill>
              </a:rPr>
              <a:t> et les </a:t>
            </a:r>
            <a:r>
              <a:rPr lang="es-ES" sz="2000" b="1" dirty="0" err="1">
                <a:solidFill>
                  <a:srgbClr val="00B050"/>
                </a:solidFill>
              </a:rPr>
              <a:t>animaux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familiers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ne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peuvent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pas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répondre</a:t>
            </a:r>
            <a:r>
              <a:rPr lang="es-ES" sz="2000" b="1" dirty="0">
                <a:solidFill>
                  <a:srgbClr val="00B050"/>
                </a:solidFill>
              </a:rPr>
              <a:t>, ce </a:t>
            </a:r>
            <a:r>
              <a:rPr lang="es-ES" sz="2000" b="1" dirty="0" err="1">
                <a:solidFill>
                  <a:srgbClr val="00B050"/>
                </a:solidFill>
              </a:rPr>
              <a:t>ne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sont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pas</a:t>
            </a:r>
            <a:r>
              <a:rPr lang="es-ES" sz="2000" b="1" dirty="0">
                <a:solidFill>
                  <a:srgbClr val="00B050"/>
                </a:solidFill>
              </a:rPr>
              <a:t> des </a:t>
            </a:r>
            <a:r>
              <a:rPr lang="es-ES" sz="2000" b="1" dirty="0" err="1">
                <a:solidFill>
                  <a:srgbClr val="00B050"/>
                </a:solidFill>
              </a:rPr>
              <a:t>interlocuteurs</a:t>
            </a:r>
            <a:r>
              <a:rPr lang="es-ES" sz="2000" b="1" dirty="0">
                <a:solidFill>
                  <a:srgbClr val="00B050"/>
                </a:solidFill>
              </a:rPr>
              <a:t> à </a:t>
            </a:r>
            <a:r>
              <a:rPr lang="es-ES" sz="2000" b="1" dirty="0" err="1">
                <a:solidFill>
                  <a:srgbClr val="00B050"/>
                </a:solidFill>
              </a:rPr>
              <a:t>part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entière</a:t>
            </a:r>
            <a:r>
              <a:rPr lang="es-ES" sz="2000" b="1" dirty="0">
                <a:solidFill>
                  <a:srgbClr val="00B050"/>
                </a:solidFill>
              </a:rPr>
              <a:t> et de </a:t>
            </a:r>
            <a:r>
              <a:rPr lang="es-ES" sz="2000" b="1" dirty="0" err="1">
                <a:solidFill>
                  <a:srgbClr val="00B050"/>
                </a:solidFill>
              </a:rPr>
              <a:t>là</a:t>
            </a:r>
            <a:r>
              <a:rPr lang="es-ES" sz="2000" b="1" dirty="0">
                <a:solidFill>
                  <a:srgbClr val="00B050"/>
                </a:solidFill>
              </a:rPr>
              <a:t> le </a:t>
            </a:r>
            <a:r>
              <a:rPr lang="es-ES" sz="2000" b="1" dirty="0" err="1">
                <a:solidFill>
                  <a:srgbClr val="00B050"/>
                </a:solidFill>
              </a:rPr>
              <a:t>procédé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qui</a:t>
            </a:r>
            <a:r>
              <a:rPr lang="es-ES" sz="2000" b="1" dirty="0">
                <a:solidFill>
                  <a:srgbClr val="00B050"/>
                </a:solidFill>
              </a:rPr>
              <a:t> consiste à </a:t>
            </a:r>
            <a:r>
              <a:rPr lang="es-ES" sz="2000" b="1" dirty="0" err="1">
                <a:solidFill>
                  <a:srgbClr val="00B050"/>
                </a:solidFill>
              </a:rPr>
              <a:t>employer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i="1" u="sng" dirty="0">
                <a:solidFill>
                  <a:srgbClr val="00B050"/>
                </a:solidFill>
              </a:rPr>
              <a:t>je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ou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encore</a:t>
            </a:r>
            <a:r>
              <a:rPr lang="es-ES" sz="2000" b="1" dirty="0">
                <a:solidFill>
                  <a:srgbClr val="00B050"/>
                </a:solidFill>
              </a:rPr>
              <a:t> la </a:t>
            </a:r>
            <a:r>
              <a:rPr lang="es-ES" sz="2000" b="1" dirty="0" smtClean="0">
                <a:solidFill>
                  <a:srgbClr val="00B050"/>
                </a:solidFill>
              </a:rPr>
              <a:t>non-</a:t>
            </a:r>
            <a:r>
              <a:rPr lang="es-ES" sz="2000" b="1" dirty="0" err="1" smtClean="0">
                <a:solidFill>
                  <a:srgbClr val="00B050"/>
                </a:solidFill>
              </a:rPr>
              <a:t>personne</a:t>
            </a:r>
            <a:r>
              <a:rPr lang="es-ES" sz="2000" b="1" dirty="0" smtClean="0">
                <a:solidFill>
                  <a:srgbClr val="00B050"/>
                </a:solidFill>
              </a:rPr>
              <a:t> </a:t>
            </a:r>
            <a:r>
              <a:rPr lang="es-ES" sz="2000" b="1" dirty="0">
                <a:solidFill>
                  <a:srgbClr val="00B050"/>
                </a:solidFill>
              </a:rPr>
              <a:t>à la place de </a:t>
            </a:r>
            <a:r>
              <a:rPr lang="es-ES" sz="2000" b="1" i="1" u="sng" dirty="0">
                <a:solidFill>
                  <a:srgbClr val="00B050"/>
                </a:solidFill>
              </a:rPr>
              <a:t>tu</a:t>
            </a:r>
            <a:r>
              <a:rPr lang="es-ES" sz="2000" b="1" dirty="0">
                <a:solidFill>
                  <a:srgbClr val="00B050"/>
                </a:solidFill>
              </a:rPr>
              <a:t>. </a:t>
            </a:r>
            <a:endParaRPr lang="fr-FR" sz="2000" b="1" dirty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>
                <a:solidFill>
                  <a:srgbClr val="00B050"/>
                </a:solidFill>
              </a:rPr>
              <a:t>EX : </a:t>
            </a:r>
            <a:r>
              <a:rPr lang="es-ES" sz="2000" b="1" dirty="0" err="1">
                <a:solidFill>
                  <a:srgbClr val="00B050"/>
                </a:solidFill>
              </a:rPr>
              <a:t>J'ai</a:t>
            </a:r>
            <a:r>
              <a:rPr lang="es-ES" sz="2000" b="1" dirty="0">
                <a:solidFill>
                  <a:srgbClr val="00B050"/>
                </a:solidFill>
              </a:rPr>
              <a:t> de </a:t>
            </a:r>
            <a:r>
              <a:rPr lang="es-ES" sz="2000" b="1" dirty="0" err="1">
                <a:solidFill>
                  <a:srgbClr val="00B050"/>
                </a:solidFill>
              </a:rPr>
              <a:t>beaux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yeux</a:t>
            </a:r>
            <a:r>
              <a:rPr lang="es-ES" sz="2000" b="1" dirty="0">
                <a:solidFill>
                  <a:srgbClr val="00B050"/>
                </a:solidFill>
              </a:rPr>
              <a:t>, </a:t>
            </a:r>
            <a:r>
              <a:rPr lang="es-ES" sz="2000" b="1" dirty="0" err="1">
                <a:solidFill>
                  <a:srgbClr val="00B050"/>
                </a:solidFill>
              </a:rPr>
              <a:t>moi</a:t>
            </a:r>
            <a:r>
              <a:rPr lang="es-ES" sz="2000" b="1" dirty="0">
                <a:solidFill>
                  <a:srgbClr val="00B050"/>
                </a:solidFill>
              </a:rPr>
              <a:t>, </a:t>
            </a:r>
            <a:r>
              <a:rPr lang="es-ES" sz="2000" b="1" dirty="0" err="1">
                <a:solidFill>
                  <a:srgbClr val="00B050"/>
                </a:solidFill>
              </a:rPr>
              <a:t>comme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j'ai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l'air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sage</a:t>
            </a:r>
            <a:r>
              <a:rPr lang="es-ES" sz="2000" b="1" dirty="0">
                <a:solidFill>
                  <a:srgbClr val="00B050"/>
                </a:solidFill>
              </a:rPr>
              <a:t>. (1)</a:t>
            </a:r>
            <a:endParaRPr lang="fr-FR" sz="2000" b="1" dirty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B050"/>
                </a:solidFill>
              </a:rPr>
              <a:t>Il</a:t>
            </a:r>
            <a:r>
              <a:rPr lang="es-ES" sz="2000" b="1" dirty="0">
                <a:solidFill>
                  <a:srgbClr val="00B050"/>
                </a:solidFill>
              </a:rPr>
              <a:t> a de </a:t>
            </a:r>
            <a:r>
              <a:rPr lang="es-ES" sz="2000" b="1" dirty="0" err="1">
                <a:solidFill>
                  <a:srgbClr val="00B050"/>
                </a:solidFill>
              </a:rPr>
              <a:t>beaux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poils</a:t>
            </a:r>
            <a:r>
              <a:rPr lang="es-ES" sz="2000" b="1" dirty="0">
                <a:solidFill>
                  <a:srgbClr val="00B050"/>
                </a:solidFill>
              </a:rPr>
              <a:t> ce </a:t>
            </a:r>
            <a:r>
              <a:rPr lang="es-ES" sz="2000" b="1" dirty="0" err="1">
                <a:solidFill>
                  <a:srgbClr val="00B050"/>
                </a:solidFill>
              </a:rPr>
              <a:t>toutou-là</a:t>
            </a:r>
            <a:r>
              <a:rPr lang="es-ES" sz="2000" b="1" dirty="0">
                <a:solidFill>
                  <a:srgbClr val="00B050"/>
                </a:solidFill>
              </a:rPr>
              <a:t>. (2</a:t>
            </a:r>
            <a:r>
              <a:rPr lang="es-ES" sz="2000" b="1" dirty="0" smtClean="0">
                <a:solidFill>
                  <a:srgbClr val="00B050"/>
                </a:solidFill>
              </a:rPr>
              <a:t>)</a:t>
            </a:r>
            <a:endParaRPr lang="ar-EG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B050"/>
                </a:solidFill>
              </a:rPr>
              <a:t>Avec</a:t>
            </a:r>
            <a:r>
              <a:rPr lang="es-ES" sz="2000" b="1" dirty="0">
                <a:solidFill>
                  <a:srgbClr val="00B050"/>
                </a:solidFill>
              </a:rPr>
              <a:t> ce </a:t>
            </a:r>
            <a:r>
              <a:rPr lang="es-ES" sz="2000" b="1" dirty="0" err="1">
                <a:solidFill>
                  <a:srgbClr val="00B050"/>
                </a:solidFill>
              </a:rPr>
              <a:t>procédé</a:t>
            </a:r>
            <a:r>
              <a:rPr lang="es-ES" sz="2000" b="1" dirty="0">
                <a:solidFill>
                  <a:srgbClr val="00B050"/>
                </a:solidFill>
              </a:rPr>
              <a:t> le </a:t>
            </a:r>
            <a:r>
              <a:rPr lang="es-ES" sz="2000" b="1" dirty="0" err="1">
                <a:solidFill>
                  <a:srgbClr val="00B050"/>
                </a:solidFill>
              </a:rPr>
              <a:t>locuteur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subvertit</a:t>
            </a:r>
            <a:r>
              <a:rPr lang="es-ES" sz="2000" b="1" dirty="0">
                <a:solidFill>
                  <a:srgbClr val="00B050"/>
                </a:solidFill>
              </a:rPr>
              <a:t> la </a:t>
            </a:r>
            <a:r>
              <a:rPr lang="es-ES" sz="2000" b="1" dirty="0" err="1">
                <a:solidFill>
                  <a:srgbClr val="00B050"/>
                </a:solidFill>
              </a:rPr>
              <a:t>réciprocité</a:t>
            </a:r>
            <a:r>
              <a:rPr lang="es-ES" sz="2000" b="1" dirty="0">
                <a:solidFill>
                  <a:srgbClr val="00B050"/>
                </a:solidFill>
              </a:rPr>
              <a:t>, cela </a:t>
            </a:r>
            <a:r>
              <a:rPr lang="es-ES" sz="2000" b="1" dirty="0" err="1">
                <a:solidFill>
                  <a:srgbClr val="00B050"/>
                </a:solidFill>
              </a:rPr>
              <a:t>veut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dire</a:t>
            </a:r>
            <a:r>
              <a:rPr lang="es-ES" sz="2000" b="1" dirty="0">
                <a:solidFill>
                  <a:srgbClr val="00B050"/>
                </a:solidFill>
              </a:rPr>
              <a:t> que ce </a:t>
            </a:r>
            <a:r>
              <a:rPr lang="es-ES" sz="2000" b="1" dirty="0" err="1">
                <a:solidFill>
                  <a:srgbClr val="00B050"/>
                </a:solidFill>
              </a:rPr>
              <a:t>n'est</a:t>
            </a:r>
            <a:r>
              <a:rPr lang="es-ES" sz="2000" b="1" dirty="0">
                <a:solidFill>
                  <a:srgbClr val="00B050"/>
                </a:solidFill>
              </a:rPr>
              <a:t> plus un </a:t>
            </a:r>
            <a:r>
              <a:rPr lang="es-ES" sz="2000" b="1" dirty="0" err="1">
                <a:solidFill>
                  <a:srgbClr val="00B050"/>
                </a:solidFill>
              </a:rPr>
              <a:t>échange</a:t>
            </a:r>
            <a:r>
              <a:rPr lang="es-ES" sz="2000" b="1" dirty="0">
                <a:solidFill>
                  <a:srgbClr val="00B050"/>
                </a:solidFill>
              </a:rPr>
              <a:t> </a:t>
            </a:r>
            <a:r>
              <a:rPr lang="es-ES" sz="2000" b="1" dirty="0" err="1">
                <a:solidFill>
                  <a:srgbClr val="00B050"/>
                </a:solidFill>
              </a:rPr>
              <a:t>égalitaire</a:t>
            </a:r>
            <a:r>
              <a:rPr lang="es-ES" sz="2000" b="1" dirty="0" smtClean="0">
                <a:solidFill>
                  <a:srgbClr val="00B050"/>
                </a:solidFill>
              </a:rPr>
              <a:t>.</a:t>
            </a:r>
            <a:endParaRPr lang="ar-EG" sz="20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0070C0"/>
                </a:solidFill>
              </a:rPr>
              <a:t>1</a:t>
            </a:r>
            <a:r>
              <a:rPr lang="fr-FR" sz="2000" b="1" dirty="0" smtClean="0">
                <a:solidFill>
                  <a:srgbClr val="0070C0"/>
                </a:solidFill>
              </a:rPr>
              <a:t>-</a:t>
            </a:r>
            <a:r>
              <a:rPr lang="es-ES" sz="2000" b="1" dirty="0" smtClean="0">
                <a:solidFill>
                  <a:srgbClr val="0070C0"/>
                </a:solidFill>
              </a:rPr>
              <a:t>Le </a:t>
            </a:r>
            <a:r>
              <a:rPr lang="es-ES" sz="2000" b="1" dirty="0" err="1">
                <a:solidFill>
                  <a:srgbClr val="0070C0"/>
                </a:solidFill>
              </a:rPr>
              <a:t>locuteur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fait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assumer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ses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propos</a:t>
            </a:r>
            <a:r>
              <a:rPr lang="es-ES" sz="2000" b="1" dirty="0">
                <a:solidFill>
                  <a:srgbClr val="0070C0"/>
                </a:solidFill>
              </a:rPr>
              <a:t> par </a:t>
            </a:r>
            <a:r>
              <a:rPr lang="es-ES" sz="2000" b="1" dirty="0" err="1">
                <a:solidFill>
                  <a:srgbClr val="0070C0"/>
                </a:solidFill>
              </a:rPr>
              <a:t>l'allocutaire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  <a:endParaRPr lang="ar-EG" sz="20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rgbClr val="0070C0"/>
                </a:solidFill>
              </a:rPr>
              <a:t>2-Le </a:t>
            </a:r>
            <a:r>
              <a:rPr lang="es-ES" sz="2000" b="1" dirty="0" err="1">
                <a:solidFill>
                  <a:srgbClr val="0070C0"/>
                </a:solidFill>
              </a:rPr>
              <a:t>locuteur</a:t>
            </a:r>
            <a:r>
              <a:rPr lang="es-ES" sz="2000" b="1" dirty="0">
                <a:solidFill>
                  <a:srgbClr val="0070C0"/>
                </a:solidFill>
              </a:rPr>
              <a:t> parle de </a:t>
            </a:r>
            <a:r>
              <a:rPr lang="es-ES" sz="2000" b="1" dirty="0" err="1">
                <a:solidFill>
                  <a:srgbClr val="0070C0"/>
                </a:solidFill>
              </a:rPr>
              <a:t>l'allocutaire</a:t>
            </a:r>
            <a:r>
              <a:rPr lang="es-ES" sz="2000" b="1" dirty="0">
                <a:solidFill>
                  <a:srgbClr val="0070C0"/>
                </a:solidFill>
              </a:rPr>
              <a:t> à la non-</a:t>
            </a:r>
            <a:r>
              <a:rPr lang="es-ES" sz="2000" b="1" dirty="0" err="1">
                <a:solidFill>
                  <a:srgbClr val="0070C0"/>
                </a:solidFill>
              </a:rPr>
              <a:t>personne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comme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était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extérieur</a:t>
            </a:r>
            <a:r>
              <a:rPr lang="es-ES" sz="2000" b="1" dirty="0">
                <a:solidFill>
                  <a:srgbClr val="0070C0"/>
                </a:solidFill>
              </a:rPr>
              <a:t> à la </a:t>
            </a:r>
            <a:r>
              <a:rPr lang="es-ES" sz="2000" b="1" dirty="0" err="1">
                <a:solidFill>
                  <a:srgbClr val="0070C0"/>
                </a:solidFill>
              </a:rPr>
              <a:t>sphère</a:t>
            </a:r>
            <a:r>
              <a:rPr lang="es-ES" sz="2000" b="1" dirty="0">
                <a:solidFill>
                  <a:srgbClr val="0070C0"/>
                </a:solidFill>
              </a:rPr>
              <a:t> de </a:t>
            </a:r>
            <a:r>
              <a:rPr lang="es-ES" sz="2000" b="1" dirty="0" err="1">
                <a:solidFill>
                  <a:srgbClr val="0070C0"/>
                </a:solidFill>
              </a:rPr>
              <a:t>l'interlocution</a:t>
            </a:r>
            <a:r>
              <a:rPr lang="es-ES" sz="2000" b="1" dirty="0">
                <a:solidFill>
                  <a:srgbClr val="0070C0"/>
                </a:solidFill>
              </a:rPr>
              <a:t>. Ce </a:t>
            </a:r>
            <a:r>
              <a:rPr lang="es-ES" sz="2000" b="1" dirty="0" err="1">
                <a:solidFill>
                  <a:srgbClr val="0070C0"/>
                </a:solidFill>
              </a:rPr>
              <a:t>type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d'énoncés</a:t>
            </a:r>
            <a:r>
              <a:rPr lang="es-ES" sz="2000" b="1" dirty="0">
                <a:solidFill>
                  <a:srgbClr val="0070C0"/>
                </a:solidFill>
              </a:rPr>
              <a:t> se </a:t>
            </a:r>
            <a:r>
              <a:rPr lang="es-ES" sz="2000" b="1" dirty="0" err="1">
                <a:solidFill>
                  <a:srgbClr val="0070C0"/>
                </a:solidFill>
              </a:rPr>
              <a:t>présente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comme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extérieur</a:t>
            </a:r>
            <a:r>
              <a:rPr lang="es-ES" sz="2000" b="1" dirty="0">
                <a:solidFill>
                  <a:srgbClr val="0070C0"/>
                </a:solidFill>
              </a:rPr>
              <a:t> à </a:t>
            </a:r>
            <a:r>
              <a:rPr lang="es-ES" sz="2000" b="1" dirty="0" err="1">
                <a:solidFill>
                  <a:srgbClr val="0070C0"/>
                </a:solidFill>
              </a:rPr>
              <a:t>l'interlocution</a:t>
            </a:r>
            <a:r>
              <a:rPr lang="es-ES" sz="2000" b="1" dirty="0">
                <a:solidFill>
                  <a:srgbClr val="0070C0"/>
                </a:solidFill>
              </a:rPr>
              <a:t>, </a:t>
            </a:r>
            <a:r>
              <a:rPr lang="es-ES" sz="2000" b="1" dirty="0" err="1">
                <a:solidFill>
                  <a:srgbClr val="0070C0"/>
                </a:solidFill>
              </a:rPr>
              <a:t>il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n'admet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pas</a:t>
            </a:r>
            <a:r>
              <a:rPr lang="es-ES" sz="2000" b="1" dirty="0">
                <a:solidFill>
                  <a:srgbClr val="0070C0"/>
                </a:solidFill>
              </a:rPr>
              <a:t> de </a:t>
            </a:r>
            <a:r>
              <a:rPr lang="es-ES" sz="2000" b="1" dirty="0" err="1">
                <a:solidFill>
                  <a:srgbClr val="0070C0"/>
                </a:solidFill>
              </a:rPr>
              <a:t>réplique</a:t>
            </a:r>
            <a:r>
              <a:rPr lang="es-ES" sz="2000" b="1" dirty="0" smtClean="0">
                <a:solidFill>
                  <a:srgbClr val="0070C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err="1">
                <a:solidFill>
                  <a:srgbClr val="0070C0"/>
                </a:solidFill>
              </a:rPr>
              <a:t>On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trouve</a:t>
            </a:r>
            <a:r>
              <a:rPr lang="es-ES" sz="2000" b="1" dirty="0">
                <a:solidFill>
                  <a:srgbClr val="0070C0"/>
                </a:solidFill>
              </a:rPr>
              <a:t> un </a:t>
            </a:r>
            <a:r>
              <a:rPr lang="es-ES" sz="2000" b="1" dirty="0" err="1">
                <a:solidFill>
                  <a:srgbClr val="0070C0"/>
                </a:solidFill>
              </a:rPr>
              <a:t>usage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parallèle</a:t>
            </a:r>
            <a:r>
              <a:rPr lang="es-ES" sz="2000" b="1" dirty="0">
                <a:solidFill>
                  <a:srgbClr val="0070C0"/>
                </a:solidFill>
              </a:rPr>
              <a:t> de </a:t>
            </a:r>
            <a:r>
              <a:rPr lang="es-ES" sz="2000" b="1" u="sng" dirty="0" err="1">
                <a:solidFill>
                  <a:srgbClr val="0070C0"/>
                </a:solidFill>
              </a:rPr>
              <a:t>nous</a:t>
            </a:r>
            <a:r>
              <a:rPr lang="es-ES" sz="2000" b="1" dirty="0">
                <a:solidFill>
                  <a:srgbClr val="0070C0"/>
                </a:solidFill>
              </a:rPr>
              <a:t> sur le plan de la </a:t>
            </a:r>
            <a:r>
              <a:rPr lang="es-ES" sz="2000" b="1" dirty="0" err="1">
                <a:solidFill>
                  <a:srgbClr val="0070C0"/>
                </a:solidFill>
              </a:rPr>
              <a:t>hiérarchie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sociale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quand</a:t>
            </a:r>
            <a:r>
              <a:rPr lang="es-ES" sz="2000" b="1" dirty="0">
                <a:solidFill>
                  <a:srgbClr val="0070C0"/>
                </a:solidFill>
              </a:rPr>
              <a:t> un </a:t>
            </a:r>
            <a:r>
              <a:rPr lang="es-ES" sz="2000" b="1" dirty="0" err="1">
                <a:solidFill>
                  <a:srgbClr val="0070C0"/>
                </a:solidFill>
              </a:rPr>
              <a:t>supérieur</a:t>
            </a:r>
            <a:r>
              <a:rPr lang="es-ES" sz="2000" b="1" dirty="0">
                <a:solidFill>
                  <a:srgbClr val="0070C0"/>
                </a:solidFill>
              </a:rPr>
              <a:t> </a:t>
            </a:r>
            <a:r>
              <a:rPr lang="es-ES" sz="2000" b="1" dirty="0" err="1">
                <a:solidFill>
                  <a:srgbClr val="0070C0"/>
                </a:solidFill>
              </a:rPr>
              <a:t>s'adresse</a:t>
            </a:r>
            <a:r>
              <a:rPr lang="es-ES" sz="2000" b="1" dirty="0">
                <a:solidFill>
                  <a:srgbClr val="0070C0"/>
                </a:solidFill>
              </a:rPr>
              <a:t> à un </a:t>
            </a:r>
            <a:r>
              <a:rPr lang="es-ES" sz="2000" b="1" dirty="0" err="1">
                <a:solidFill>
                  <a:srgbClr val="0070C0"/>
                </a:solidFill>
              </a:rPr>
              <a:t>inférieur</a:t>
            </a:r>
            <a:r>
              <a:rPr lang="es-ES" sz="2000" b="1" dirty="0">
                <a:solidFill>
                  <a:srgbClr val="0070C0"/>
                </a:solidFill>
              </a:rPr>
              <a:t>. 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0195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400" b="1" dirty="0" smtClean="0">
                <a:solidFill>
                  <a:srgbClr val="0070C0"/>
                </a:solidFill>
              </a:rPr>
              <a:t>Par </a:t>
            </a:r>
            <a:r>
              <a:rPr lang="es-ES" sz="2400" b="1" dirty="0" err="1" smtClean="0">
                <a:solidFill>
                  <a:srgbClr val="0070C0"/>
                </a:solidFill>
              </a:rPr>
              <a:t>exemple</a:t>
            </a:r>
            <a:r>
              <a:rPr lang="es-ES" sz="2400" b="1" dirty="0" smtClean="0">
                <a:solidFill>
                  <a:srgbClr val="00B050"/>
                </a:solidFill>
              </a:rPr>
              <a:t>, le </a:t>
            </a:r>
            <a:r>
              <a:rPr lang="es-ES" sz="2400" b="1" dirty="0" err="1" smtClean="0">
                <a:solidFill>
                  <a:srgbClr val="00B050"/>
                </a:solidFill>
              </a:rPr>
              <a:t>médecin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qui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dit</a:t>
            </a:r>
            <a:r>
              <a:rPr lang="es-ES" sz="2400" b="1" dirty="0" smtClean="0">
                <a:solidFill>
                  <a:srgbClr val="00B050"/>
                </a:solidFill>
              </a:rPr>
              <a:t> à son </a:t>
            </a:r>
            <a:r>
              <a:rPr lang="es-ES" sz="2400" b="1" dirty="0" err="1" smtClean="0">
                <a:solidFill>
                  <a:srgbClr val="00B050"/>
                </a:solidFill>
              </a:rPr>
              <a:t>malade</a:t>
            </a:r>
            <a:r>
              <a:rPr lang="es-ES" sz="2400" b="1" dirty="0" smtClean="0">
                <a:solidFill>
                  <a:srgbClr val="00B050"/>
                </a:solidFill>
              </a:rPr>
              <a:t> : « </a:t>
            </a:r>
            <a:r>
              <a:rPr lang="es-ES" sz="2400" b="1" u="sng" dirty="0" err="1" smtClean="0">
                <a:solidFill>
                  <a:srgbClr val="00B050"/>
                </a:solidFill>
              </a:rPr>
              <a:t>Nous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allons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mieux</a:t>
            </a:r>
            <a:r>
              <a:rPr lang="es-ES" sz="2400" b="1" dirty="0" smtClean="0">
                <a:solidFill>
                  <a:srgbClr val="00B050"/>
                </a:solidFill>
              </a:rPr>
              <a:t> ce </a:t>
            </a:r>
            <a:r>
              <a:rPr lang="es-ES" sz="2400" b="1" dirty="0" err="1" smtClean="0">
                <a:solidFill>
                  <a:srgbClr val="00B050"/>
                </a:solidFill>
              </a:rPr>
              <a:t>matin</a:t>
            </a:r>
            <a:r>
              <a:rPr lang="es-ES" sz="2400" b="1" dirty="0" smtClean="0">
                <a:solidFill>
                  <a:srgbClr val="00B050"/>
                </a:solidFill>
              </a:rPr>
              <a:t> ? </a:t>
            </a:r>
            <a:r>
              <a:rPr lang="es-ES" sz="2400" b="1" dirty="0" smtClean="0">
                <a:solidFill>
                  <a:srgbClr val="0070C0"/>
                </a:solidFill>
              </a:rPr>
              <a:t>» </a:t>
            </a:r>
            <a:r>
              <a:rPr lang="es-ES" sz="2400" b="1" dirty="0" err="1" smtClean="0">
                <a:solidFill>
                  <a:srgbClr val="0070C0"/>
                </a:solidFill>
              </a:rPr>
              <a:t>ou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l'employeur</a:t>
            </a:r>
            <a:r>
              <a:rPr lang="es-ES" sz="2400" b="1" dirty="0" smtClean="0">
                <a:solidFill>
                  <a:srgbClr val="0070C0"/>
                </a:solidFill>
              </a:rPr>
              <a:t> à son </a:t>
            </a:r>
            <a:r>
              <a:rPr lang="es-ES" sz="2400" b="1" dirty="0" err="1" smtClean="0">
                <a:solidFill>
                  <a:srgbClr val="0070C0"/>
                </a:solidFill>
              </a:rPr>
              <a:t>employé</a:t>
            </a:r>
            <a:r>
              <a:rPr lang="es-ES" sz="2400" b="1" dirty="0" smtClean="0">
                <a:solidFill>
                  <a:srgbClr val="0070C0"/>
                </a:solidFill>
              </a:rPr>
              <a:t> : « </a:t>
            </a:r>
            <a:r>
              <a:rPr lang="es-ES" sz="2400" b="1" u="sng" dirty="0" err="1" smtClean="0">
                <a:solidFill>
                  <a:srgbClr val="0070C0"/>
                </a:solidFill>
              </a:rPr>
              <a:t>Nous</a:t>
            </a:r>
            <a:r>
              <a:rPr lang="es-ES" sz="2400" b="1" dirty="0" smtClean="0">
                <a:solidFill>
                  <a:srgbClr val="0070C0"/>
                </a:solidFill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</a:rPr>
              <a:t>sommes</a:t>
            </a:r>
            <a:r>
              <a:rPr lang="es-ES" sz="2400" b="1" dirty="0" smtClean="0">
                <a:solidFill>
                  <a:srgbClr val="0070C0"/>
                </a:solidFill>
              </a:rPr>
              <a:t> en </a:t>
            </a:r>
            <a:r>
              <a:rPr lang="es-ES" sz="2400" b="1" dirty="0" err="1" smtClean="0">
                <a:solidFill>
                  <a:srgbClr val="0070C0"/>
                </a:solidFill>
              </a:rPr>
              <a:t>retard</a:t>
            </a:r>
            <a:r>
              <a:rPr lang="es-ES" sz="2400" b="1" dirty="0" smtClean="0">
                <a:solidFill>
                  <a:srgbClr val="0070C0"/>
                </a:solidFill>
              </a:rPr>
              <a:t> ».</a:t>
            </a:r>
            <a:endParaRPr lang="ar-EG" sz="24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2400" b="1" dirty="0" smtClean="0">
                <a:solidFill>
                  <a:srgbClr val="00B050"/>
                </a:solidFill>
              </a:rPr>
              <a:t>Ce « </a:t>
            </a:r>
            <a:r>
              <a:rPr lang="es-ES" sz="2400" b="1" i="1" u="sng" dirty="0" err="1" smtClean="0">
                <a:solidFill>
                  <a:srgbClr val="00B050"/>
                </a:solidFill>
              </a:rPr>
              <a:t>nous</a:t>
            </a:r>
            <a:r>
              <a:rPr lang="es-ES" sz="2400" b="1" dirty="0" smtClean="0">
                <a:solidFill>
                  <a:srgbClr val="00B050"/>
                </a:solidFill>
              </a:rPr>
              <a:t> » </a:t>
            </a:r>
            <a:r>
              <a:rPr lang="es-ES" sz="2400" b="1" dirty="0" err="1" smtClean="0">
                <a:solidFill>
                  <a:srgbClr val="00B050"/>
                </a:solidFill>
              </a:rPr>
              <a:t>apparaîtrait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déplacé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dans</a:t>
            </a:r>
            <a:r>
              <a:rPr lang="es-ES" sz="2400" b="1" dirty="0" smtClean="0">
                <a:solidFill>
                  <a:srgbClr val="00B050"/>
                </a:solidFill>
              </a:rPr>
              <a:t> la </a:t>
            </a:r>
            <a:r>
              <a:rPr lang="es-ES" sz="2400" b="1" dirty="0" err="1" smtClean="0">
                <a:solidFill>
                  <a:srgbClr val="00B050"/>
                </a:solidFill>
              </a:rPr>
              <a:t>bouche</a:t>
            </a:r>
            <a:r>
              <a:rPr lang="es-ES" sz="2400" b="1" dirty="0" smtClean="0">
                <a:solidFill>
                  <a:srgbClr val="00B050"/>
                </a:solidFill>
              </a:rPr>
              <a:t> de </a:t>
            </a:r>
            <a:r>
              <a:rPr lang="es-ES" sz="2400" b="1" dirty="0" err="1" smtClean="0">
                <a:solidFill>
                  <a:srgbClr val="00B050"/>
                </a:solidFill>
              </a:rPr>
              <a:t>l'inférieur</a:t>
            </a:r>
            <a:r>
              <a:rPr lang="es-ES" sz="2400" b="1" dirty="0" smtClean="0">
                <a:solidFill>
                  <a:srgbClr val="00B050"/>
                </a:solidFill>
              </a:rPr>
              <a:t>. </a:t>
            </a:r>
            <a:r>
              <a:rPr lang="es-ES" sz="2400" b="1" dirty="0" err="1" smtClean="0">
                <a:solidFill>
                  <a:srgbClr val="00B050"/>
                </a:solidFill>
              </a:rPr>
              <a:t>Il</a:t>
            </a:r>
            <a:r>
              <a:rPr lang="es-ES" sz="2400" b="1" dirty="0" smtClean="0">
                <a:solidFill>
                  <a:srgbClr val="00B050"/>
                </a:solidFill>
              </a:rPr>
              <a:t> marque </a:t>
            </a:r>
            <a:r>
              <a:rPr lang="es-ES" sz="2400" b="1" dirty="0" err="1" smtClean="0">
                <a:solidFill>
                  <a:srgbClr val="00B050"/>
                </a:solidFill>
              </a:rPr>
              <a:t>dans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certains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emplois</a:t>
            </a:r>
            <a:r>
              <a:rPr lang="es-ES" sz="2400" b="1" dirty="0" smtClean="0">
                <a:solidFill>
                  <a:srgbClr val="00B050"/>
                </a:solidFill>
              </a:rPr>
              <a:t> la </a:t>
            </a:r>
            <a:r>
              <a:rPr lang="es-ES" sz="2400" b="1" dirty="0" err="1" smtClean="0">
                <a:solidFill>
                  <a:srgbClr val="00B050"/>
                </a:solidFill>
              </a:rPr>
              <a:t>condescendance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ou</a:t>
            </a:r>
            <a:r>
              <a:rPr lang="es-ES" sz="2400" b="1" dirty="0" smtClean="0">
                <a:solidFill>
                  <a:srgbClr val="00B050"/>
                </a:solidFill>
              </a:rPr>
              <a:t> en </a:t>
            </a:r>
            <a:r>
              <a:rPr lang="es-ES" sz="2400" b="1" dirty="0" err="1" smtClean="0">
                <a:solidFill>
                  <a:srgbClr val="00B050"/>
                </a:solidFill>
              </a:rPr>
              <a:t>tout</a:t>
            </a:r>
            <a:r>
              <a:rPr lang="es-ES" sz="2400" b="1" dirty="0" smtClean="0">
                <a:solidFill>
                  <a:srgbClr val="00B050"/>
                </a:solidFill>
              </a:rPr>
              <a:t> cas, une </a:t>
            </a:r>
            <a:r>
              <a:rPr lang="es-ES" sz="2400" b="1" dirty="0" err="1" smtClean="0">
                <a:solidFill>
                  <a:srgbClr val="00B050"/>
                </a:solidFill>
              </a:rPr>
              <a:t>distance</a:t>
            </a:r>
            <a:r>
              <a:rPr lang="es-ES" sz="2400" b="1" dirty="0" smtClean="0">
                <a:solidFill>
                  <a:srgbClr val="00B050"/>
                </a:solidFill>
              </a:rPr>
              <a:t> </a:t>
            </a:r>
            <a:r>
              <a:rPr lang="es-ES" sz="2400" b="1" dirty="0" err="1" smtClean="0">
                <a:solidFill>
                  <a:srgbClr val="00B050"/>
                </a:solidFill>
              </a:rPr>
              <a:t>hiérarchique</a:t>
            </a:r>
            <a:r>
              <a:rPr lang="es-ES" sz="2400" b="1" dirty="0" smtClean="0">
                <a:solidFill>
                  <a:srgbClr val="0070C0"/>
                </a:solidFill>
              </a:rPr>
              <a:t>.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7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621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</dc:creator>
  <cp:lastModifiedBy>ayman</cp:lastModifiedBy>
  <cp:revision>12</cp:revision>
  <dcterms:created xsi:type="dcterms:W3CDTF">2006-08-16T00:00:00Z</dcterms:created>
  <dcterms:modified xsi:type="dcterms:W3CDTF">2020-03-21T16:59:06Z</dcterms:modified>
</cp:coreProperties>
</file>