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473CA07D-5743-4505-9C8E-4C32C90E3854}" type="datetimeFigureOut">
              <a:rPr lang="fr-FR" smtClean="0"/>
              <a:t>21/03/2020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79203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73CA07D-5743-4505-9C8E-4C32C90E3854}" type="datetimeFigureOut">
              <a:rPr lang="fr-FR" smtClean="0"/>
              <a:t>21/03/2020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144748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73CA07D-5743-4505-9C8E-4C32C90E3854}" type="datetimeFigureOut">
              <a:rPr lang="fr-FR" smtClean="0"/>
              <a:t>21/03/2020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308599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73CA07D-5743-4505-9C8E-4C32C90E3854}" type="datetimeFigureOut">
              <a:rPr lang="fr-FR" smtClean="0"/>
              <a:t>21/03/2020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138213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3CA07D-5743-4505-9C8E-4C32C90E3854}" type="datetimeFigureOut">
              <a:rPr lang="fr-FR" smtClean="0"/>
              <a:t>21/03/2020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92462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73CA07D-5743-4505-9C8E-4C32C90E3854}" type="datetimeFigureOut">
              <a:rPr lang="fr-FR" smtClean="0"/>
              <a:t>21/03/2020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330341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473CA07D-5743-4505-9C8E-4C32C90E3854}" type="datetimeFigureOut">
              <a:rPr lang="fr-FR" smtClean="0"/>
              <a:t>21/03/2020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138585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473CA07D-5743-4505-9C8E-4C32C90E3854}" type="datetimeFigureOut">
              <a:rPr lang="fr-FR" smtClean="0"/>
              <a:t>21/03/2020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14882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CA07D-5743-4505-9C8E-4C32C90E3854}" type="datetimeFigureOut">
              <a:rPr lang="fr-FR" smtClean="0"/>
              <a:t>21/03/2020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58519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3CA07D-5743-4505-9C8E-4C32C90E3854}" type="datetimeFigureOut">
              <a:rPr lang="fr-FR" smtClean="0"/>
              <a:t>21/03/2020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267476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3CA07D-5743-4505-9C8E-4C32C90E3854}" type="datetimeFigureOut">
              <a:rPr lang="fr-FR" smtClean="0"/>
              <a:t>21/03/2020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BC8225-ED04-4805-A53E-321780CF4E20}" type="slidenum">
              <a:rPr lang="fr-FR" smtClean="0"/>
              <a:t>‹#›</a:t>
            </a:fld>
            <a:endParaRPr lang="fr-FR"/>
          </a:p>
        </p:txBody>
      </p:sp>
    </p:spTree>
    <p:extLst>
      <p:ext uri="{BB962C8B-B14F-4D97-AF65-F5344CB8AC3E}">
        <p14:creationId xmlns:p14="http://schemas.microsoft.com/office/powerpoint/2010/main" val="133461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CA07D-5743-4505-9C8E-4C32C90E3854}" type="datetimeFigureOut">
              <a:rPr lang="fr-FR" smtClean="0"/>
              <a:t>21/03/2020</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C8225-ED04-4805-A53E-321780CF4E20}" type="slidenum">
              <a:rPr lang="fr-FR" smtClean="0"/>
              <a:t>‹#›</a:t>
            </a:fld>
            <a:endParaRPr lang="fr-FR"/>
          </a:p>
        </p:txBody>
      </p:sp>
    </p:spTree>
    <p:extLst>
      <p:ext uri="{BB962C8B-B14F-4D97-AF65-F5344CB8AC3E}">
        <p14:creationId xmlns:p14="http://schemas.microsoft.com/office/powerpoint/2010/main" val="1959087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osmovisions.com/ChronoRevolutionEmigration.htm" TargetMode="External"/><Relationship Id="rId2" Type="http://schemas.openxmlformats.org/officeDocument/2006/relationships/hyperlink" Target="http://www.cosmovisions.com/CharlesX.htm" TargetMode="External"/><Relationship Id="rId1" Type="http://schemas.openxmlformats.org/officeDocument/2006/relationships/slideLayout" Target="../slideLayouts/slideLayout7.xml"/><Relationship Id="rId5" Type="http://schemas.openxmlformats.org/officeDocument/2006/relationships/hyperlink" Target="http://www.cosmovisions.com/monuRome.htm" TargetMode="External"/><Relationship Id="rId4" Type="http://schemas.openxmlformats.org/officeDocument/2006/relationships/hyperlink" Target="http://www.cosmovisions.com/LouisXVIII.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histoire-france.net/biographie/necker" TargetMode="External"/><Relationship Id="rId2" Type="http://schemas.openxmlformats.org/officeDocument/2006/relationships/hyperlink" Target="http://www.histoire-france.net/biographie/louis16"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3655" y="2015836"/>
            <a:ext cx="8375072" cy="3416320"/>
          </a:xfrm>
          <a:prstGeom prst="rect">
            <a:avLst/>
          </a:prstGeom>
          <a:noFill/>
        </p:spPr>
        <p:txBody>
          <a:bodyPr wrap="square" rtlCol="0">
            <a:spAutoFit/>
          </a:bodyPr>
          <a:lstStyle/>
          <a:p>
            <a:pPr algn="ctr"/>
            <a:r>
              <a:rPr lang="ar-EG" sz="3600" dirty="0" smtClean="0"/>
              <a:t>كلية الاداب جامعة بنها</a:t>
            </a:r>
          </a:p>
          <a:p>
            <a:pPr algn="ctr"/>
            <a:r>
              <a:rPr lang="ar-EG" sz="3600" dirty="0" smtClean="0"/>
              <a:t>حضارة فرنسية قرن 17 و 18</a:t>
            </a:r>
          </a:p>
          <a:p>
            <a:pPr algn="ctr"/>
            <a:r>
              <a:rPr lang="ar-EG" sz="3600" dirty="0" smtClean="0"/>
              <a:t>المحاضرة </a:t>
            </a:r>
            <a:r>
              <a:rPr lang="ar-EG" sz="3600" dirty="0" smtClean="0"/>
              <a:t>الثامنة</a:t>
            </a:r>
            <a:endParaRPr lang="ar-EG" sz="3600" dirty="0" smtClean="0"/>
          </a:p>
          <a:p>
            <a:pPr algn="ctr"/>
            <a:r>
              <a:rPr lang="ar-EG" sz="3600" dirty="0" smtClean="0"/>
              <a:t>د/ أيمن الغباشي</a:t>
            </a:r>
          </a:p>
          <a:p>
            <a:pPr algn="ctr"/>
            <a:r>
              <a:rPr lang="ar-EG" sz="3600" dirty="0" smtClean="0"/>
              <a:t>الفرقة الثانية</a:t>
            </a:r>
          </a:p>
          <a:p>
            <a:pPr algn="ctr"/>
            <a:r>
              <a:rPr lang="ar-EG" sz="3600" dirty="0" smtClean="0"/>
              <a:t>قسم اللغة الفرنسية</a:t>
            </a:r>
            <a:endParaRPr lang="fr-FR" sz="3600" dirty="0"/>
          </a:p>
        </p:txBody>
      </p:sp>
      <p:pic>
        <p:nvPicPr>
          <p:cNvPr id="3" name="Picture 2"/>
          <p:cNvPicPr>
            <a:picLocks noChangeAspect="1"/>
          </p:cNvPicPr>
          <p:nvPr/>
        </p:nvPicPr>
        <p:blipFill>
          <a:blip r:embed="rId2"/>
          <a:stretch>
            <a:fillRect/>
          </a:stretch>
        </p:blipFill>
        <p:spPr>
          <a:xfrm>
            <a:off x="10361322" y="439616"/>
            <a:ext cx="979116" cy="727500"/>
          </a:xfrm>
          <a:prstGeom prst="rect">
            <a:avLst/>
          </a:prstGeom>
        </p:spPr>
      </p:pic>
      <p:pic>
        <p:nvPicPr>
          <p:cNvPr id="4" name="Picture 3"/>
          <p:cNvPicPr>
            <a:picLocks noChangeAspect="1"/>
          </p:cNvPicPr>
          <p:nvPr/>
        </p:nvPicPr>
        <p:blipFill>
          <a:blip r:embed="rId3"/>
          <a:stretch>
            <a:fillRect/>
          </a:stretch>
        </p:blipFill>
        <p:spPr>
          <a:xfrm>
            <a:off x="462601" y="130428"/>
            <a:ext cx="1051643" cy="1036688"/>
          </a:xfrm>
          <a:prstGeom prst="rect">
            <a:avLst/>
          </a:prstGeom>
        </p:spPr>
      </p:pic>
    </p:spTree>
    <p:extLst>
      <p:ext uri="{BB962C8B-B14F-4D97-AF65-F5344CB8AC3E}">
        <p14:creationId xmlns:p14="http://schemas.microsoft.com/office/powerpoint/2010/main" val="285829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817" y="152400"/>
            <a:ext cx="11848012" cy="6928179"/>
          </a:xfrm>
          <a:prstGeom prst="rect">
            <a:avLst/>
          </a:prstGeom>
        </p:spPr>
        <p:txBody>
          <a:bodyPr wrap="square">
            <a:spAutoFit/>
          </a:bodyPr>
          <a:lstStyle/>
          <a:p>
            <a:pPr algn="just">
              <a:lnSpc>
                <a:spcPct val="150000"/>
              </a:lnSpc>
            </a:pPr>
            <a:r>
              <a:rPr lang="fr-FR" sz="2800" b="1" dirty="0"/>
              <a:t>Les </a:t>
            </a:r>
            <a:r>
              <a:rPr lang="fr-FR" sz="2800" b="1" dirty="0">
                <a:solidFill>
                  <a:srgbClr val="FF0000"/>
                </a:solidFill>
              </a:rPr>
              <a:t>reproches</a:t>
            </a:r>
            <a:r>
              <a:rPr lang="fr-FR" sz="2800" b="1" dirty="0"/>
              <a:t> ne </a:t>
            </a:r>
            <a:r>
              <a:rPr lang="fr-FR" sz="2800" b="1" dirty="0">
                <a:solidFill>
                  <a:srgbClr val="FF0000"/>
                </a:solidFill>
              </a:rPr>
              <a:t>s'adressaient</a:t>
            </a:r>
            <a:r>
              <a:rPr lang="fr-FR" sz="2800" b="1" dirty="0"/>
              <a:t> qu'à son </a:t>
            </a:r>
            <a:r>
              <a:rPr lang="fr-FR" sz="2800" b="1" dirty="0">
                <a:solidFill>
                  <a:srgbClr val="FF0000"/>
                </a:solidFill>
              </a:rPr>
              <a:t>entourage</a:t>
            </a:r>
            <a:r>
              <a:rPr lang="fr-FR" sz="2800" b="1" dirty="0"/>
              <a:t> : </a:t>
            </a:r>
            <a:endParaRPr lang="ar-EG" sz="2800" b="1" dirty="0" smtClean="0">
              <a:solidFill>
                <a:srgbClr val="00B0F0"/>
              </a:solidFill>
            </a:endParaRPr>
          </a:p>
          <a:p>
            <a:pPr algn="just">
              <a:lnSpc>
                <a:spcPct val="150000"/>
              </a:lnSpc>
            </a:pPr>
            <a:r>
              <a:rPr lang="fr-FR" sz="2800" b="1" dirty="0" smtClean="0">
                <a:solidFill>
                  <a:srgbClr val="00B0F0"/>
                </a:solidFill>
              </a:rPr>
              <a:t>La </a:t>
            </a:r>
            <a:r>
              <a:rPr lang="fr-FR" sz="2800" b="1" dirty="0">
                <a:solidFill>
                  <a:srgbClr val="00B0F0"/>
                </a:solidFill>
              </a:rPr>
              <a:t>fiction que le roi est trompé par des conseillers perfides, qu'il est séparé de la nation par les ministres, les courtisans, les princes, </a:t>
            </a:r>
            <a:r>
              <a:rPr lang="fr-FR" sz="2800" b="1" dirty="0">
                <a:solidFill>
                  <a:srgbClr val="00B0F0"/>
                </a:solidFill>
              </a:rPr>
              <a:t>par </a:t>
            </a:r>
            <a:r>
              <a:rPr lang="fr-FR" sz="2800" b="1" dirty="0">
                <a:solidFill>
                  <a:srgbClr val="00B0F0"/>
                </a:solidFill>
              </a:rPr>
              <a:t>la reine elle-même, qu'il n'est qu'un instrument irresponsable entre leurs mains, cette fiction, loin de le faire mépriser et écarter, lui ménage au contraire une sorte de considération mêlée de pitié dont il abuse et qu'il prend pour une garantie de sécurité personnelle. </a:t>
            </a:r>
            <a:r>
              <a:rPr lang="fr-FR" sz="2800" b="1" dirty="0">
                <a:solidFill>
                  <a:srgbClr val="00B0F0"/>
                </a:solidFill>
              </a:rPr>
              <a:t>Entre la nation et le roi, ce n'est pas une comédie politique, c'est une comédie de cour. Le roi se dit et se croit le père de ses sujets : ceux qui lui parlent au nom de la nation se plaisent à lui jurer un amour éternel. </a:t>
            </a:r>
            <a:endParaRPr lang="fr-FR" sz="2800" b="1" dirty="0">
              <a:solidFill>
                <a:srgbClr val="00B0F0"/>
              </a:solidFill>
            </a:endParaRPr>
          </a:p>
          <a:p>
            <a:pPr algn="just">
              <a:lnSpc>
                <a:spcPct val="150000"/>
              </a:lnSpc>
            </a:pPr>
            <a:endParaRPr lang="fr-FR" b="1" dirty="0">
              <a:solidFill>
                <a:srgbClr val="FF0000"/>
              </a:solidFill>
            </a:endParaRPr>
          </a:p>
        </p:txBody>
      </p:sp>
    </p:spTree>
    <p:extLst>
      <p:ext uri="{BB962C8B-B14F-4D97-AF65-F5344CB8AC3E}">
        <p14:creationId xmlns:p14="http://schemas.microsoft.com/office/powerpoint/2010/main" val="145819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817" y="152400"/>
            <a:ext cx="11848012" cy="4342856"/>
          </a:xfrm>
          <a:prstGeom prst="rect">
            <a:avLst/>
          </a:prstGeom>
        </p:spPr>
        <p:txBody>
          <a:bodyPr wrap="square">
            <a:spAutoFit/>
          </a:bodyPr>
          <a:lstStyle/>
          <a:p>
            <a:pPr algn="just">
              <a:lnSpc>
                <a:spcPct val="150000"/>
              </a:lnSpc>
            </a:pPr>
            <a:r>
              <a:rPr lang="fr-FR" sz="2800" b="1" dirty="0" smtClean="0">
                <a:solidFill>
                  <a:srgbClr val="FF0000"/>
                </a:solidFill>
              </a:rPr>
              <a:t>Trois</a:t>
            </a:r>
            <a:r>
              <a:rPr lang="fr-FR" sz="2800" b="1" dirty="0" smtClean="0"/>
              <a:t> </a:t>
            </a:r>
            <a:r>
              <a:rPr lang="fr-FR" sz="2800" b="1" dirty="0" smtClean="0">
                <a:solidFill>
                  <a:srgbClr val="FF0000"/>
                </a:solidFill>
              </a:rPr>
              <a:t>jours</a:t>
            </a:r>
            <a:r>
              <a:rPr lang="fr-FR" sz="2800" b="1" dirty="0" smtClean="0"/>
              <a:t> après la </a:t>
            </a:r>
            <a:r>
              <a:rPr lang="fr-FR" sz="2800" b="1" dirty="0" smtClean="0">
                <a:solidFill>
                  <a:srgbClr val="FF0000"/>
                </a:solidFill>
              </a:rPr>
              <a:t>prise</a:t>
            </a:r>
            <a:r>
              <a:rPr lang="fr-FR" sz="2800" b="1" dirty="0" smtClean="0"/>
              <a:t> de la </a:t>
            </a:r>
            <a:r>
              <a:rPr lang="fr-FR" sz="2800" b="1" dirty="0" smtClean="0">
                <a:solidFill>
                  <a:srgbClr val="FF0000"/>
                </a:solidFill>
              </a:rPr>
              <a:t>Bastille</a:t>
            </a:r>
            <a:r>
              <a:rPr lang="fr-FR" sz="2800" b="1" dirty="0" smtClean="0"/>
              <a:t> le </a:t>
            </a:r>
            <a:r>
              <a:rPr lang="fr-FR" sz="2800" b="1" dirty="0" smtClean="0">
                <a:solidFill>
                  <a:srgbClr val="FF0000"/>
                </a:solidFill>
              </a:rPr>
              <a:t>roi</a:t>
            </a:r>
            <a:r>
              <a:rPr lang="fr-FR" sz="2800" b="1" dirty="0" smtClean="0"/>
              <a:t> se rend à </a:t>
            </a:r>
            <a:r>
              <a:rPr lang="fr-FR" sz="2800" b="1" dirty="0" smtClean="0">
                <a:solidFill>
                  <a:srgbClr val="FF0000"/>
                </a:solidFill>
              </a:rPr>
              <a:t>l'Hôtel</a:t>
            </a:r>
            <a:r>
              <a:rPr lang="fr-FR" sz="2800" b="1" dirty="0" smtClean="0"/>
              <a:t> de </a:t>
            </a:r>
            <a:r>
              <a:rPr lang="fr-FR" sz="2800" b="1" dirty="0" smtClean="0">
                <a:solidFill>
                  <a:srgbClr val="FF0000"/>
                </a:solidFill>
              </a:rPr>
              <a:t>Ville</a:t>
            </a:r>
          </a:p>
          <a:p>
            <a:pPr algn="just">
              <a:lnSpc>
                <a:spcPct val="150000"/>
              </a:lnSpc>
            </a:pPr>
            <a:r>
              <a:rPr lang="fr-FR" sz="2800" b="1" dirty="0" err="1" smtClean="0">
                <a:solidFill>
                  <a:srgbClr val="FF0000"/>
                </a:solidFill>
              </a:rPr>
              <a:t>Lally-Tolendal</a:t>
            </a:r>
            <a:r>
              <a:rPr lang="fr-FR" sz="2800" b="1" dirty="0" smtClean="0"/>
              <a:t>, devant la </a:t>
            </a:r>
            <a:r>
              <a:rPr lang="fr-FR" sz="2800" b="1" dirty="0" smtClean="0">
                <a:solidFill>
                  <a:srgbClr val="FF0000"/>
                </a:solidFill>
              </a:rPr>
              <a:t>foule</a:t>
            </a:r>
            <a:r>
              <a:rPr lang="fr-FR" sz="2800" b="1" dirty="0" smtClean="0"/>
              <a:t> assemblée sous les </a:t>
            </a:r>
            <a:r>
              <a:rPr lang="fr-FR" sz="2800" b="1" dirty="0" smtClean="0">
                <a:solidFill>
                  <a:srgbClr val="FF0000"/>
                </a:solidFill>
              </a:rPr>
              <a:t>fenêtres</a:t>
            </a:r>
            <a:r>
              <a:rPr lang="fr-FR" sz="2800" b="1" dirty="0" smtClean="0"/>
              <a:t>, </a:t>
            </a:r>
            <a:r>
              <a:rPr lang="fr-FR" sz="2800" b="1" dirty="0" smtClean="0">
                <a:solidFill>
                  <a:srgbClr val="FF0000"/>
                </a:solidFill>
              </a:rPr>
              <a:t>dit</a:t>
            </a:r>
            <a:r>
              <a:rPr lang="fr-FR" sz="2800" b="1" dirty="0" smtClean="0"/>
              <a:t> au roi :</a:t>
            </a:r>
          </a:p>
          <a:p>
            <a:pPr algn="just">
              <a:lnSpc>
                <a:spcPct val="150000"/>
              </a:lnSpc>
            </a:pPr>
            <a:r>
              <a:rPr lang="fr-FR" sz="2800" b="1" dirty="0" smtClean="0">
                <a:solidFill>
                  <a:srgbClr val="00B0F0"/>
                </a:solidFill>
              </a:rPr>
              <a:t>« Voilà le peuple qui vous idolâtre, que votre seule présence enivre, et dont les sentiments pour votre personne sacrée ne peuvent être l'objet d'un doute. Il n'est pas un homme ici qui ne soit prêt à verser pour vous, pour votre autorité légitime, jusqu'à la dernière goutte de son sang. » </a:t>
            </a:r>
          </a:p>
          <a:p>
            <a:pPr algn="just">
              <a:lnSpc>
                <a:spcPct val="150000"/>
              </a:lnSpc>
            </a:pPr>
            <a:endParaRPr lang="fr-FR" b="1" dirty="0">
              <a:solidFill>
                <a:srgbClr val="FF0000"/>
              </a:solidFill>
            </a:endParaRPr>
          </a:p>
        </p:txBody>
      </p:sp>
    </p:spTree>
    <p:extLst>
      <p:ext uri="{BB962C8B-B14F-4D97-AF65-F5344CB8AC3E}">
        <p14:creationId xmlns:p14="http://schemas.microsoft.com/office/powerpoint/2010/main" val="340662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152401"/>
            <a:ext cx="11652069" cy="5196166"/>
          </a:xfrm>
          <a:prstGeom prst="rect">
            <a:avLst/>
          </a:prstGeom>
        </p:spPr>
        <p:txBody>
          <a:bodyPr wrap="square">
            <a:spAutoFit/>
          </a:bodyPr>
          <a:lstStyle/>
          <a:p>
            <a:pPr algn="just">
              <a:lnSpc>
                <a:spcPct val="150000"/>
              </a:lnSpc>
            </a:pPr>
            <a:r>
              <a:rPr lang="fr-FR" sz="2800" b="1" dirty="0"/>
              <a:t>Des </a:t>
            </a:r>
            <a:r>
              <a:rPr lang="fr-FR" sz="2800" b="1" dirty="0">
                <a:solidFill>
                  <a:srgbClr val="FF0000"/>
                </a:solidFill>
              </a:rPr>
              <a:t>mesures</a:t>
            </a:r>
            <a:r>
              <a:rPr lang="fr-FR" sz="2800" b="1" dirty="0"/>
              <a:t> mal </a:t>
            </a:r>
            <a:r>
              <a:rPr lang="fr-FR" sz="2800" b="1" dirty="0">
                <a:solidFill>
                  <a:srgbClr val="FF0000"/>
                </a:solidFill>
              </a:rPr>
              <a:t>concertées</a:t>
            </a:r>
            <a:r>
              <a:rPr lang="fr-FR" sz="2800" b="1" dirty="0"/>
              <a:t>, </a:t>
            </a:r>
            <a:r>
              <a:rPr lang="fr-FR" sz="2800" b="1" dirty="0">
                <a:solidFill>
                  <a:srgbClr val="FF0000"/>
                </a:solidFill>
              </a:rPr>
              <a:t>l'insécurité</a:t>
            </a:r>
            <a:r>
              <a:rPr lang="fr-FR" sz="2800" b="1" dirty="0"/>
              <a:t> générale du </a:t>
            </a:r>
            <a:r>
              <a:rPr lang="fr-FR" sz="2800" b="1" dirty="0">
                <a:solidFill>
                  <a:srgbClr val="FF0000"/>
                </a:solidFill>
              </a:rPr>
              <a:t>commerce</a:t>
            </a:r>
            <a:r>
              <a:rPr lang="fr-FR" sz="2800" b="1" dirty="0"/>
              <a:t>, des </a:t>
            </a:r>
            <a:r>
              <a:rPr lang="fr-FR" sz="2800" b="1" dirty="0">
                <a:solidFill>
                  <a:srgbClr val="FF0000"/>
                </a:solidFill>
              </a:rPr>
              <a:t>accaparements</a:t>
            </a:r>
            <a:r>
              <a:rPr lang="fr-FR" sz="2800" b="1" dirty="0"/>
              <a:t> trop réels, des </a:t>
            </a:r>
            <a:r>
              <a:rPr lang="fr-FR" sz="2800" b="1" dirty="0">
                <a:solidFill>
                  <a:srgbClr val="FF0000"/>
                </a:solidFill>
              </a:rPr>
              <a:t>craintes</a:t>
            </a:r>
            <a:r>
              <a:rPr lang="fr-FR" sz="2800" b="1" dirty="0"/>
              <a:t> d'un </a:t>
            </a:r>
            <a:r>
              <a:rPr lang="fr-FR" sz="2800" b="1" dirty="0">
                <a:solidFill>
                  <a:srgbClr val="FF0000"/>
                </a:solidFill>
              </a:rPr>
              <a:t>coup</a:t>
            </a:r>
            <a:r>
              <a:rPr lang="fr-FR" sz="2800" b="1" dirty="0"/>
              <a:t> d'Etat contre l'Assemblée </a:t>
            </a:r>
            <a:r>
              <a:rPr lang="fr-FR" sz="2800" b="1" dirty="0">
                <a:solidFill>
                  <a:srgbClr val="FF0000"/>
                </a:solidFill>
              </a:rPr>
              <a:t>occasionnèrent</a:t>
            </a:r>
            <a:r>
              <a:rPr lang="fr-FR" sz="2800" b="1" dirty="0"/>
              <a:t> à </a:t>
            </a:r>
            <a:r>
              <a:rPr lang="fr-FR" sz="2800" b="1" dirty="0"/>
              <a:t>Paris</a:t>
            </a:r>
          </a:p>
          <a:p>
            <a:pPr algn="just">
              <a:lnSpc>
                <a:spcPct val="150000"/>
              </a:lnSpc>
            </a:pPr>
            <a:r>
              <a:rPr lang="fr-FR" sz="2800" b="1" dirty="0">
                <a:solidFill>
                  <a:srgbClr val="FF0000"/>
                </a:solidFill>
              </a:rPr>
              <a:t>non</a:t>
            </a:r>
            <a:r>
              <a:rPr lang="fr-FR" sz="2800" b="1" dirty="0"/>
              <a:t> </a:t>
            </a:r>
            <a:r>
              <a:rPr lang="fr-FR" sz="2800" b="1" dirty="0"/>
              <a:t>seulement la </a:t>
            </a:r>
            <a:r>
              <a:rPr lang="fr-FR" sz="2800" b="1" dirty="0">
                <a:solidFill>
                  <a:srgbClr val="FF0000"/>
                </a:solidFill>
              </a:rPr>
              <a:t>disette</a:t>
            </a:r>
            <a:r>
              <a:rPr lang="fr-FR" sz="2800" b="1" dirty="0"/>
              <a:t>, mais presque la </a:t>
            </a:r>
            <a:r>
              <a:rPr lang="fr-FR" sz="2800" b="1" dirty="0">
                <a:solidFill>
                  <a:srgbClr val="FF0000"/>
                </a:solidFill>
              </a:rPr>
              <a:t>famine</a:t>
            </a:r>
            <a:r>
              <a:rPr lang="fr-FR" sz="2800" b="1" dirty="0"/>
              <a:t>, et cela dans la </a:t>
            </a:r>
            <a:r>
              <a:rPr lang="fr-FR" sz="2800" b="1" dirty="0">
                <a:solidFill>
                  <a:srgbClr val="FF0000"/>
                </a:solidFill>
              </a:rPr>
              <a:t>belle</a:t>
            </a:r>
            <a:r>
              <a:rPr lang="fr-FR" sz="2800" b="1" dirty="0"/>
              <a:t> </a:t>
            </a:r>
            <a:r>
              <a:rPr lang="fr-FR" sz="2800" b="1" dirty="0">
                <a:solidFill>
                  <a:srgbClr val="FF0000"/>
                </a:solidFill>
              </a:rPr>
              <a:t>saison</a:t>
            </a:r>
            <a:r>
              <a:rPr lang="fr-FR" sz="2800" b="1" dirty="0"/>
              <a:t>. </a:t>
            </a:r>
            <a:endParaRPr lang="fr-FR" sz="2800" b="1" dirty="0"/>
          </a:p>
          <a:p>
            <a:pPr algn="just">
              <a:lnSpc>
                <a:spcPct val="150000"/>
              </a:lnSpc>
            </a:pPr>
            <a:r>
              <a:rPr lang="fr-FR" sz="2800" b="1" dirty="0"/>
              <a:t>Comment </a:t>
            </a:r>
            <a:r>
              <a:rPr lang="fr-FR" sz="2800" b="1" dirty="0">
                <a:solidFill>
                  <a:srgbClr val="FF0000"/>
                </a:solidFill>
              </a:rPr>
              <a:t>vivrait-on</a:t>
            </a:r>
            <a:r>
              <a:rPr lang="fr-FR" sz="2800" b="1" dirty="0"/>
              <a:t> </a:t>
            </a:r>
            <a:r>
              <a:rPr lang="fr-FR" sz="2800" b="1" dirty="0">
                <a:solidFill>
                  <a:srgbClr val="FF0000"/>
                </a:solidFill>
              </a:rPr>
              <a:t>l'hiver</a:t>
            </a:r>
            <a:r>
              <a:rPr lang="fr-FR" sz="2800" b="1" dirty="0"/>
              <a:t>?</a:t>
            </a:r>
          </a:p>
          <a:p>
            <a:pPr algn="just">
              <a:lnSpc>
                <a:spcPct val="150000"/>
              </a:lnSpc>
            </a:pPr>
            <a:r>
              <a:rPr lang="fr-FR" sz="2800" b="1" dirty="0"/>
              <a:t>Un </a:t>
            </a:r>
            <a:r>
              <a:rPr lang="fr-FR" sz="2800" b="1" dirty="0">
                <a:solidFill>
                  <a:srgbClr val="FF0000"/>
                </a:solidFill>
              </a:rPr>
              <a:t>père</a:t>
            </a:r>
            <a:r>
              <a:rPr lang="fr-FR" sz="2800" b="1" dirty="0"/>
              <a:t> ne </a:t>
            </a:r>
            <a:r>
              <a:rPr lang="fr-FR" sz="2800" b="1" dirty="0">
                <a:solidFill>
                  <a:srgbClr val="FF0000"/>
                </a:solidFill>
              </a:rPr>
              <a:t>laisserait</a:t>
            </a:r>
            <a:r>
              <a:rPr lang="fr-FR" sz="2800" b="1" dirty="0"/>
              <a:t> pas ses enfants </a:t>
            </a:r>
            <a:r>
              <a:rPr lang="fr-FR" sz="2800" b="1" dirty="0">
                <a:solidFill>
                  <a:srgbClr val="FF0000"/>
                </a:solidFill>
              </a:rPr>
              <a:t>périr</a:t>
            </a:r>
            <a:r>
              <a:rPr lang="fr-FR" sz="2800" b="1" dirty="0"/>
              <a:t> de faim. </a:t>
            </a:r>
            <a:r>
              <a:rPr lang="fr-FR" sz="2800" b="1" dirty="0"/>
              <a:t>Les </a:t>
            </a:r>
            <a:r>
              <a:rPr lang="fr-FR" sz="2800" b="1" dirty="0">
                <a:solidFill>
                  <a:srgbClr val="FF0000"/>
                </a:solidFill>
              </a:rPr>
              <a:t>violences</a:t>
            </a:r>
            <a:r>
              <a:rPr lang="fr-FR" sz="2800" b="1" dirty="0"/>
              <a:t> des </a:t>
            </a:r>
            <a:r>
              <a:rPr lang="fr-FR" sz="2800" b="1" dirty="0">
                <a:solidFill>
                  <a:srgbClr val="FF0000"/>
                </a:solidFill>
              </a:rPr>
              <a:t>5</a:t>
            </a:r>
            <a:r>
              <a:rPr lang="fr-FR" sz="2800" b="1" dirty="0"/>
              <a:t> et </a:t>
            </a:r>
            <a:r>
              <a:rPr lang="fr-FR" sz="2800" b="1" dirty="0">
                <a:solidFill>
                  <a:srgbClr val="FF0000"/>
                </a:solidFill>
              </a:rPr>
              <a:t>6</a:t>
            </a:r>
            <a:r>
              <a:rPr lang="fr-FR" sz="2800" b="1" dirty="0"/>
              <a:t> </a:t>
            </a:r>
            <a:r>
              <a:rPr lang="fr-FR" sz="2800" b="1" dirty="0">
                <a:solidFill>
                  <a:srgbClr val="FF0000"/>
                </a:solidFill>
              </a:rPr>
              <a:t>octobre</a:t>
            </a:r>
            <a:r>
              <a:rPr lang="fr-FR" sz="2800" b="1" dirty="0"/>
              <a:t> </a:t>
            </a:r>
            <a:r>
              <a:rPr lang="fr-FR" sz="2800" b="1" dirty="0"/>
              <a:t>oblige </a:t>
            </a:r>
            <a:r>
              <a:rPr lang="fr-FR" sz="2800" b="1" dirty="0">
                <a:solidFill>
                  <a:srgbClr val="FF0000"/>
                </a:solidFill>
              </a:rPr>
              <a:t>roi</a:t>
            </a:r>
            <a:r>
              <a:rPr lang="fr-FR" sz="2800" b="1" dirty="0"/>
              <a:t> </a:t>
            </a:r>
            <a:r>
              <a:rPr lang="fr-FR" sz="2800" b="1" dirty="0">
                <a:solidFill>
                  <a:srgbClr val="FF0000"/>
                </a:solidFill>
              </a:rPr>
              <a:t> </a:t>
            </a:r>
            <a:r>
              <a:rPr lang="fr-FR" sz="2800" b="1" dirty="0"/>
              <a:t>de </a:t>
            </a:r>
            <a:r>
              <a:rPr lang="fr-FR" sz="2800" b="1" dirty="0">
                <a:solidFill>
                  <a:srgbClr val="FF0000"/>
                </a:solidFill>
              </a:rPr>
              <a:t>s’entourer</a:t>
            </a:r>
            <a:r>
              <a:rPr lang="fr-FR" sz="2800" b="1" dirty="0"/>
              <a:t> d’une </a:t>
            </a:r>
            <a:r>
              <a:rPr lang="fr-FR" sz="2800" b="1" dirty="0"/>
              <a:t>véritable </a:t>
            </a:r>
            <a:r>
              <a:rPr lang="fr-FR" sz="2800" b="1" dirty="0">
                <a:solidFill>
                  <a:srgbClr val="FF0000"/>
                </a:solidFill>
              </a:rPr>
              <a:t>garde</a:t>
            </a:r>
            <a:r>
              <a:rPr lang="fr-FR" sz="2800" b="1" dirty="0"/>
              <a:t> du corps et </a:t>
            </a:r>
            <a:r>
              <a:rPr lang="fr-FR" sz="2800" b="1" dirty="0"/>
              <a:t> de </a:t>
            </a:r>
            <a:r>
              <a:rPr lang="fr-FR" sz="2800" b="1" dirty="0">
                <a:solidFill>
                  <a:srgbClr val="FF0000"/>
                </a:solidFill>
              </a:rPr>
              <a:t>déclare</a:t>
            </a:r>
            <a:r>
              <a:rPr lang="fr-FR" sz="2800" b="1" dirty="0"/>
              <a:t> </a:t>
            </a:r>
            <a:r>
              <a:rPr lang="fr-FR" sz="2800" b="1" dirty="0"/>
              <a:t>qu'elle le </a:t>
            </a:r>
            <a:r>
              <a:rPr lang="fr-FR" sz="2800" b="1" dirty="0">
                <a:solidFill>
                  <a:srgbClr val="FF0000"/>
                </a:solidFill>
              </a:rPr>
              <a:t>suivra</a:t>
            </a:r>
            <a:r>
              <a:rPr lang="fr-FR" sz="2800" b="1" dirty="0"/>
              <a:t> dans sa </a:t>
            </a:r>
            <a:r>
              <a:rPr lang="fr-FR" sz="2800" b="1" dirty="0">
                <a:solidFill>
                  <a:srgbClr val="FF0000"/>
                </a:solidFill>
              </a:rPr>
              <a:t>nouvelle</a:t>
            </a:r>
            <a:r>
              <a:rPr lang="fr-FR" sz="2800" b="1" dirty="0"/>
              <a:t> résidence, qu'elle ne s'en </a:t>
            </a:r>
            <a:r>
              <a:rPr lang="fr-FR" sz="2800" b="1" dirty="0">
                <a:solidFill>
                  <a:srgbClr val="FF0000"/>
                </a:solidFill>
              </a:rPr>
              <a:t>séparera</a:t>
            </a:r>
            <a:r>
              <a:rPr lang="fr-FR" sz="2800" b="1" dirty="0"/>
              <a:t> </a:t>
            </a:r>
            <a:r>
              <a:rPr lang="fr-FR" sz="2800" b="1" dirty="0">
                <a:solidFill>
                  <a:srgbClr val="FF0000"/>
                </a:solidFill>
              </a:rPr>
              <a:t>jamais</a:t>
            </a:r>
            <a:r>
              <a:rPr lang="fr-FR" sz="2800" b="1" dirty="0"/>
              <a:t>. </a:t>
            </a:r>
            <a:endParaRPr lang="fr-FR" sz="2800" b="1" dirty="0"/>
          </a:p>
        </p:txBody>
      </p:sp>
    </p:spTree>
    <p:extLst>
      <p:ext uri="{BB962C8B-B14F-4D97-AF65-F5344CB8AC3E}">
        <p14:creationId xmlns:p14="http://schemas.microsoft.com/office/powerpoint/2010/main" val="75610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152401"/>
            <a:ext cx="11652069" cy="4832092"/>
          </a:xfrm>
          <a:prstGeom prst="rect">
            <a:avLst/>
          </a:prstGeom>
        </p:spPr>
        <p:txBody>
          <a:bodyPr wrap="square">
            <a:spAutoFit/>
          </a:bodyPr>
          <a:lstStyle/>
          <a:p>
            <a:pPr algn="just">
              <a:lnSpc>
                <a:spcPct val="150000"/>
              </a:lnSpc>
            </a:pPr>
            <a:r>
              <a:rPr lang="fr-FR" sz="2800" b="1" dirty="0" smtClean="0">
                <a:solidFill>
                  <a:srgbClr val="00B0F0"/>
                </a:solidFill>
              </a:rPr>
              <a:t>Ce </a:t>
            </a:r>
            <a:r>
              <a:rPr lang="fr-FR" sz="2800" b="1" dirty="0">
                <a:solidFill>
                  <a:srgbClr val="00B0F0"/>
                </a:solidFill>
              </a:rPr>
              <a:t>roi idolâtré de son peuple ne songeait cependant qu'à s'enfuir. </a:t>
            </a:r>
            <a:r>
              <a:rPr lang="fr-FR" sz="2800" b="1" dirty="0">
                <a:solidFill>
                  <a:srgbClr val="00B0F0"/>
                </a:solidFill>
              </a:rPr>
              <a:t>Il n'avait rien fait pour s'opposer au départ du comte d'Artois (le futur </a:t>
            </a:r>
            <a:r>
              <a:rPr lang="fr-FR" sz="2800" b="1" dirty="0">
                <a:solidFill>
                  <a:srgbClr val="00B0F0"/>
                </a:solidFill>
                <a:hlinkClick r:id="rId2"/>
              </a:rPr>
              <a:t>Charles X</a:t>
            </a:r>
            <a:r>
              <a:rPr lang="fr-FR" sz="2800" b="1" dirty="0">
                <a:solidFill>
                  <a:srgbClr val="00B0F0"/>
                </a:solidFill>
              </a:rPr>
              <a:t>) et des premiers </a:t>
            </a:r>
            <a:r>
              <a:rPr lang="fr-FR" sz="2800" b="1" dirty="0">
                <a:solidFill>
                  <a:srgbClr val="00B0F0"/>
                </a:solidFill>
                <a:hlinkClick r:id="rId3"/>
              </a:rPr>
              <a:t>émigrés</a:t>
            </a:r>
            <a:r>
              <a:rPr lang="fr-FR" sz="2800" b="1" dirty="0">
                <a:solidFill>
                  <a:srgbClr val="00B0F0"/>
                </a:solidFill>
              </a:rPr>
              <a:t>. Il avait autorisé en février 1791 celui du comte de Provence (le futur </a:t>
            </a:r>
            <a:r>
              <a:rPr lang="fr-FR" sz="2800" b="1" dirty="0">
                <a:solidFill>
                  <a:srgbClr val="00B0F0"/>
                </a:solidFill>
                <a:hlinkClick r:id="rId4"/>
              </a:rPr>
              <a:t>Louis XVIII</a:t>
            </a:r>
            <a:r>
              <a:rPr lang="fr-FR" sz="2800" b="1" dirty="0">
                <a:solidFill>
                  <a:srgbClr val="00B0F0"/>
                </a:solidFill>
              </a:rPr>
              <a:t>) qui fut arrêté et ne réussit dans son projet que deux mois plus tard. Les tantes du roi s'en allèrent également à </a:t>
            </a:r>
            <a:r>
              <a:rPr lang="fr-FR" sz="2800" b="1" dirty="0">
                <a:solidFill>
                  <a:srgbClr val="00B0F0"/>
                </a:solidFill>
                <a:hlinkClick r:id="rId5"/>
              </a:rPr>
              <a:t>Rome</a:t>
            </a:r>
            <a:r>
              <a:rPr lang="fr-FR" sz="2800" b="1" dirty="0">
                <a:solidFill>
                  <a:srgbClr val="00B0F0"/>
                </a:solidFill>
              </a:rPr>
              <a:t> avec son </a:t>
            </a:r>
            <a:r>
              <a:rPr lang="fr-FR" sz="2800" b="1" dirty="0">
                <a:solidFill>
                  <a:srgbClr val="FF0000"/>
                </a:solidFill>
              </a:rPr>
              <a:t>assentiment</a:t>
            </a:r>
            <a:r>
              <a:rPr lang="fr-FR" sz="2800" b="1" dirty="0">
                <a:solidFill>
                  <a:srgbClr val="00B0F0"/>
                </a:solidFill>
              </a:rPr>
              <a:t>. </a:t>
            </a:r>
            <a:endParaRPr lang="fr-FR" sz="2800" b="1" dirty="0">
              <a:solidFill>
                <a:srgbClr val="00B0F0"/>
              </a:solidFill>
            </a:endParaRPr>
          </a:p>
          <a:p>
            <a:r>
              <a:rPr lang="fr-FR" sz="2800" b="1" dirty="0"/>
              <a:t>L</a:t>
            </a:r>
            <a:r>
              <a:rPr lang="fr-FR" sz="2800" b="1" dirty="0"/>
              <a:t>e </a:t>
            </a:r>
            <a:r>
              <a:rPr lang="fr-FR" sz="2800" b="1" dirty="0">
                <a:solidFill>
                  <a:srgbClr val="FF0000"/>
                </a:solidFill>
              </a:rPr>
              <a:t>20</a:t>
            </a:r>
            <a:r>
              <a:rPr lang="fr-FR" sz="2800" b="1" dirty="0"/>
              <a:t> juin, </a:t>
            </a:r>
            <a:r>
              <a:rPr lang="fr-FR" sz="2800" b="1" dirty="0"/>
              <a:t>il prit la </a:t>
            </a:r>
            <a:r>
              <a:rPr lang="fr-FR" sz="2800" b="1" dirty="0">
                <a:solidFill>
                  <a:srgbClr val="FF0000"/>
                </a:solidFill>
              </a:rPr>
              <a:t>route</a:t>
            </a:r>
            <a:r>
              <a:rPr lang="fr-FR" sz="2800" b="1" dirty="0"/>
              <a:t> </a:t>
            </a:r>
            <a:r>
              <a:rPr lang="fr-FR" sz="2800" b="1" dirty="0"/>
              <a:t>dans </a:t>
            </a:r>
            <a:r>
              <a:rPr lang="fr-FR" sz="2800" b="1" dirty="0"/>
              <a:t>l'intention évidente de </a:t>
            </a:r>
            <a:r>
              <a:rPr lang="fr-FR" sz="2800" b="1" dirty="0">
                <a:solidFill>
                  <a:srgbClr val="FF0000"/>
                </a:solidFill>
              </a:rPr>
              <a:t>passer</a:t>
            </a:r>
            <a:r>
              <a:rPr lang="fr-FR" sz="2800" b="1" dirty="0"/>
              <a:t> la </a:t>
            </a:r>
            <a:r>
              <a:rPr lang="fr-FR" sz="2800" b="1" dirty="0">
                <a:solidFill>
                  <a:srgbClr val="FF0000"/>
                </a:solidFill>
              </a:rPr>
              <a:t>frontière. </a:t>
            </a:r>
            <a:r>
              <a:rPr lang="fr-FR" sz="2800" b="1" dirty="0"/>
              <a:t>Il fut </a:t>
            </a:r>
            <a:r>
              <a:rPr lang="fr-FR" sz="2800" b="1" dirty="0">
                <a:solidFill>
                  <a:srgbClr val="FF0000"/>
                </a:solidFill>
              </a:rPr>
              <a:t>arrêté</a:t>
            </a:r>
            <a:r>
              <a:rPr lang="fr-FR" sz="2800" b="1" dirty="0"/>
              <a:t>, conduit à </a:t>
            </a:r>
            <a:r>
              <a:rPr lang="fr-FR" sz="2800" b="1" dirty="0">
                <a:solidFill>
                  <a:srgbClr val="FF0000"/>
                </a:solidFill>
              </a:rPr>
              <a:t>Paris</a:t>
            </a:r>
            <a:r>
              <a:rPr lang="fr-FR" sz="2800" b="1" dirty="0"/>
              <a:t> et </a:t>
            </a:r>
            <a:r>
              <a:rPr lang="fr-FR" sz="2800" b="1" dirty="0">
                <a:solidFill>
                  <a:srgbClr val="FF0000"/>
                </a:solidFill>
              </a:rPr>
              <a:t>guillotiné</a:t>
            </a:r>
            <a:r>
              <a:rPr lang="fr-FR" sz="2800" b="1" dirty="0"/>
              <a:t> le 21 janvier 1793</a:t>
            </a:r>
            <a:endParaRPr lang="fr-FR" sz="2800" b="1" dirty="0"/>
          </a:p>
        </p:txBody>
      </p:sp>
    </p:spTree>
    <p:extLst>
      <p:ext uri="{BB962C8B-B14F-4D97-AF65-F5344CB8AC3E}">
        <p14:creationId xmlns:p14="http://schemas.microsoft.com/office/powerpoint/2010/main" val="335143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9" y="152401"/>
            <a:ext cx="11965577" cy="6281848"/>
          </a:xfrm>
          <a:prstGeom prst="rect">
            <a:avLst/>
          </a:prstGeom>
        </p:spPr>
        <p:txBody>
          <a:bodyPr wrap="square">
            <a:spAutoFit/>
          </a:bodyPr>
          <a:lstStyle/>
          <a:p>
            <a:pPr algn="just">
              <a:lnSpc>
                <a:spcPct val="150000"/>
              </a:lnSpc>
            </a:pPr>
            <a:r>
              <a:rPr lang="en-US" sz="2800" b="1" strike="sngStrike" dirty="0" smtClean="0"/>
              <a:t> </a:t>
            </a:r>
            <a:r>
              <a:rPr lang="en-US" sz="2800" b="1" dirty="0" smtClean="0">
                <a:solidFill>
                  <a:srgbClr val="FF0000"/>
                </a:solidFill>
              </a:rPr>
              <a:t>La </a:t>
            </a:r>
            <a:r>
              <a:rPr lang="en-US" sz="2800" b="1" dirty="0" err="1" smtClean="0">
                <a:solidFill>
                  <a:srgbClr val="FF0000"/>
                </a:solidFill>
              </a:rPr>
              <a:t>prise</a:t>
            </a:r>
            <a:r>
              <a:rPr lang="en-US" sz="2800" b="1" dirty="0" smtClean="0">
                <a:solidFill>
                  <a:srgbClr val="FF0000"/>
                </a:solidFill>
              </a:rPr>
              <a:t> de la Bastille</a:t>
            </a:r>
          </a:p>
          <a:p>
            <a:pPr algn="just">
              <a:lnSpc>
                <a:spcPct val="150000"/>
              </a:lnSpc>
            </a:pPr>
            <a:r>
              <a:rPr lang="en-US" sz="2800" b="1" dirty="0" smtClean="0"/>
              <a:t>Le </a:t>
            </a:r>
            <a:r>
              <a:rPr lang="en-US" sz="2800" b="1" dirty="0">
                <a:solidFill>
                  <a:srgbClr val="00B0F0"/>
                </a:solidFill>
              </a:rPr>
              <a:t>14</a:t>
            </a:r>
            <a:r>
              <a:rPr lang="en-US" sz="2800" b="1" dirty="0"/>
              <a:t> </a:t>
            </a:r>
            <a:r>
              <a:rPr lang="en-US" sz="2800" b="1" dirty="0" err="1">
                <a:solidFill>
                  <a:srgbClr val="00B0F0"/>
                </a:solidFill>
              </a:rPr>
              <a:t>juillet</a:t>
            </a:r>
            <a:r>
              <a:rPr lang="en-US" sz="2800" b="1" dirty="0"/>
              <a:t> </a:t>
            </a:r>
            <a:r>
              <a:rPr lang="en-US" sz="2800" b="1" dirty="0"/>
              <a:t>1789, </a:t>
            </a:r>
            <a:r>
              <a:rPr lang="en-US" sz="2800" b="1" dirty="0"/>
              <a:t>on </a:t>
            </a:r>
            <a:r>
              <a:rPr lang="en-US" sz="2800" b="1" dirty="0" err="1"/>
              <a:t>donne</a:t>
            </a:r>
            <a:r>
              <a:rPr lang="en-US" sz="2800" b="1" dirty="0"/>
              <a:t> </a:t>
            </a:r>
            <a:r>
              <a:rPr lang="en-US" sz="2800" b="1" dirty="0" err="1">
                <a:solidFill>
                  <a:srgbClr val="FF0000"/>
                </a:solidFill>
              </a:rPr>
              <a:t>l'assaut</a:t>
            </a:r>
            <a:r>
              <a:rPr lang="en-US" sz="2800" b="1" dirty="0">
                <a:solidFill>
                  <a:srgbClr val="FF0000"/>
                </a:solidFill>
              </a:rPr>
              <a:t> </a:t>
            </a:r>
            <a:r>
              <a:rPr lang="en-US" sz="2800" b="1" dirty="0"/>
              <a:t>à la </a:t>
            </a:r>
            <a:r>
              <a:rPr lang="en-US" sz="2800" b="1" dirty="0">
                <a:solidFill>
                  <a:srgbClr val="FF0000"/>
                </a:solidFill>
              </a:rPr>
              <a:t>Bastille</a:t>
            </a:r>
            <a:r>
              <a:rPr lang="en-US" sz="2800" b="1" dirty="0"/>
              <a:t>, </a:t>
            </a:r>
            <a:r>
              <a:rPr lang="en-US" sz="2800" b="1" dirty="0" err="1"/>
              <a:t>une</a:t>
            </a:r>
            <a:r>
              <a:rPr lang="en-US" sz="2800" b="1" dirty="0"/>
              <a:t> </a:t>
            </a:r>
            <a:r>
              <a:rPr lang="en-US" sz="2800" b="1" dirty="0" err="1"/>
              <a:t>ancienne</a:t>
            </a:r>
            <a:r>
              <a:rPr lang="en-US" sz="2800" b="1" dirty="0"/>
              <a:t> </a:t>
            </a:r>
            <a:r>
              <a:rPr lang="en-US" sz="2800" b="1" dirty="0" err="1">
                <a:solidFill>
                  <a:srgbClr val="FF0000"/>
                </a:solidFill>
              </a:rPr>
              <a:t>forteresse</a:t>
            </a:r>
            <a:r>
              <a:rPr lang="en-US" sz="2800" b="1" dirty="0">
                <a:solidFill>
                  <a:srgbClr val="FF0000"/>
                </a:solidFill>
              </a:rPr>
              <a:t> </a:t>
            </a:r>
            <a:r>
              <a:rPr lang="en-US" sz="2800" b="1" dirty="0" err="1"/>
              <a:t>devenue</a:t>
            </a:r>
            <a:r>
              <a:rPr lang="en-US" sz="2800" b="1" dirty="0"/>
              <a:t> </a:t>
            </a:r>
            <a:r>
              <a:rPr lang="en-US" sz="2800" b="1" dirty="0">
                <a:solidFill>
                  <a:srgbClr val="FF0000"/>
                </a:solidFill>
              </a:rPr>
              <a:t>prison</a:t>
            </a:r>
            <a:r>
              <a:rPr lang="en-US" sz="2800" b="1" dirty="0"/>
              <a:t> qui, pour les </a:t>
            </a:r>
            <a:r>
              <a:rPr lang="en-US" sz="2800" b="1" dirty="0" err="1"/>
              <a:t>Parisiens</a:t>
            </a:r>
            <a:r>
              <a:rPr lang="en-US" sz="2800" b="1" dirty="0"/>
              <a:t>, </a:t>
            </a:r>
            <a:r>
              <a:rPr lang="en-US" sz="2800" b="1" dirty="0" err="1"/>
              <a:t>représentait</a:t>
            </a:r>
            <a:r>
              <a:rPr lang="en-US" sz="2800" b="1" dirty="0"/>
              <a:t> le </a:t>
            </a:r>
            <a:r>
              <a:rPr lang="en-US" sz="2800" b="1" dirty="0" err="1">
                <a:solidFill>
                  <a:srgbClr val="FF0000"/>
                </a:solidFill>
              </a:rPr>
              <a:t>symbole</a:t>
            </a:r>
            <a:r>
              <a:rPr lang="en-US" sz="2800" b="1" dirty="0">
                <a:solidFill>
                  <a:srgbClr val="FF0000"/>
                </a:solidFill>
              </a:rPr>
              <a:t> </a:t>
            </a:r>
            <a:r>
              <a:rPr lang="en-US" sz="2800" b="1" dirty="0"/>
              <a:t>de </a:t>
            </a:r>
            <a:r>
              <a:rPr lang="en-US" sz="2800" b="1" dirty="0" err="1">
                <a:solidFill>
                  <a:srgbClr val="FF0000"/>
                </a:solidFill>
              </a:rPr>
              <a:t>l'absolutisme</a:t>
            </a:r>
            <a:r>
              <a:rPr lang="en-US" sz="2800" b="1" dirty="0"/>
              <a:t>, </a:t>
            </a:r>
            <a:r>
              <a:rPr lang="en-US" sz="2800" b="1" dirty="0" err="1"/>
              <a:t>elle</a:t>
            </a:r>
            <a:r>
              <a:rPr lang="en-US" sz="2800" b="1" dirty="0"/>
              <a:t> </a:t>
            </a:r>
            <a:r>
              <a:rPr lang="en-US" sz="2800" b="1" dirty="0" err="1"/>
              <a:t>fut</a:t>
            </a:r>
            <a:r>
              <a:rPr lang="en-US" sz="2800" b="1" dirty="0"/>
              <a:t> </a:t>
            </a:r>
            <a:r>
              <a:rPr lang="en-US" sz="2800" b="1" dirty="0" err="1">
                <a:solidFill>
                  <a:srgbClr val="FF0000"/>
                </a:solidFill>
              </a:rPr>
              <a:t>prise</a:t>
            </a:r>
            <a:r>
              <a:rPr lang="en-US" sz="2800" b="1" dirty="0">
                <a:solidFill>
                  <a:srgbClr val="FF0000"/>
                </a:solidFill>
              </a:rPr>
              <a:t> </a:t>
            </a:r>
            <a:r>
              <a:rPr lang="en-US" sz="2800" b="1" dirty="0"/>
              <a:t>. </a:t>
            </a:r>
          </a:p>
          <a:p>
            <a:pPr algn="just">
              <a:lnSpc>
                <a:spcPct val="150000"/>
              </a:lnSpc>
            </a:pPr>
            <a:r>
              <a:rPr lang="en-US" sz="2800" b="1" dirty="0">
                <a:solidFill>
                  <a:srgbClr val="00B0F0"/>
                </a:solidFill>
              </a:rPr>
              <a:t>A son </a:t>
            </a:r>
            <a:r>
              <a:rPr lang="en-US" sz="2800" b="1" dirty="0" smtClean="0">
                <a:solidFill>
                  <a:srgbClr val="00B0F0"/>
                </a:solidFill>
              </a:rPr>
              <a:t>retour </a:t>
            </a:r>
            <a:r>
              <a:rPr lang="en-US" sz="2800" b="1" dirty="0" err="1" smtClean="0">
                <a:solidFill>
                  <a:srgbClr val="00B0F0"/>
                </a:solidFill>
              </a:rPr>
              <a:t>d'une</a:t>
            </a:r>
            <a:r>
              <a:rPr lang="en-US" sz="2800" b="1" dirty="0" smtClean="0">
                <a:solidFill>
                  <a:srgbClr val="00B0F0"/>
                </a:solidFill>
              </a:rPr>
              <a:t> chasse, le </a:t>
            </a:r>
            <a:r>
              <a:rPr lang="en-US" sz="2800" b="1" dirty="0" err="1" smtClean="0">
                <a:solidFill>
                  <a:srgbClr val="00B0F0"/>
                </a:solidFill>
              </a:rPr>
              <a:t>roi</a:t>
            </a:r>
            <a:r>
              <a:rPr lang="en-US" sz="2800" b="1" dirty="0" smtClean="0">
                <a:solidFill>
                  <a:srgbClr val="00B0F0"/>
                </a:solidFill>
              </a:rPr>
              <a:t> </a:t>
            </a:r>
            <a:r>
              <a:rPr lang="en-US" sz="2800" b="1" dirty="0" err="1" smtClean="0">
                <a:solidFill>
                  <a:srgbClr val="00B0F0"/>
                </a:solidFill>
              </a:rPr>
              <a:t>étonné</a:t>
            </a:r>
            <a:r>
              <a:rPr lang="en-US" sz="2800" b="1" dirty="0" smtClean="0">
                <a:solidFill>
                  <a:srgbClr val="00B0F0"/>
                </a:solidFill>
              </a:rPr>
              <a:t> </a:t>
            </a:r>
            <a:r>
              <a:rPr lang="en-US" sz="2800" b="1" dirty="0" err="1" smtClean="0">
                <a:solidFill>
                  <a:srgbClr val="00B0F0"/>
                </a:solidFill>
              </a:rPr>
              <a:t>demanda</a:t>
            </a:r>
            <a:r>
              <a:rPr lang="en-US" sz="2800" b="1" dirty="0" smtClean="0">
                <a:solidFill>
                  <a:srgbClr val="00B0F0"/>
                </a:solidFill>
              </a:rPr>
              <a:t> « </a:t>
            </a:r>
            <a:r>
              <a:rPr lang="en-US" sz="2800" b="1" dirty="0" err="1" smtClean="0">
                <a:solidFill>
                  <a:srgbClr val="00B0F0"/>
                </a:solidFill>
              </a:rPr>
              <a:t>C'est</a:t>
            </a:r>
            <a:r>
              <a:rPr lang="en-US" sz="2800" b="1" dirty="0" smtClean="0">
                <a:solidFill>
                  <a:srgbClr val="00B0F0"/>
                </a:solidFill>
              </a:rPr>
              <a:t> </a:t>
            </a:r>
            <a:r>
              <a:rPr lang="en-US" sz="2800" b="1" dirty="0" err="1" smtClean="0">
                <a:solidFill>
                  <a:srgbClr val="00B0F0"/>
                </a:solidFill>
              </a:rPr>
              <a:t>une</a:t>
            </a:r>
            <a:r>
              <a:rPr lang="en-US" sz="2800" b="1" dirty="0" smtClean="0">
                <a:solidFill>
                  <a:srgbClr val="00B0F0"/>
                </a:solidFill>
              </a:rPr>
              <a:t> </a:t>
            </a:r>
            <a:r>
              <a:rPr lang="en-US" sz="2800" b="1" dirty="0" err="1" smtClean="0">
                <a:solidFill>
                  <a:srgbClr val="00B0F0"/>
                </a:solidFill>
              </a:rPr>
              <a:t>révolte</a:t>
            </a:r>
            <a:r>
              <a:rPr lang="en-US" sz="2800" b="1" dirty="0" smtClean="0">
                <a:solidFill>
                  <a:srgbClr val="00B0F0"/>
                </a:solidFill>
              </a:rPr>
              <a:t> ? » « Non Sire, </a:t>
            </a:r>
            <a:r>
              <a:rPr lang="en-US" sz="2800" b="1" dirty="0" err="1" smtClean="0">
                <a:solidFill>
                  <a:srgbClr val="00B0F0"/>
                </a:solidFill>
              </a:rPr>
              <a:t>c'est</a:t>
            </a:r>
            <a:r>
              <a:rPr lang="en-US" sz="2800" b="1" dirty="0" smtClean="0">
                <a:solidFill>
                  <a:srgbClr val="00B0F0"/>
                </a:solidFill>
              </a:rPr>
              <a:t> </a:t>
            </a:r>
            <a:r>
              <a:rPr lang="en-US" sz="2800" b="1" dirty="0" err="1" smtClean="0">
                <a:solidFill>
                  <a:srgbClr val="00B0F0"/>
                </a:solidFill>
              </a:rPr>
              <a:t>une</a:t>
            </a:r>
            <a:r>
              <a:rPr lang="en-US" sz="2800" b="1" dirty="0" smtClean="0">
                <a:solidFill>
                  <a:srgbClr val="00B0F0"/>
                </a:solidFill>
              </a:rPr>
              <a:t> </a:t>
            </a:r>
            <a:r>
              <a:rPr lang="en-US" sz="2800" b="1" dirty="0" err="1" smtClean="0">
                <a:solidFill>
                  <a:srgbClr val="00B0F0"/>
                </a:solidFill>
              </a:rPr>
              <a:t>révolution</a:t>
            </a:r>
            <a:r>
              <a:rPr lang="en-US" sz="2800" b="1" dirty="0" smtClean="0">
                <a:solidFill>
                  <a:srgbClr val="00B0F0"/>
                </a:solidFill>
              </a:rPr>
              <a:t> ». </a:t>
            </a:r>
            <a:r>
              <a:rPr lang="en-US" sz="2800" b="1" dirty="0" smtClean="0">
                <a:solidFill>
                  <a:srgbClr val="00B0F0"/>
                </a:solidFill>
                <a:hlinkClick r:id="rId2"/>
              </a:rPr>
              <a:t>Louis XVI</a:t>
            </a:r>
            <a:r>
              <a:rPr lang="en-US" sz="2800" b="1" dirty="0" smtClean="0">
                <a:solidFill>
                  <a:srgbClr val="00B0F0"/>
                </a:solidFill>
              </a:rPr>
              <a:t>, </a:t>
            </a:r>
            <a:r>
              <a:rPr lang="en-US" sz="2800" b="1" dirty="0" err="1" smtClean="0">
                <a:solidFill>
                  <a:srgbClr val="00B0F0"/>
                </a:solidFill>
              </a:rPr>
              <a:t>une</a:t>
            </a:r>
            <a:r>
              <a:rPr lang="en-US" sz="2800" b="1" dirty="0" smtClean="0">
                <a:solidFill>
                  <a:srgbClr val="00B0F0"/>
                </a:solidFill>
              </a:rPr>
              <a:t> </a:t>
            </a:r>
            <a:r>
              <a:rPr lang="en-US" sz="2800" b="1" dirty="0" err="1" smtClean="0">
                <a:solidFill>
                  <a:srgbClr val="00B0F0"/>
                </a:solidFill>
              </a:rPr>
              <a:t>fois</a:t>
            </a:r>
            <a:r>
              <a:rPr lang="en-US" sz="2800" b="1" dirty="0" smtClean="0">
                <a:solidFill>
                  <a:srgbClr val="00B0F0"/>
                </a:solidFill>
              </a:rPr>
              <a:t> de plus </a:t>
            </a:r>
            <a:r>
              <a:rPr lang="en-US" sz="2800" b="1" dirty="0" err="1" smtClean="0">
                <a:solidFill>
                  <a:srgbClr val="00B0F0"/>
                </a:solidFill>
              </a:rPr>
              <a:t>recula</a:t>
            </a:r>
            <a:r>
              <a:rPr lang="en-US" sz="2800" b="1" dirty="0" smtClean="0">
                <a:solidFill>
                  <a:srgbClr val="00B0F0"/>
                </a:solidFill>
              </a:rPr>
              <a:t> et </a:t>
            </a:r>
            <a:r>
              <a:rPr lang="en-US" sz="2800" b="1" dirty="0" err="1" smtClean="0">
                <a:solidFill>
                  <a:srgbClr val="00B0F0"/>
                </a:solidFill>
              </a:rPr>
              <a:t>rappela</a:t>
            </a:r>
            <a:r>
              <a:rPr lang="en-US" sz="2800" b="1" dirty="0" smtClean="0">
                <a:solidFill>
                  <a:srgbClr val="00B0F0"/>
                </a:solidFill>
              </a:rPr>
              <a:t> </a:t>
            </a:r>
            <a:r>
              <a:rPr lang="en-US" sz="2800" b="1" dirty="0" smtClean="0">
                <a:solidFill>
                  <a:srgbClr val="00B0F0"/>
                </a:solidFill>
                <a:hlinkClick r:id="rId3"/>
              </a:rPr>
              <a:t>Necker</a:t>
            </a:r>
            <a:r>
              <a:rPr lang="en-US" sz="2800" b="1" dirty="0" smtClean="0">
                <a:solidFill>
                  <a:srgbClr val="00B0F0"/>
                </a:solidFill>
              </a:rPr>
              <a:t>.</a:t>
            </a:r>
          </a:p>
          <a:p>
            <a:pPr algn="just">
              <a:lnSpc>
                <a:spcPct val="150000"/>
              </a:lnSpc>
            </a:pPr>
            <a:r>
              <a:rPr lang="fr-FR" sz="2800" b="1" dirty="0" smtClean="0"/>
              <a:t>En bas, le </a:t>
            </a:r>
            <a:r>
              <a:rPr lang="fr-FR" sz="2800" b="1" dirty="0" smtClean="0">
                <a:solidFill>
                  <a:srgbClr val="FF0000"/>
                </a:solidFill>
              </a:rPr>
              <a:t>gouverneur</a:t>
            </a:r>
            <a:r>
              <a:rPr lang="fr-FR" sz="2800" b="1" dirty="0" smtClean="0"/>
              <a:t> de la </a:t>
            </a:r>
            <a:r>
              <a:rPr lang="fr-FR" sz="2800" b="1" dirty="0" smtClean="0">
                <a:solidFill>
                  <a:srgbClr val="FF0000"/>
                </a:solidFill>
              </a:rPr>
              <a:t>Bastille</a:t>
            </a:r>
            <a:r>
              <a:rPr lang="fr-FR" sz="2800" b="1" dirty="0" smtClean="0"/>
              <a:t> De Launay est </a:t>
            </a:r>
            <a:r>
              <a:rPr lang="fr-FR" sz="2800" b="1" dirty="0" smtClean="0">
                <a:solidFill>
                  <a:srgbClr val="FF0000"/>
                </a:solidFill>
              </a:rPr>
              <a:t>emmené</a:t>
            </a:r>
            <a:r>
              <a:rPr lang="fr-FR" sz="2800" b="1" dirty="0" smtClean="0"/>
              <a:t> par les </a:t>
            </a:r>
            <a:r>
              <a:rPr lang="fr-FR" sz="2800" b="1" dirty="0" smtClean="0">
                <a:solidFill>
                  <a:srgbClr val="FF0000"/>
                </a:solidFill>
              </a:rPr>
              <a:t>assaillants</a:t>
            </a:r>
            <a:r>
              <a:rPr lang="fr-FR" sz="2800" b="1" dirty="0" smtClean="0"/>
              <a:t>. </a:t>
            </a:r>
            <a:r>
              <a:rPr lang="en-US" sz="2800" b="1" dirty="0" smtClean="0"/>
              <a:t>Il sera </a:t>
            </a:r>
            <a:r>
              <a:rPr lang="en-US" sz="2800" b="1" dirty="0" err="1" smtClean="0">
                <a:solidFill>
                  <a:srgbClr val="FF0000"/>
                </a:solidFill>
              </a:rPr>
              <a:t>massacré</a:t>
            </a:r>
            <a:r>
              <a:rPr lang="en-US" sz="2800" b="1" dirty="0" smtClean="0"/>
              <a:t>, et </a:t>
            </a:r>
            <a:r>
              <a:rPr lang="en-US" sz="2800" b="1" dirty="0" err="1" smtClean="0"/>
              <a:t>sa</a:t>
            </a:r>
            <a:r>
              <a:rPr lang="en-US" sz="2800" b="1" dirty="0" smtClean="0"/>
              <a:t> </a:t>
            </a:r>
            <a:r>
              <a:rPr lang="en-US" sz="2800" b="1" dirty="0" smtClean="0">
                <a:solidFill>
                  <a:srgbClr val="FF0000"/>
                </a:solidFill>
              </a:rPr>
              <a:t>tête</a:t>
            </a:r>
            <a:r>
              <a:rPr lang="en-US" sz="2800" b="1" dirty="0" smtClean="0"/>
              <a:t> </a:t>
            </a:r>
            <a:r>
              <a:rPr lang="en-US" sz="2800" b="1" dirty="0" err="1" smtClean="0">
                <a:solidFill>
                  <a:srgbClr val="FF0000"/>
                </a:solidFill>
              </a:rPr>
              <a:t>mise</a:t>
            </a:r>
            <a:r>
              <a:rPr lang="en-US" sz="2800" b="1" dirty="0" smtClean="0">
                <a:solidFill>
                  <a:srgbClr val="FF0000"/>
                </a:solidFill>
              </a:rPr>
              <a:t> </a:t>
            </a:r>
            <a:r>
              <a:rPr lang="en-US" sz="2800" b="1" dirty="0" smtClean="0"/>
              <a:t>au bout d'un </a:t>
            </a:r>
            <a:r>
              <a:rPr lang="en-US" sz="2800" b="1" dirty="0" smtClean="0">
                <a:solidFill>
                  <a:srgbClr val="FF0000"/>
                </a:solidFill>
              </a:rPr>
              <a:t>pique</a:t>
            </a:r>
            <a:r>
              <a:rPr lang="en-US" sz="2800" b="1" dirty="0" smtClean="0"/>
              <a:t> </a:t>
            </a:r>
            <a:r>
              <a:rPr lang="en-US" sz="2800" b="1" dirty="0" err="1" smtClean="0">
                <a:solidFill>
                  <a:srgbClr val="FF0000"/>
                </a:solidFill>
              </a:rPr>
              <a:t>défilera</a:t>
            </a:r>
            <a:r>
              <a:rPr lang="en-US" sz="2800" b="1" dirty="0" smtClean="0">
                <a:solidFill>
                  <a:srgbClr val="FF0000"/>
                </a:solidFill>
              </a:rPr>
              <a:t> </a:t>
            </a:r>
            <a:r>
              <a:rPr lang="en-US" sz="2800" b="1" dirty="0" err="1" smtClean="0"/>
              <a:t>dans</a:t>
            </a:r>
            <a:r>
              <a:rPr lang="en-US" sz="2800" b="1" dirty="0" smtClean="0"/>
              <a:t> les </a:t>
            </a:r>
            <a:r>
              <a:rPr lang="en-US" sz="2800" b="1" dirty="0" smtClean="0">
                <a:solidFill>
                  <a:srgbClr val="FF0000"/>
                </a:solidFill>
              </a:rPr>
              <a:t>rues</a:t>
            </a:r>
            <a:r>
              <a:rPr lang="en-US" sz="2800" b="1" dirty="0" smtClean="0"/>
              <a:t> de </a:t>
            </a:r>
            <a:r>
              <a:rPr lang="en-US" sz="2800" b="1" dirty="0" smtClean="0">
                <a:solidFill>
                  <a:srgbClr val="FF0000"/>
                </a:solidFill>
              </a:rPr>
              <a:t>Paris</a:t>
            </a:r>
            <a:r>
              <a:rPr lang="en-US" sz="2800" b="1" dirty="0" smtClean="0"/>
              <a:t>.</a:t>
            </a:r>
            <a:endParaRPr lang="fr-FR" sz="2800" b="1" dirty="0" smtClean="0"/>
          </a:p>
          <a:p>
            <a:pPr algn="just">
              <a:lnSpc>
                <a:spcPct val="150000"/>
              </a:lnSpc>
            </a:pPr>
            <a:endParaRPr lang="fr-FR" b="1" dirty="0">
              <a:solidFill>
                <a:srgbClr val="00B0F0"/>
              </a:solidFill>
            </a:endParaRPr>
          </a:p>
        </p:txBody>
      </p:sp>
    </p:spTree>
    <p:extLst>
      <p:ext uri="{BB962C8B-B14F-4D97-AF65-F5344CB8AC3E}">
        <p14:creationId xmlns:p14="http://schemas.microsoft.com/office/powerpoint/2010/main" val="290265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296</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ayman</dc:creator>
  <cp:lastModifiedBy>ayman</cp:lastModifiedBy>
  <cp:revision>9</cp:revision>
  <dcterms:created xsi:type="dcterms:W3CDTF">2020-03-18T16:50:56Z</dcterms:created>
  <dcterms:modified xsi:type="dcterms:W3CDTF">2020-03-21T18:29:50Z</dcterms:modified>
</cp:coreProperties>
</file>